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7" r:id="rId2"/>
    <p:sldId id="3811" r:id="rId3"/>
    <p:sldId id="777" r:id="rId4"/>
    <p:sldId id="3830" r:id="rId5"/>
    <p:sldId id="3873" r:id="rId6"/>
    <p:sldId id="3880" r:id="rId7"/>
    <p:sldId id="3831" r:id="rId8"/>
    <p:sldId id="3838" r:id="rId9"/>
    <p:sldId id="3874" r:id="rId10"/>
    <p:sldId id="3314" r:id="rId11"/>
    <p:sldId id="3829" r:id="rId12"/>
    <p:sldId id="3871" r:id="rId13"/>
    <p:sldId id="3872" r:id="rId14"/>
    <p:sldId id="755" r:id="rId15"/>
    <p:sldId id="3840" r:id="rId16"/>
    <p:sldId id="3789" r:id="rId17"/>
    <p:sldId id="3841" r:id="rId18"/>
    <p:sldId id="3353" r:id="rId19"/>
    <p:sldId id="3780" r:id="rId20"/>
    <p:sldId id="3781" r:id="rId21"/>
    <p:sldId id="3837" r:id="rId22"/>
    <p:sldId id="3866" r:id="rId23"/>
    <p:sldId id="3869" r:id="rId24"/>
    <p:sldId id="3776" r:id="rId25"/>
    <p:sldId id="3777" r:id="rId26"/>
    <p:sldId id="3868" r:id="rId27"/>
    <p:sldId id="3881" r:id="rId28"/>
    <p:sldId id="3870" r:id="rId29"/>
    <p:sldId id="3328" r:id="rId30"/>
    <p:sldId id="289" r:id="rId31"/>
    <p:sldId id="3877" r:id="rId32"/>
    <p:sldId id="3878" r:id="rId33"/>
    <p:sldId id="3879" r:id="rId34"/>
    <p:sldId id="3343" r:id="rId35"/>
    <p:sldId id="3867" r:id="rId36"/>
    <p:sldId id="3850" r:id="rId37"/>
    <p:sldId id="3784" r:id="rId38"/>
    <p:sldId id="3783" r:id="rId39"/>
    <p:sldId id="3786" r:id="rId40"/>
    <p:sldId id="3876" r:id="rId41"/>
    <p:sldId id="3844" r:id="rId42"/>
    <p:sldId id="3845" r:id="rId43"/>
    <p:sldId id="3846" r:id="rId44"/>
    <p:sldId id="3847" r:id="rId45"/>
    <p:sldId id="3848" r:id="rId46"/>
    <p:sldId id="3849" r:id="rId47"/>
    <p:sldId id="3851" r:id="rId48"/>
    <p:sldId id="3852" r:id="rId49"/>
    <p:sldId id="3853" r:id="rId50"/>
    <p:sldId id="3854" r:id="rId51"/>
    <p:sldId id="3855" r:id="rId52"/>
    <p:sldId id="3856" r:id="rId53"/>
    <p:sldId id="3857" r:id="rId54"/>
    <p:sldId id="3858" r:id="rId55"/>
    <p:sldId id="3859" r:id="rId56"/>
    <p:sldId id="3860" r:id="rId57"/>
    <p:sldId id="3791" r:id="rId58"/>
    <p:sldId id="3792" r:id="rId59"/>
    <p:sldId id="544" r:id="rId60"/>
    <p:sldId id="545" r:id="rId61"/>
    <p:sldId id="546" r:id="rId62"/>
    <p:sldId id="547" r:id="rId63"/>
    <p:sldId id="548" r:id="rId64"/>
    <p:sldId id="549" r:id="rId65"/>
    <p:sldId id="3820" r:id="rId66"/>
    <p:sldId id="3821" r:id="rId67"/>
    <p:sldId id="3822" r:id="rId68"/>
    <p:sldId id="3823" r:id="rId69"/>
    <p:sldId id="3824" r:id="rId70"/>
    <p:sldId id="3825" r:id="rId71"/>
    <p:sldId id="3802" r:id="rId72"/>
    <p:sldId id="3826" r:id="rId73"/>
    <p:sldId id="3793" r:id="rId74"/>
    <p:sldId id="3794" r:id="rId75"/>
    <p:sldId id="3795" r:id="rId76"/>
    <p:sldId id="3796" r:id="rId77"/>
    <p:sldId id="3797" r:id="rId78"/>
    <p:sldId id="3798" r:id="rId79"/>
    <p:sldId id="3799" r:id="rId80"/>
    <p:sldId id="3800" r:id="rId81"/>
    <p:sldId id="3801" r:id="rId82"/>
    <p:sldId id="386" r:id="rId83"/>
    <p:sldId id="3356" r:id="rId84"/>
    <p:sldId id="3359" r:id="rId85"/>
    <p:sldId id="571"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D.A.P\Downloads\Trade_Map_-_Bilateral_trade_between_Pakistan_and_China%20(1).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Trade_Map_-_Existing_and_potential_trade_between_Pakistan_and_China%20(1)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fshan\Downloads\Trade_Map_-_Bilateral_trade_between_Pakistan_and_China%20(28).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fshan\Downloads\Trade_Map_-_Bilateral_trade_between_Pakistan_and_China%20(28).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D.A.P\Downloads\Trade_Map_-_Bilateral_trade_between_Pakistan_and_China%20(1).xls"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84499608290957E-2"/>
          <c:y val="2.7027027027027029E-2"/>
          <c:w val="0.94582190848614411"/>
          <c:h val="0.89892991416613466"/>
        </c:manualLayout>
      </c:layout>
      <c:lineChart>
        <c:grouping val="standard"/>
        <c:varyColors val="0"/>
        <c:ser>
          <c:idx val="0"/>
          <c:order val="0"/>
          <c:tx>
            <c:strRef>
              <c:f>Sheet1!$D$16</c:f>
              <c:strCache>
                <c:ptCount val="1"/>
                <c:pt idx="0">
                  <c:v>Pak Exports from China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Sheet1!$E$15:$S$15</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Sheet1!$E$16:$S$16</c:f>
              <c:numCache>
                <c:formatCode>General</c:formatCode>
                <c:ptCount val="15"/>
                <c:pt idx="0">
                  <c:v>614</c:v>
                </c:pt>
                <c:pt idx="1">
                  <c:v>727</c:v>
                </c:pt>
                <c:pt idx="2">
                  <c:v>998</c:v>
                </c:pt>
                <c:pt idx="3" formatCode="#,##0">
                  <c:v>1436</c:v>
                </c:pt>
                <c:pt idx="4" formatCode="#,##0">
                  <c:v>1679</c:v>
                </c:pt>
                <c:pt idx="5" formatCode="#,##0">
                  <c:v>2620</c:v>
                </c:pt>
                <c:pt idx="6" formatCode="#,##0">
                  <c:v>2652</c:v>
                </c:pt>
                <c:pt idx="7" formatCode="#,##0">
                  <c:v>2253</c:v>
                </c:pt>
                <c:pt idx="8" formatCode="#,##0">
                  <c:v>1935</c:v>
                </c:pt>
                <c:pt idx="9" formatCode="#,##0">
                  <c:v>1591</c:v>
                </c:pt>
                <c:pt idx="10" formatCode="#,##0">
                  <c:v>1510</c:v>
                </c:pt>
                <c:pt idx="11" formatCode="#,##0">
                  <c:v>1829</c:v>
                </c:pt>
                <c:pt idx="12" formatCode="#,##0">
                  <c:v>2043</c:v>
                </c:pt>
                <c:pt idx="13" formatCode="#,##0">
                  <c:v>1867</c:v>
                </c:pt>
                <c:pt idx="14" formatCode="#,##0">
                  <c:v>3042</c:v>
                </c:pt>
              </c:numCache>
            </c:numRef>
          </c:val>
          <c:smooth val="0"/>
          <c:extLst>
            <c:ext xmlns:c16="http://schemas.microsoft.com/office/drawing/2014/chart" uri="{C3380CC4-5D6E-409C-BE32-E72D297353CC}">
              <c16:uniqueId val="{00000000-5F3D-4042-AFE0-85BFB4DEB38C}"/>
            </c:ext>
          </c:extLst>
        </c:ser>
        <c:ser>
          <c:idx val="1"/>
          <c:order val="1"/>
          <c:tx>
            <c:strRef>
              <c:f>Sheet1!$D$17</c:f>
              <c:strCache>
                <c:ptCount val="1"/>
                <c:pt idx="0">
                  <c:v>Pak Imports to China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Sheet1!$E$15:$S$15</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Sheet1!$E$17:$S$17</c:f>
              <c:numCache>
                <c:formatCode>#,##0</c:formatCode>
                <c:ptCount val="15"/>
                <c:pt idx="0">
                  <c:v>4164</c:v>
                </c:pt>
                <c:pt idx="1">
                  <c:v>4738</c:v>
                </c:pt>
                <c:pt idx="2">
                  <c:v>3780</c:v>
                </c:pt>
                <c:pt idx="3">
                  <c:v>5248</c:v>
                </c:pt>
                <c:pt idx="4">
                  <c:v>6471</c:v>
                </c:pt>
                <c:pt idx="5">
                  <c:v>6688</c:v>
                </c:pt>
                <c:pt idx="6">
                  <c:v>6626</c:v>
                </c:pt>
                <c:pt idx="7">
                  <c:v>9588</c:v>
                </c:pt>
                <c:pt idx="8">
                  <c:v>11019</c:v>
                </c:pt>
                <c:pt idx="9">
                  <c:v>13680</c:v>
                </c:pt>
                <c:pt idx="10">
                  <c:v>15404</c:v>
                </c:pt>
                <c:pt idx="11">
                  <c:v>14600</c:v>
                </c:pt>
                <c:pt idx="12">
                  <c:v>12424</c:v>
                </c:pt>
                <c:pt idx="13">
                  <c:v>12487</c:v>
                </c:pt>
                <c:pt idx="14">
                  <c:v>20075</c:v>
                </c:pt>
              </c:numCache>
            </c:numRef>
          </c:val>
          <c:smooth val="0"/>
          <c:extLst>
            <c:ext xmlns:c16="http://schemas.microsoft.com/office/drawing/2014/chart" uri="{C3380CC4-5D6E-409C-BE32-E72D297353CC}">
              <c16:uniqueId val="{00000001-5F3D-4042-AFE0-85BFB4DEB38C}"/>
            </c:ext>
          </c:extLst>
        </c:ser>
        <c:ser>
          <c:idx val="2"/>
          <c:order val="2"/>
          <c:tx>
            <c:strRef>
              <c:f>Sheet1!$D$18</c:f>
              <c:strCache>
                <c:ptCount val="1"/>
                <c:pt idx="0">
                  <c:v>Trade Balance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015177065767286E-2"/>
                  <c:y val="3.4926757466127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AE-4DF9-9D6C-89A24AF2B365}"/>
                </c:ext>
              </c:extLst>
            </c:dLbl>
            <c:dLbl>
              <c:idx val="1"/>
              <c:layout>
                <c:manualLayout>
                  <c:x val="-1.9097807757166966E-2"/>
                  <c:y val="3.49267574661275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AE-4DF9-9D6C-89A24AF2B365}"/>
                </c:ext>
              </c:extLst>
            </c:dLbl>
            <c:dLbl>
              <c:idx val="2"/>
              <c:layout>
                <c:manualLayout>
                  <c:x val="-2.0151770657672888E-2"/>
                  <c:y val="4.61880187273888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AE-4DF9-9D6C-89A24AF2B365}"/>
                </c:ext>
              </c:extLst>
            </c:dLbl>
            <c:dLbl>
              <c:idx val="3"/>
              <c:layout>
                <c:manualLayout>
                  <c:x val="-2.2259696458684693E-2"/>
                  <c:y val="3.4926757466127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AE-4DF9-9D6C-89A24AF2B365}"/>
                </c:ext>
              </c:extLst>
            </c:dLbl>
            <c:dLbl>
              <c:idx val="4"/>
              <c:layout>
                <c:manualLayout>
                  <c:x val="-2.1205733558178792E-2"/>
                  <c:y val="3.492702348017300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0817875210792579E-2"/>
                      <c:h val="3.1497836419096259E-2"/>
                    </c:manualLayout>
                  </c15:layout>
                </c:ext>
                <c:ext xmlns:c16="http://schemas.microsoft.com/office/drawing/2014/chart" uri="{C3380CC4-5D6E-409C-BE32-E72D297353CC}">
                  <c16:uniqueId val="{00000004-D9AE-4DF9-9D6C-89A24AF2B365}"/>
                </c:ext>
              </c:extLst>
            </c:dLbl>
            <c:dLbl>
              <c:idx val="5"/>
              <c:layout>
                <c:manualLayout>
                  <c:x val="-2.4367622259696457E-2"/>
                  <c:y val="3.2674505213875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AE-4DF9-9D6C-89A24AF2B365}"/>
                </c:ext>
              </c:extLst>
            </c:dLbl>
            <c:dLbl>
              <c:idx val="6"/>
              <c:layout>
                <c:manualLayout>
                  <c:x val="-2.4367622259696537E-2"/>
                  <c:y val="4.1683514222884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AE-4DF9-9D6C-89A24AF2B36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Sheet1!$E$15:$S$15</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Sheet1!$E$18:$S$18</c:f>
              <c:numCache>
                <c:formatCode>#,##0</c:formatCode>
                <c:ptCount val="15"/>
                <c:pt idx="0">
                  <c:v>-3550</c:v>
                </c:pt>
                <c:pt idx="1">
                  <c:v>-4011</c:v>
                </c:pt>
                <c:pt idx="2">
                  <c:v>-2782</c:v>
                </c:pt>
                <c:pt idx="3">
                  <c:v>-3812</c:v>
                </c:pt>
                <c:pt idx="4">
                  <c:v>-4792</c:v>
                </c:pt>
                <c:pt idx="5">
                  <c:v>-4068</c:v>
                </c:pt>
                <c:pt idx="6">
                  <c:v>-3974</c:v>
                </c:pt>
                <c:pt idx="7">
                  <c:v>-7336</c:v>
                </c:pt>
                <c:pt idx="8">
                  <c:v>-9084</c:v>
                </c:pt>
                <c:pt idx="9">
                  <c:v>-12089</c:v>
                </c:pt>
                <c:pt idx="10">
                  <c:v>-13894</c:v>
                </c:pt>
                <c:pt idx="11">
                  <c:v>-12770</c:v>
                </c:pt>
                <c:pt idx="12">
                  <c:v>-10381</c:v>
                </c:pt>
                <c:pt idx="13">
                  <c:v>-10619</c:v>
                </c:pt>
                <c:pt idx="14">
                  <c:v>-17033</c:v>
                </c:pt>
              </c:numCache>
            </c:numRef>
          </c:val>
          <c:smooth val="0"/>
          <c:extLst>
            <c:ext xmlns:c16="http://schemas.microsoft.com/office/drawing/2014/chart" uri="{C3380CC4-5D6E-409C-BE32-E72D297353CC}">
              <c16:uniqueId val="{00000002-5F3D-4042-AFE0-85BFB4DEB38C}"/>
            </c:ext>
          </c:extLst>
        </c:ser>
        <c:dLbls>
          <c:dLblPos val="t"/>
          <c:showLegendKey val="0"/>
          <c:showVal val="1"/>
          <c:showCatName val="0"/>
          <c:showSerName val="0"/>
          <c:showPercent val="0"/>
          <c:showBubbleSize val="0"/>
        </c:dLbls>
        <c:marker val="1"/>
        <c:smooth val="0"/>
        <c:axId val="1998819904"/>
        <c:axId val="1998822816"/>
      </c:lineChart>
      <c:catAx>
        <c:axId val="1998819904"/>
        <c:scaling>
          <c:orientation val="minMax"/>
        </c:scaling>
        <c:delete val="0"/>
        <c:axPos val="b"/>
        <c:numFmt formatCode="General" sourceLinked="1"/>
        <c:majorTickMark val="none"/>
        <c:minorTickMark val="none"/>
        <c:tickLblPos val="nextTo"/>
        <c:spPr>
          <a:solidFill>
            <a:schemeClr val="accent4">
              <a:lumMod val="40000"/>
              <a:lumOff val="60000"/>
            </a:schemeClr>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98822816"/>
        <c:crosses val="autoZero"/>
        <c:auto val="1"/>
        <c:lblAlgn val="ctr"/>
        <c:lblOffset val="100"/>
        <c:noMultiLvlLbl val="0"/>
      </c:catAx>
      <c:valAx>
        <c:axId val="1998822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8819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Sheet2!$C$5</c:f>
              <c:strCache>
                <c:ptCount val="1"/>
                <c:pt idx="0">
                  <c:v>2007</c:v>
                </c:pt>
              </c:strCache>
            </c:strRef>
          </c:tx>
          <c:spPr>
            <a:solidFill>
              <a:schemeClr val="accent1"/>
            </a:solidFill>
            <a:ln>
              <a:noFill/>
            </a:ln>
            <a:effectLst/>
          </c:spPr>
          <c:invertIfNegative val="0"/>
          <c:cat>
            <c:strRef>
              <c:f>Sheet2!$B$6:$B$18</c:f>
              <c:strCache>
                <c:ptCount val="13"/>
                <c:pt idx="0">
                  <c:v>Copper</c:v>
                </c:pt>
                <c:pt idx="1">
                  <c:v>"Single cotton yarn</c:v>
                </c:pt>
                <c:pt idx="2">
                  <c:v>Semi-milled or wholly milled rice</c:v>
                </c:pt>
                <c:pt idx="3">
                  <c:v>Broken rice</c:v>
                </c:pt>
                <c:pt idx="4">
                  <c:v>"Single cotton yarn, </c:v>
                </c:pt>
                <c:pt idx="5">
                  <c:v>Sesamum seeds</c:v>
                </c:pt>
                <c:pt idx="6">
                  <c:v>Copper, unrefined;</c:v>
                </c:pt>
                <c:pt idx="7">
                  <c:v>Undenatured ethyl alcoho</c:v>
                </c:pt>
                <c:pt idx="8">
                  <c:v>Chromium ores and concentrates</c:v>
                </c:pt>
                <c:pt idx="9">
                  <c:v>Unwrought aluminium alloys</c:v>
                </c:pt>
                <c:pt idx="10">
                  <c:v>"Dried peaches, pears</c:v>
                </c:pt>
                <c:pt idx="11">
                  <c:v>Flours, meals and pellets of fish </c:v>
                </c:pt>
                <c:pt idx="12">
                  <c:v>Frozen fish, n.e.s.</c:v>
                </c:pt>
              </c:strCache>
            </c:strRef>
          </c:cat>
          <c:val>
            <c:numRef>
              <c:f>Sheet2!$C$6:$C$18</c:f>
              <c:numCache>
                <c:formatCode>_(* #,##0.00_);_(* \(#,##0.00\);_(* "-"??_);_(@_)</c:formatCode>
                <c:ptCount val="13"/>
                <c:pt idx="0">
                  <c:v>0.04</c:v>
                </c:pt>
                <c:pt idx="1">
                  <c:v>123.80200000000001</c:v>
                </c:pt>
                <c:pt idx="2">
                  <c:v>0.27600000000000002</c:v>
                </c:pt>
                <c:pt idx="3">
                  <c:v>-1.7000000000000001E-2</c:v>
                </c:pt>
                <c:pt idx="4">
                  <c:v>36.326999999999998</c:v>
                </c:pt>
                <c:pt idx="5">
                  <c:v>4.5890000000000004</c:v>
                </c:pt>
                <c:pt idx="6">
                  <c:v>0</c:v>
                </c:pt>
                <c:pt idx="7">
                  <c:v>0</c:v>
                </c:pt>
                <c:pt idx="8">
                  <c:v>86.605999999999995</c:v>
                </c:pt>
                <c:pt idx="9">
                  <c:v>-0.432</c:v>
                </c:pt>
                <c:pt idx="10">
                  <c:v>0.222</c:v>
                </c:pt>
                <c:pt idx="11">
                  <c:v>5.0000000000000001E-3</c:v>
                </c:pt>
                <c:pt idx="12">
                  <c:v>0</c:v>
                </c:pt>
              </c:numCache>
            </c:numRef>
          </c:val>
          <c:extLst>
            <c:ext xmlns:c16="http://schemas.microsoft.com/office/drawing/2014/chart" uri="{C3380CC4-5D6E-409C-BE32-E72D297353CC}">
              <c16:uniqueId val="{00000000-4084-49D6-8712-1395AF6A9EEA}"/>
            </c:ext>
          </c:extLst>
        </c:ser>
        <c:ser>
          <c:idx val="1"/>
          <c:order val="1"/>
          <c:tx>
            <c:strRef>
              <c:f>Sheet2!$D$5</c:f>
              <c:strCache>
                <c:ptCount val="1"/>
                <c:pt idx="0">
                  <c:v>2018</c:v>
                </c:pt>
              </c:strCache>
            </c:strRef>
          </c:tx>
          <c:spPr>
            <a:solidFill>
              <a:schemeClr val="accent2"/>
            </a:solidFill>
            <a:ln>
              <a:noFill/>
            </a:ln>
            <a:effectLst/>
          </c:spPr>
          <c:invertIfNegative val="0"/>
          <c:cat>
            <c:strRef>
              <c:f>Sheet2!$B$6:$B$18</c:f>
              <c:strCache>
                <c:ptCount val="13"/>
                <c:pt idx="0">
                  <c:v>Copper</c:v>
                </c:pt>
                <c:pt idx="1">
                  <c:v>"Single cotton yarn</c:v>
                </c:pt>
                <c:pt idx="2">
                  <c:v>Semi-milled or wholly milled rice</c:v>
                </c:pt>
                <c:pt idx="3">
                  <c:v>Broken rice</c:v>
                </c:pt>
                <c:pt idx="4">
                  <c:v>"Single cotton yarn, </c:v>
                </c:pt>
                <c:pt idx="5">
                  <c:v>Sesamum seeds</c:v>
                </c:pt>
                <c:pt idx="6">
                  <c:v>Copper, unrefined;</c:v>
                </c:pt>
                <c:pt idx="7">
                  <c:v>Undenatured ethyl alcoho</c:v>
                </c:pt>
                <c:pt idx="8">
                  <c:v>Chromium ores and concentrates</c:v>
                </c:pt>
                <c:pt idx="9">
                  <c:v>Unwrought aluminium alloys</c:v>
                </c:pt>
                <c:pt idx="10">
                  <c:v>"Dried peaches, pears</c:v>
                </c:pt>
                <c:pt idx="11">
                  <c:v>Flours, meals and pellets of fish </c:v>
                </c:pt>
                <c:pt idx="12">
                  <c:v>Frozen fish, n.e.s.</c:v>
                </c:pt>
              </c:strCache>
            </c:strRef>
          </c:cat>
          <c:val>
            <c:numRef>
              <c:f>Sheet2!$D$6:$D$18</c:f>
              <c:numCache>
                <c:formatCode>_(* #,##0.00_);_(* \(#,##0.00\);_(* "-"??_);_(@_)</c:formatCode>
                <c:ptCount val="13"/>
                <c:pt idx="0">
                  <c:v>127.69199999999999</c:v>
                </c:pt>
                <c:pt idx="1">
                  <c:v>589.76</c:v>
                </c:pt>
                <c:pt idx="2">
                  <c:v>119.569</c:v>
                </c:pt>
                <c:pt idx="3">
                  <c:v>31.738</c:v>
                </c:pt>
                <c:pt idx="4">
                  <c:v>93.225999999999999</c:v>
                </c:pt>
                <c:pt idx="5">
                  <c:v>4.17</c:v>
                </c:pt>
                <c:pt idx="6">
                  <c:v>2.9009999999999998</c:v>
                </c:pt>
                <c:pt idx="7">
                  <c:v>128.95599999999999</c:v>
                </c:pt>
                <c:pt idx="8">
                  <c:v>60.174999999999997</c:v>
                </c:pt>
                <c:pt idx="9">
                  <c:v>-0.16300000000000001</c:v>
                </c:pt>
                <c:pt idx="10">
                  <c:v>11.249000000000001</c:v>
                </c:pt>
                <c:pt idx="11">
                  <c:v>23.501999999999999</c:v>
                </c:pt>
                <c:pt idx="12">
                  <c:v>2.7</c:v>
                </c:pt>
              </c:numCache>
            </c:numRef>
          </c:val>
          <c:extLst>
            <c:ext xmlns:c16="http://schemas.microsoft.com/office/drawing/2014/chart" uri="{C3380CC4-5D6E-409C-BE32-E72D297353CC}">
              <c16:uniqueId val="{00000001-4084-49D6-8712-1395AF6A9EEA}"/>
            </c:ext>
          </c:extLst>
        </c:ser>
        <c:ser>
          <c:idx val="2"/>
          <c:order val="2"/>
          <c:tx>
            <c:strRef>
              <c:f>Sheet2!$E$5</c:f>
              <c:strCache>
                <c:ptCount val="1"/>
                <c:pt idx="0">
                  <c:v>2021</c:v>
                </c:pt>
              </c:strCache>
            </c:strRef>
          </c:tx>
          <c:spPr>
            <a:solidFill>
              <a:schemeClr val="accent3"/>
            </a:solidFill>
            <a:ln>
              <a:noFill/>
            </a:ln>
            <a:effectLst/>
          </c:spPr>
          <c:invertIfNegative val="0"/>
          <c:cat>
            <c:strRef>
              <c:f>Sheet2!$B$6:$B$18</c:f>
              <c:strCache>
                <c:ptCount val="13"/>
                <c:pt idx="0">
                  <c:v>Copper</c:v>
                </c:pt>
                <c:pt idx="1">
                  <c:v>"Single cotton yarn</c:v>
                </c:pt>
                <c:pt idx="2">
                  <c:v>Semi-milled or wholly milled rice</c:v>
                </c:pt>
                <c:pt idx="3">
                  <c:v>Broken rice</c:v>
                </c:pt>
                <c:pt idx="4">
                  <c:v>"Single cotton yarn, </c:v>
                </c:pt>
                <c:pt idx="5">
                  <c:v>Sesamum seeds</c:v>
                </c:pt>
                <c:pt idx="6">
                  <c:v>Copper, unrefined;</c:v>
                </c:pt>
                <c:pt idx="7">
                  <c:v>Undenatured ethyl alcoho</c:v>
                </c:pt>
                <c:pt idx="8">
                  <c:v>Chromium ores and concentrates</c:v>
                </c:pt>
                <c:pt idx="9">
                  <c:v>Unwrought aluminium alloys</c:v>
                </c:pt>
                <c:pt idx="10">
                  <c:v>"Dried peaches, pears</c:v>
                </c:pt>
                <c:pt idx="11">
                  <c:v>Flours, meals and pellets of fish </c:v>
                </c:pt>
                <c:pt idx="12">
                  <c:v>Frozen fish, n.e.s.</c:v>
                </c:pt>
              </c:strCache>
            </c:strRef>
          </c:cat>
          <c:val>
            <c:numRef>
              <c:f>Sheet2!$E$6:$E$18</c:f>
              <c:numCache>
                <c:formatCode>_(* #,##0.00_);_(* \(#,##0.00\);_(* "-"??_);_(@_)</c:formatCode>
                <c:ptCount val="13"/>
                <c:pt idx="0">
                  <c:v>583.13800000000003</c:v>
                </c:pt>
                <c:pt idx="1">
                  <c:v>565.16099999999994</c:v>
                </c:pt>
                <c:pt idx="2">
                  <c:v>221.97800000000001</c:v>
                </c:pt>
                <c:pt idx="3">
                  <c:v>160.351</c:v>
                </c:pt>
                <c:pt idx="4">
                  <c:v>155.935</c:v>
                </c:pt>
                <c:pt idx="5">
                  <c:v>148.756</c:v>
                </c:pt>
                <c:pt idx="6">
                  <c:v>142.304</c:v>
                </c:pt>
                <c:pt idx="7">
                  <c:v>112.536</c:v>
                </c:pt>
                <c:pt idx="8">
                  <c:v>83.971999999999994</c:v>
                </c:pt>
                <c:pt idx="9">
                  <c:v>73.644999999999996</c:v>
                </c:pt>
                <c:pt idx="10">
                  <c:v>65.712000000000003</c:v>
                </c:pt>
                <c:pt idx="11">
                  <c:v>44.320999999999998</c:v>
                </c:pt>
                <c:pt idx="12">
                  <c:v>32.317</c:v>
                </c:pt>
              </c:numCache>
            </c:numRef>
          </c:val>
          <c:extLst>
            <c:ext xmlns:c16="http://schemas.microsoft.com/office/drawing/2014/chart" uri="{C3380CC4-5D6E-409C-BE32-E72D297353CC}">
              <c16:uniqueId val="{00000002-4084-49D6-8712-1395AF6A9EEA}"/>
            </c:ext>
          </c:extLst>
        </c:ser>
        <c:dLbls>
          <c:showLegendKey val="0"/>
          <c:showVal val="0"/>
          <c:showCatName val="0"/>
          <c:showSerName val="0"/>
          <c:showPercent val="0"/>
          <c:showBubbleSize val="0"/>
        </c:dLbls>
        <c:gapWidth val="150"/>
        <c:overlap val="100"/>
        <c:axId val="2056564240"/>
        <c:axId val="2056561328"/>
      </c:barChart>
      <c:catAx>
        <c:axId val="2056564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56561328"/>
        <c:crosses val="autoZero"/>
        <c:auto val="1"/>
        <c:lblAlgn val="ctr"/>
        <c:lblOffset val="100"/>
        <c:noMultiLvlLbl val="0"/>
      </c:catAx>
      <c:valAx>
        <c:axId val="20565613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6564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Pakistan's Exports to China after CPFTA-I</a:t>
            </a:r>
          </a:p>
          <a:p>
            <a:pPr>
              <a:defRPr/>
            </a:pPr>
            <a:r>
              <a:rPr lang="en-US"/>
              <a:t>2006-2012</a:t>
            </a:r>
          </a:p>
        </c:rich>
      </c:tx>
      <c:layout>
        <c:manualLayout>
          <c:xMode val="edge"/>
          <c:yMode val="edge"/>
          <c:x val="0.37222279715303852"/>
          <c:y val="3.136201823230400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Sheet1!$E$8</c:f>
              <c:strCache>
                <c:ptCount val="1"/>
                <c:pt idx="0">
                  <c:v>Exported Value </c:v>
                </c:pt>
              </c:strCache>
            </c:strRef>
          </c:tx>
          <c:spPr>
            <a:ln w="95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xVal>
            <c:numRef>
              <c:f>Sheet1!$D$9:$D$14</c:f>
              <c:numCache>
                <c:formatCode>General</c:formatCode>
                <c:ptCount val="6"/>
                <c:pt idx="0">
                  <c:v>2007</c:v>
                </c:pt>
                <c:pt idx="1">
                  <c:v>2008</c:v>
                </c:pt>
                <c:pt idx="2">
                  <c:v>2009</c:v>
                </c:pt>
                <c:pt idx="3">
                  <c:v>2010</c:v>
                </c:pt>
                <c:pt idx="4">
                  <c:v>2011</c:v>
                </c:pt>
                <c:pt idx="5">
                  <c:v>2012</c:v>
                </c:pt>
              </c:numCache>
            </c:numRef>
          </c:xVal>
          <c:yVal>
            <c:numRef>
              <c:f>Sheet1!$E$9:$E$14</c:f>
              <c:numCache>
                <c:formatCode>_(* #,##0.0_);_(* \(#,##0.0\);_(* "-"??_);_(@_)</c:formatCode>
                <c:ptCount val="6"/>
                <c:pt idx="0">
                  <c:v>613.75900000000001</c:v>
                </c:pt>
                <c:pt idx="1">
                  <c:v>726.71100000000001</c:v>
                </c:pt>
                <c:pt idx="2">
                  <c:v>997.85400000000004</c:v>
                </c:pt>
                <c:pt idx="3">
                  <c:v>1435.944</c:v>
                </c:pt>
                <c:pt idx="4">
                  <c:v>1678.9590000000001</c:v>
                </c:pt>
                <c:pt idx="5">
                  <c:v>2619.944</c:v>
                </c:pt>
              </c:numCache>
            </c:numRef>
          </c:yVal>
          <c:smooth val="0"/>
          <c:extLst>
            <c:ext xmlns:c16="http://schemas.microsoft.com/office/drawing/2014/chart" uri="{C3380CC4-5D6E-409C-BE32-E72D297353CC}">
              <c16:uniqueId val="{00000000-651A-4F8F-BFA0-A85D691DE57C}"/>
            </c:ext>
          </c:extLst>
        </c:ser>
        <c:dLbls>
          <c:showLegendKey val="0"/>
          <c:showVal val="0"/>
          <c:showCatName val="0"/>
          <c:showSerName val="0"/>
          <c:showPercent val="0"/>
          <c:showBubbleSize val="0"/>
        </c:dLbls>
        <c:axId val="630205448"/>
        <c:axId val="630208072"/>
      </c:scatterChart>
      <c:valAx>
        <c:axId val="630205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0208072"/>
        <c:crosses val="autoZero"/>
        <c:crossBetween val="midCat"/>
      </c:valAx>
      <c:valAx>
        <c:axId val="630208072"/>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02054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a:solidFill>
                  <a:schemeClr val="tx1"/>
                </a:solidFill>
              </a:rPr>
              <a:t>Pakistan's Exports to China</a:t>
            </a:r>
          </a:p>
          <a:p>
            <a:pPr>
              <a:defRPr b="1">
                <a:solidFill>
                  <a:schemeClr val="tx1"/>
                </a:solidFill>
              </a:defRPr>
            </a:pPr>
            <a:r>
              <a:rPr lang="en-US" b="1">
                <a:solidFill>
                  <a:schemeClr val="tx1"/>
                </a:solidFill>
              </a:rPr>
              <a:t>2013-2020</a:t>
            </a:r>
          </a:p>
        </c:rich>
      </c:tx>
      <c:layout>
        <c:manualLayout>
          <c:xMode val="edge"/>
          <c:yMode val="edge"/>
          <c:x val="0.39040377925113334"/>
          <c:y val="3.1366724762341487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Sheet1!$E$16</c:f>
              <c:strCache>
                <c:ptCount val="1"/>
                <c:pt idx="0">
                  <c:v>Pakistan's Exports to China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Sheet1!$D$17:$D$24</c:f>
              <c:numCache>
                <c:formatCode>General</c:formatCode>
                <c:ptCount val="8"/>
                <c:pt idx="0">
                  <c:v>2013</c:v>
                </c:pt>
                <c:pt idx="1">
                  <c:v>2014</c:v>
                </c:pt>
                <c:pt idx="2">
                  <c:v>2015</c:v>
                </c:pt>
                <c:pt idx="3">
                  <c:v>2016</c:v>
                </c:pt>
                <c:pt idx="4">
                  <c:v>2017</c:v>
                </c:pt>
                <c:pt idx="5">
                  <c:v>2018</c:v>
                </c:pt>
                <c:pt idx="6">
                  <c:v>2019</c:v>
                </c:pt>
                <c:pt idx="7">
                  <c:v>2020</c:v>
                </c:pt>
              </c:numCache>
            </c:numRef>
          </c:xVal>
          <c:yVal>
            <c:numRef>
              <c:f>Sheet1!$E$17:$E$24</c:f>
              <c:numCache>
                <c:formatCode>_(* #,##0.0_);_(* \(#,##0.0\);_(* "-"??_);_(@_)</c:formatCode>
                <c:ptCount val="8"/>
                <c:pt idx="0">
                  <c:v>2652.223</c:v>
                </c:pt>
                <c:pt idx="1">
                  <c:v>2252.9</c:v>
                </c:pt>
                <c:pt idx="2">
                  <c:v>1934.9259999999999</c:v>
                </c:pt>
                <c:pt idx="3">
                  <c:v>1590.8579999999999</c:v>
                </c:pt>
                <c:pt idx="4">
                  <c:v>1510.41</c:v>
                </c:pt>
                <c:pt idx="5">
                  <c:v>1829.4349999999999</c:v>
                </c:pt>
                <c:pt idx="6">
                  <c:v>2042.893</c:v>
                </c:pt>
                <c:pt idx="7">
                  <c:v>1867.039</c:v>
                </c:pt>
              </c:numCache>
            </c:numRef>
          </c:yVal>
          <c:smooth val="0"/>
          <c:extLst>
            <c:ext xmlns:c16="http://schemas.microsoft.com/office/drawing/2014/chart" uri="{C3380CC4-5D6E-409C-BE32-E72D297353CC}">
              <c16:uniqueId val="{00000000-D74A-4E9D-9CBF-9D892E6C867B}"/>
            </c:ext>
          </c:extLst>
        </c:ser>
        <c:dLbls>
          <c:showLegendKey val="0"/>
          <c:showVal val="0"/>
          <c:showCatName val="0"/>
          <c:showSerName val="0"/>
          <c:showPercent val="0"/>
          <c:showBubbleSize val="0"/>
        </c:dLbls>
        <c:axId val="638068136"/>
        <c:axId val="638064528"/>
      </c:scatterChart>
      <c:valAx>
        <c:axId val="638068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8064528"/>
        <c:crosses val="autoZero"/>
        <c:crossBetween val="midCat"/>
      </c:valAx>
      <c:valAx>
        <c:axId val="638064528"/>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80681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'Trade_Map_-_Bilateral_trade_bet'!$C$14</c:f>
              <c:strCache>
                <c:ptCount val="1"/>
                <c:pt idx="0">
                  <c:v>2019</c:v>
                </c:pt>
              </c:strCache>
            </c:strRef>
          </c:tx>
          <c:spPr>
            <a:solidFill>
              <a:schemeClr val="accent6"/>
            </a:solidFill>
            <a:ln>
              <a:noFill/>
            </a:ln>
            <a:effectLst/>
          </c:spPr>
          <c:invertIfNegative val="0"/>
          <c:cat>
            <c:strRef>
              <c:f>'Trade_Map_-_Bilateral_trade_bet'!$B$15:$B$24</c:f>
              <c:strCache>
                <c:ptCount val="10"/>
                <c:pt idx="0">
                  <c:v>Cotton</c:v>
                </c:pt>
                <c:pt idx="1">
                  <c:v>Copper </c:v>
                </c:pt>
                <c:pt idx="2">
                  <c:v>Cereals</c:v>
                </c:pt>
                <c:pt idx="3">
                  <c:v>Fish and crustaceans,</c:v>
                </c:pt>
                <c:pt idx="4">
                  <c:v>Oil seeds and oleaginous </c:v>
                </c:pt>
                <c:pt idx="5">
                  <c:v>Ores, slag and ash</c:v>
                </c:pt>
                <c:pt idx="6">
                  <c:v>Beverages, spirits </c:v>
                </c:pt>
                <c:pt idx="7">
                  <c:v>Aluminium </c:v>
                </c:pt>
                <c:pt idx="8">
                  <c:v>Edible fruit </c:v>
                </c:pt>
                <c:pt idx="9">
                  <c:v>Articles of apparel and clothing</c:v>
                </c:pt>
              </c:strCache>
            </c:strRef>
          </c:cat>
          <c:val>
            <c:numRef>
              <c:f>'Trade_Map_-_Bilateral_trade_bet'!$C$15:$C$24</c:f>
              <c:numCache>
                <c:formatCode>0.00</c:formatCode>
                <c:ptCount val="10"/>
                <c:pt idx="0">
                  <c:v>819.91399999999999</c:v>
                </c:pt>
                <c:pt idx="1">
                  <c:v>308.95100000000002</c:v>
                </c:pt>
                <c:pt idx="2">
                  <c:v>278.69400000000002</c:v>
                </c:pt>
                <c:pt idx="3">
                  <c:v>135.80699999999999</c:v>
                </c:pt>
                <c:pt idx="4">
                  <c:v>3.996</c:v>
                </c:pt>
                <c:pt idx="5">
                  <c:v>86.372</c:v>
                </c:pt>
                <c:pt idx="6">
                  <c:v>25.093</c:v>
                </c:pt>
                <c:pt idx="7">
                  <c:v>0.81399999999999995</c:v>
                </c:pt>
                <c:pt idx="8">
                  <c:v>2.1429999999999998</c:v>
                </c:pt>
                <c:pt idx="9">
                  <c:v>34.411999999999999</c:v>
                </c:pt>
              </c:numCache>
            </c:numRef>
          </c:val>
          <c:extLst>
            <c:ext xmlns:c16="http://schemas.microsoft.com/office/drawing/2014/chart" uri="{C3380CC4-5D6E-409C-BE32-E72D297353CC}">
              <c16:uniqueId val="{00000000-6F5C-4CAD-AFB0-3CCF0F66E9E5}"/>
            </c:ext>
          </c:extLst>
        </c:ser>
        <c:ser>
          <c:idx val="1"/>
          <c:order val="1"/>
          <c:tx>
            <c:strRef>
              <c:f>'Trade_Map_-_Bilateral_trade_bet'!$D$14</c:f>
              <c:strCache>
                <c:ptCount val="1"/>
                <c:pt idx="0">
                  <c:v>2020</c:v>
                </c:pt>
              </c:strCache>
            </c:strRef>
          </c:tx>
          <c:spPr>
            <a:solidFill>
              <a:schemeClr val="accent5"/>
            </a:solidFill>
            <a:ln>
              <a:noFill/>
            </a:ln>
            <a:effectLst/>
          </c:spPr>
          <c:invertIfNegative val="0"/>
          <c:cat>
            <c:strRef>
              <c:f>'Trade_Map_-_Bilateral_trade_bet'!$B$15:$B$24</c:f>
              <c:strCache>
                <c:ptCount val="10"/>
                <c:pt idx="0">
                  <c:v>Cotton</c:v>
                </c:pt>
                <c:pt idx="1">
                  <c:v>Copper </c:v>
                </c:pt>
                <c:pt idx="2">
                  <c:v>Cereals</c:v>
                </c:pt>
                <c:pt idx="3">
                  <c:v>Fish and crustaceans,</c:v>
                </c:pt>
                <c:pt idx="4">
                  <c:v>Oil seeds and oleaginous </c:v>
                </c:pt>
                <c:pt idx="5">
                  <c:v>Ores, slag and ash</c:v>
                </c:pt>
                <c:pt idx="6">
                  <c:v>Beverages, spirits </c:v>
                </c:pt>
                <c:pt idx="7">
                  <c:v>Aluminium </c:v>
                </c:pt>
                <c:pt idx="8">
                  <c:v>Edible fruit </c:v>
                </c:pt>
                <c:pt idx="9">
                  <c:v>Articles of apparel and clothing</c:v>
                </c:pt>
              </c:strCache>
            </c:strRef>
          </c:cat>
          <c:val>
            <c:numRef>
              <c:f>'Trade_Map_-_Bilateral_trade_bet'!$D$15:$D$24</c:f>
              <c:numCache>
                <c:formatCode>0.00</c:formatCode>
                <c:ptCount val="10"/>
                <c:pt idx="0">
                  <c:v>645.37900000000002</c:v>
                </c:pt>
                <c:pt idx="1">
                  <c:v>407.90300000000002</c:v>
                </c:pt>
                <c:pt idx="2">
                  <c:v>256.98899999999998</c:v>
                </c:pt>
                <c:pt idx="3">
                  <c:v>134.053</c:v>
                </c:pt>
                <c:pt idx="4">
                  <c:v>23.457000000000001</c:v>
                </c:pt>
                <c:pt idx="5">
                  <c:v>77.302999999999997</c:v>
                </c:pt>
                <c:pt idx="6">
                  <c:v>0</c:v>
                </c:pt>
                <c:pt idx="7">
                  <c:v>17.744</c:v>
                </c:pt>
                <c:pt idx="8">
                  <c:v>7.3250000000000002</c:v>
                </c:pt>
                <c:pt idx="9">
                  <c:v>45.045999999999999</c:v>
                </c:pt>
              </c:numCache>
            </c:numRef>
          </c:val>
          <c:extLst>
            <c:ext xmlns:c16="http://schemas.microsoft.com/office/drawing/2014/chart" uri="{C3380CC4-5D6E-409C-BE32-E72D297353CC}">
              <c16:uniqueId val="{00000001-6F5C-4CAD-AFB0-3CCF0F66E9E5}"/>
            </c:ext>
          </c:extLst>
        </c:ser>
        <c:ser>
          <c:idx val="2"/>
          <c:order val="2"/>
          <c:tx>
            <c:strRef>
              <c:f>'Trade_Map_-_Bilateral_trade_bet'!$E$14</c:f>
              <c:strCache>
                <c:ptCount val="1"/>
                <c:pt idx="0">
                  <c:v>2021</c:v>
                </c:pt>
              </c:strCache>
            </c:strRef>
          </c:tx>
          <c:spPr>
            <a:solidFill>
              <a:schemeClr val="accent4"/>
            </a:solidFill>
            <a:ln>
              <a:noFill/>
            </a:ln>
            <a:effectLst/>
          </c:spPr>
          <c:invertIfNegative val="0"/>
          <c:cat>
            <c:strRef>
              <c:f>'Trade_Map_-_Bilateral_trade_bet'!$B$15:$B$24</c:f>
              <c:strCache>
                <c:ptCount val="10"/>
                <c:pt idx="0">
                  <c:v>Cotton</c:v>
                </c:pt>
                <c:pt idx="1">
                  <c:v>Copper </c:v>
                </c:pt>
                <c:pt idx="2">
                  <c:v>Cereals</c:v>
                </c:pt>
                <c:pt idx="3">
                  <c:v>Fish and crustaceans,</c:v>
                </c:pt>
                <c:pt idx="4">
                  <c:v>Oil seeds and oleaginous </c:v>
                </c:pt>
                <c:pt idx="5">
                  <c:v>Ores, slag and ash</c:v>
                </c:pt>
                <c:pt idx="6">
                  <c:v>Beverages, spirits </c:v>
                </c:pt>
                <c:pt idx="7">
                  <c:v>Aluminium </c:v>
                </c:pt>
                <c:pt idx="8">
                  <c:v>Edible fruit </c:v>
                </c:pt>
                <c:pt idx="9">
                  <c:v>Articles of apparel and clothing</c:v>
                </c:pt>
              </c:strCache>
            </c:strRef>
          </c:cat>
          <c:val>
            <c:numRef>
              <c:f>'Trade_Map_-_Bilateral_trade_bet'!$E$15:$E$24</c:f>
              <c:numCache>
                <c:formatCode>0.00</c:formatCode>
                <c:ptCount val="10"/>
                <c:pt idx="0">
                  <c:v>826.32600000000002</c:v>
                </c:pt>
                <c:pt idx="1">
                  <c:v>790.27700000000004</c:v>
                </c:pt>
                <c:pt idx="2">
                  <c:v>382.36700000000002</c:v>
                </c:pt>
                <c:pt idx="3">
                  <c:v>161.21600000000001</c:v>
                </c:pt>
                <c:pt idx="4">
                  <c:v>152.97</c:v>
                </c:pt>
                <c:pt idx="5">
                  <c:v>133.70400000000001</c:v>
                </c:pt>
                <c:pt idx="6">
                  <c:v>112.71299999999999</c:v>
                </c:pt>
                <c:pt idx="7">
                  <c:v>77.332999999999998</c:v>
                </c:pt>
                <c:pt idx="8">
                  <c:v>65.814999999999998</c:v>
                </c:pt>
                <c:pt idx="9">
                  <c:v>54.262</c:v>
                </c:pt>
              </c:numCache>
            </c:numRef>
          </c:val>
          <c:extLst>
            <c:ext xmlns:c16="http://schemas.microsoft.com/office/drawing/2014/chart" uri="{C3380CC4-5D6E-409C-BE32-E72D297353CC}">
              <c16:uniqueId val="{00000002-6F5C-4CAD-AFB0-3CCF0F66E9E5}"/>
            </c:ext>
          </c:extLst>
        </c:ser>
        <c:dLbls>
          <c:showLegendKey val="0"/>
          <c:showVal val="0"/>
          <c:showCatName val="0"/>
          <c:showSerName val="0"/>
          <c:showPercent val="0"/>
          <c:showBubbleSize val="0"/>
        </c:dLbls>
        <c:gapWidth val="219"/>
        <c:overlap val="-27"/>
        <c:axId val="1991345376"/>
        <c:axId val="1991346208"/>
      </c:barChart>
      <c:catAx>
        <c:axId val="199134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1346208"/>
        <c:crosses val="autoZero"/>
        <c:auto val="1"/>
        <c:lblAlgn val="ctr"/>
        <c:lblOffset val="100"/>
        <c:noMultiLvlLbl val="0"/>
      </c:catAx>
      <c:valAx>
        <c:axId val="19913462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1345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68F9C0-F98C-4C22-ACBA-52B95767847E}"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DBBF8937-607D-4D0C-81CA-6CDD4BC15101}">
      <dgm:prSet/>
      <dgm:spPr/>
      <dgm:t>
        <a:bodyPr/>
        <a:lstStyle/>
        <a:p>
          <a:r>
            <a:rPr lang="en-US" dirty="0">
              <a:latin typeface="Bookman Old Style" panose="02050604050505020204" pitchFamily="18" charset="0"/>
            </a:rPr>
            <a:t>OVERVIEW OF PAKISTAN CHINA TRADE AGREEMENTS</a:t>
          </a:r>
        </a:p>
      </dgm:t>
    </dgm:pt>
    <dgm:pt modelId="{998B07BD-AF8F-4771-968D-53B4C5E637E8}" type="parTrans" cxnId="{74404D21-456D-42DD-932E-8E6A9BE578ED}">
      <dgm:prSet/>
      <dgm:spPr/>
      <dgm:t>
        <a:bodyPr/>
        <a:lstStyle/>
        <a:p>
          <a:endParaRPr lang="en-US">
            <a:latin typeface="Bookman Old Style" panose="02050604050505020204" pitchFamily="18" charset="0"/>
          </a:endParaRPr>
        </a:p>
      </dgm:t>
    </dgm:pt>
    <dgm:pt modelId="{969E123E-D0A8-412A-9DE4-3EC298C6DA4B}" type="sibTrans" cxnId="{74404D21-456D-42DD-932E-8E6A9BE578ED}">
      <dgm:prSet/>
      <dgm:spPr/>
      <dgm:t>
        <a:bodyPr/>
        <a:lstStyle/>
        <a:p>
          <a:endParaRPr lang="en-US">
            <a:latin typeface="Bookman Old Style" panose="02050604050505020204" pitchFamily="18" charset="0"/>
          </a:endParaRPr>
        </a:p>
      </dgm:t>
    </dgm:pt>
    <dgm:pt modelId="{23EF2241-D304-4941-8EA8-D2FE8D123E38}">
      <dgm:prSet/>
      <dgm:spPr/>
      <dgm:t>
        <a:bodyPr/>
        <a:lstStyle/>
        <a:p>
          <a:r>
            <a:rPr lang="en-US">
              <a:latin typeface="Bookman Old Style" panose="02050604050505020204" pitchFamily="18" charset="0"/>
            </a:rPr>
            <a:t>TRADE &amp; TARIFF ANALYSIS OF CPFTA PHASE-I</a:t>
          </a:r>
        </a:p>
      </dgm:t>
    </dgm:pt>
    <dgm:pt modelId="{2D5A5959-54EE-4825-AD74-0C5E73EF3B0C}" type="parTrans" cxnId="{2F3A0965-1419-4902-88E5-2CB3693F4030}">
      <dgm:prSet/>
      <dgm:spPr/>
      <dgm:t>
        <a:bodyPr/>
        <a:lstStyle/>
        <a:p>
          <a:endParaRPr lang="en-US">
            <a:latin typeface="Bookman Old Style" panose="02050604050505020204" pitchFamily="18" charset="0"/>
          </a:endParaRPr>
        </a:p>
      </dgm:t>
    </dgm:pt>
    <dgm:pt modelId="{54D4DBA1-0E7B-4023-86E8-2E28B2A625D6}" type="sibTrans" cxnId="{2F3A0965-1419-4902-88E5-2CB3693F4030}">
      <dgm:prSet/>
      <dgm:spPr/>
      <dgm:t>
        <a:bodyPr/>
        <a:lstStyle/>
        <a:p>
          <a:endParaRPr lang="en-US">
            <a:latin typeface="Bookman Old Style" panose="02050604050505020204" pitchFamily="18" charset="0"/>
          </a:endParaRPr>
        </a:p>
      </dgm:t>
    </dgm:pt>
    <dgm:pt modelId="{31B3EE22-5A53-43A8-8200-703C1B0FD9A0}">
      <dgm:prSet custT="1"/>
      <dgm:spPr/>
      <dgm:t>
        <a:bodyPr/>
        <a:lstStyle/>
        <a:p>
          <a:r>
            <a:rPr lang="en-US" sz="2100" dirty="0">
              <a:latin typeface="Bookman Old Style" panose="02050604050505020204" pitchFamily="18" charset="0"/>
            </a:rPr>
            <a:t>Tariff Reduction Modalities of</a:t>
          </a:r>
          <a:r>
            <a:rPr lang="en-US" sz="2000" dirty="0">
              <a:latin typeface="Bookman Old Style" panose="02050604050505020204" pitchFamily="18" charset="0"/>
            </a:rPr>
            <a:t> CPFTA-I</a:t>
          </a:r>
          <a:endParaRPr lang="en-US" sz="2100" dirty="0">
            <a:latin typeface="Bookman Old Style" panose="02050604050505020204" pitchFamily="18" charset="0"/>
          </a:endParaRPr>
        </a:p>
      </dgm:t>
    </dgm:pt>
    <dgm:pt modelId="{162A5A7E-ADFE-4F9C-BCA2-A57D82573657}" type="parTrans" cxnId="{6D32A59A-236F-4C66-9902-D85BDE766324}">
      <dgm:prSet/>
      <dgm:spPr/>
      <dgm:t>
        <a:bodyPr/>
        <a:lstStyle/>
        <a:p>
          <a:endParaRPr lang="en-US">
            <a:latin typeface="Bookman Old Style" panose="02050604050505020204" pitchFamily="18" charset="0"/>
          </a:endParaRPr>
        </a:p>
      </dgm:t>
    </dgm:pt>
    <dgm:pt modelId="{4FB9C4C5-43C3-4292-BD46-BCE66734DFD2}" type="sibTrans" cxnId="{6D32A59A-236F-4C66-9902-D85BDE766324}">
      <dgm:prSet/>
      <dgm:spPr/>
      <dgm:t>
        <a:bodyPr/>
        <a:lstStyle/>
        <a:p>
          <a:endParaRPr lang="en-US">
            <a:latin typeface="Bookman Old Style" panose="02050604050505020204" pitchFamily="18" charset="0"/>
          </a:endParaRPr>
        </a:p>
      </dgm:t>
    </dgm:pt>
    <dgm:pt modelId="{5F0A7484-9F1F-4358-862F-17A7ED9218CA}">
      <dgm:prSet/>
      <dgm:spPr/>
      <dgm:t>
        <a:bodyPr/>
        <a:lstStyle/>
        <a:p>
          <a:r>
            <a:rPr lang="en-US">
              <a:latin typeface="Bookman Old Style" panose="02050604050505020204" pitchFamily="18" charset="0"/>
            </a:rPr>
            <a:t>IMPACT ANALYSIS </a:t>
          </a:r>
        </a:p>
      </dgm:t>
    </dgm:pt>
    <dgm:pt modelId="{ED8EDD77-DCD0-472C-AE9E-5EC5BF56E809}" type="parTrans" cxnId="{9D3BC94F-4AE3-4186-8FA6-9467393645A9}">
      <dgm:prSet/>
      <dgm:spPr/>
      <dgm:t>
        <a:bodyPr/>
        <a:lstStyle/>
        <a:p>
          <a:endParaRPr lang="en-US">
            <a:latin typeface="Bookman Old Style" panose="02050604050505020204" pitchFamily="18" charset="0"/>
          </a:endParaRPr>
        </a:p>
      </dgm:t>
    </dgm:pt>
    <dgm:pt modelId="{8120B739-1BEA-474D-A470-DE55C549ECC2}" type="sibTrans" cxnId="{9D3BC94F-4AE3-4186-8FA6-9467393645A9}">
      <dgm:prSet/>
      <dgm:spPr/>
      <dgm:t>
        <a:bodyPr/>
        <a:lstStyle/>
        <a:p>
          <a:endParaRPr lang="en-US">
            <a:latin typeface="Bookman Old Style" panose="02050604050505020204" pitchFamily="18" charset="0"/>
          </a:endParaRPr>
        </a:p>
      </dgm:t>
    </dgm:pt>
    <dgm:pt modelId="{ECB0B737-3880-42D2-BA87-E58A1491CEC9}">
      <dgm:prSet/>
      <dgm:spPr/>
      <dgm:t>
        <a:bodyPr/>
        <a:lstStyle/>
        <a:p>
          <a:r>
            <a:rPr lang="en-US">
              <a:latin typeface="Bookman Old Style" panose="02050604050505020204" pitchFamily="18" charset="0"/>
            </a:rPr>
            <a:t>TRADE &amp; TARIFF ANALYSIS OF CPFTA PHASE-II  </a:t>
          </a:r>
        </a:p>
      </dgm:t>
    </dgm:pt>
    <dgm:pt modelId="{5813B36A-FBAA-4AAC-8D0E-DEEFC6244B17}" type="parTrans" cxnId="{CD93A27B-A719-479D-804E-2D72945A7931}">
      <dgm:prSet/>
      <dgm:spPr/>
      <dgm:t>
        <a:bodyPr/>
        <a:lstStyle/>
        <a:p>
          <a:endParaRPr lang="en-US">
            <a:latin typeface="Bookman Old Style" panose="02050604050505020204" pitchFamily="18" charset="0"/>
          </a:endParaRPr>
        </a:p>
      </dgm:t>
    </dgm:pt>
    <dgm:pt modelId="{CB0DF758-F371-4A82-B331-A991A12B3DED}" type="sibTrans" cxnId="{CD93A27B-A719-479D-804E-2D72945A7931}">
      <dgm:prSet/>
      <dgm:spPr/>
      <dgm:t>
        <a:bodyPr/>
        <a:lstStyle/>
        <a:p>
          <a:endParaRPr lang="en-US">
            <a:latin typeface="Bookman Old Style" panose="02050604050505020204" pitchFamily="18" charset="0"/>
          </a:endParaRPr>
        </a:p>
      </dgm:t>
    </dgm:pt>
    <dgm:pt modelId="{097B3DA6-F36B-451D-9CDF-B72794E9C4C4}">
      <dgm:prSet/>
      <dgm:spPr/>
      <dgm:t>
        <a:bodyPr/>
        <a:lstStyle/>
        <a:p>
          <a:r>
            <a:rPr lang="en-US">
              <a:latin typeface="Bookman Old Style" panose="02050604050505020204" pitchFamily="18" charset="0"/>
            </a:rPr>
            <a:t>Tariff Reduction Modalities Under CPFTA-II</a:t>
          </a:r>
        </a:p>
      </dgm:t>
    </dgm:pt>
    <dgm:pt modelId="{1F973A80-FBEE-4845-BB5A-27F3F1033DFF}" type="parTrans" cxnId="{911976EB-0867-4573-ABC4-27C287C9A8F5}">
      <dgm:prSet/>
      <dgm:spPr/>
      <dgm:t>
        <a:bodyPr/>
        <a:lstStyle/>
        <a:p>
          <a:endParaRPr lang="en-US">
            <a:latin typeface="Bookman Old Style" panose="02050604050505020204" pitchFamily="18" charset="0"/>
          </a:endParaRPr>
        </a:p>
      </dgm:t>
    </dgm:pt>
    <dgm:pt modelId="{41EC3A4D-78B3-4965-8349-2A48C67E69DD}" type="sibTrans" cxnId="{911976EB-0867-4573-ABC4-27C287C9A8F5}">
      <dgm:prSet/>
      <dgm:spPr/>
      <dgm:t>
        <a:bodyPr/>
        <a:lstStyle/>
        <a:p>
          <a:endParaRPr lang="en-US">
            <a:latin typeface="Bookman Old Style" panose="02050604050505020204" pitchFamily="18" charset="0"/>
          </a:endParaRPr>
        </a:p>
      </dgm:t>
    </dgm:pt>
    <dgm:pt modelId="{201677A8-6972-4B76-B361-CD7B35138B55}">
      <dgm:prSet/>
      <dgm:spPr/>
      <dgm:t>
        <a:bodyPr/>
        <a:lstStyle/>
        <a:p>
          <a:r>
            <a:rPr lang="en-US" dirty="0">
              <a:latin typeface="Bookman Old Style" panose="02050604050505020204" pitchFamily="18" charset="0"/>
            </a:rPr>
            <a:t>ANALYSIS OF CPFTA-II 313 TARIFF LINES AND ITS SECTORIAL UTILIZATION   </a:t>
          </a:r>
        </a:p>
      </dgm:t>
    </dgm:pt>
    <dgm:pt modelId="{0239AEAF-77E1-4D1A-BEF8-29F3C0D81DAF}" type="parTrans" cxnId="{D34359D0-97F8-4695-BD7A-E2EC18CB2680}">
      <dgm:prSet/>
      <dgm:spPr/>
      <dgm:t>
        <a:bodyPr/>
        <a:lstStyle/>
        <a:p>
          <a:endParaRPr lang="en-US">
            <a:latin typeface="Bookman Old Style" panose="02050604050505020204" pitchFamily="18" charset="0"/>
          </a:endParaRPr>
        </a:p>
      </dgm:t>
    </dgm:pt>
    <dgm:pt modelId="{F9688D50-3892-410A-8828-3CDA13F9B0B3}" type="sibTrans" cxnId="{D34359D0-97F8-4695-BD7A-E2EC18CB2680}">
      <dgm:prSet/>
      <dgm:spPr/>
      <dgm:t>
        <a:bodyPr/>
        <a:lstStyle/>
        <a:p>
          <a:endParaRPr lang="en-US">
            <a:latin typeface="Bookman Old Style" panose="02050604050505020204" pitchFamily="18" charset="0"/>
          </a:endParaRPr>
        </a:p>
      </dgm:t>
    </dgm:pt>
    <dgm:pt modelId="{6E17CCE4-DFE3-442A-BCC5-36CF23CCC34A}" type="pres">
      <dgm:prSet presAssocID="{1268F9C0-F98C-4C22-ACBA-52B95767847E}" presName="diagram" presStyleCnt="0">
        <dgm:presLayoutVars>
          <dgm:dir/>
          <dgm:resizeHandles val="exact"/>
        </dgm:presLayoutVars>
      </dgm:prSet>
      <dgm:spPr/>
    </dgm:pt>
    <dgm:pt modelId="{7F217696-B7A9-4580-824B-E7376FC64F68}" type="pres">
      <dgm:prSet presAssocID="{DBBF8937-607D-4D0C-81CA-6CDD4BC15101}" presName="node" presStyleLbl="node1" presStyleIdx="0" presStyleCnt="7">
        <dgm:presLayoutVars>
          <dgm:bulletEnabled val="1"/>
        </dgm:presLayoutVars>
      </dgm:prSet>
      <dgm:spPr/>
    </dgm:pt>
    <dgm:pt modelId="{37AA8EF2-A8E0-4F8E-B258-DA0073DF73F9}" type="pres">
      <dgm:prSet presAssocID="{969E123E-D0A8-412A-9DE4-3EC298C6DA4B}" presName="sibTrans" presStyleCnt="0"/>
      <dgm:spPr/>
    </dgm:pt>
    <dgm:pt modelId="{65B399CC-F69B-4C37-A604-17B4B770C699}" type="pres">
      <dgm:prSet presAssocID="{23EF2241-D304-4941-8EA8-D2FE8D123E38}" presName="node" presStyleLbl="node1" presStyleIdx="1" presStyleCnt="7">
        <dgm:presLayoutVars>
          <dgm:bulletEnabled val="1"/>
        </dgm:presLayoutVars>
      </dgm:prSet>
      <dgm:spPr/>
    </dgm:pt>
    <dgm:pt modelId="{DCA62BD4-6417-46FE-86ED-6DD744F8A2F0}" type="pres">
      <dgm:prSet presAssocID="{54D4DBA1-0E7B-4023-86E8-2E28B2A625D6}" presName="sibTrans" presStyleCnt="0"/>
      <dgm:spPr/>
    </dgm:pt>
    <dgm:pt modelId="{93203268-E91E-4A65-9BDB-84E740E151C7}" type="pres">
      <dgm:prSet presAssocID="{31B3EE22-5A53-43A8-8200-703C1B0FD9A0}" presName="node" presStyleLbl="node1" presStyleIdx="2" presStyleCnt="7">
        <dgm:presLayoutVars>
          <dgm:bulletEnabled val="1"/>
        </dgm:presLayoutVars>
      </dgm:prSet>
      <dgm:spPr/>
    </dgm:pt>
    <dgm:pt modelId="{42B62CB2-5CEF-475E-A1BD-9AA92C51B049}" type="pres">
      <dgm:prSet presAssocID="{4FB9C4C5-43C3-4292-BD46-BCE66734DFD2}" presName="sibTrans" presStyleCnt="0"/>
      <dgm:spPr/>
    </dgm:pt>
    <dgm:pt modelId="{AE9CB1C8-934D-466E-AB3C-057C47D6915D}" type="pres">
      <dgm:prSet presAssocID="{5F0A7484-9F1F-4358-862F-17A7ED9218CA}" presName="node" presStyleLbl="node1" presStyleIdx="3" presStyleCnt="7">
        <dgm:presLayoutVars>
          <dgm:bulletEnabled val="1"/>
        </dgm:presLayoutVars>
      </dgm:prSet>
      <dgm:spPr/>
    </dgm:pt>
    <dgm:pt modelId="{9D0B5250-C8F0-479D-B79F-D001AD6C8A65}" type="pres">
      <dgm:prSet presAssocID="{8120B739-1BEA-474D-A470-DE55C549ECC2}" presName="sibTrans" presStyleCnt="0"/>
      <dgm:spPr/>
    </dgm:pt>
    <dgm:pt modelId="{D73353E8-16B3-4C25-A3A9-7AC8A86BE8ED}" type="pres">
      <dgm:prSet presAssocID="{ECB0B737-3880-42D2-BA87-E58A1491CEC9}" presName="node" presStyleLbl="node1" presStyleIdx="4" presStyleCnt="7">
        <dgm:presLayoutVars>
          <dgm:bulletEnabled val="1"/>
        </dgm:presLayoutVars>
      </dgm:prSet>
      <dgm:spPr/>
    </dgm:pt>
    <dgm:pt modelId="{C410741C-074E-49B5-B6F5-FCBA7EFF50DB}" type="pres">
      <dgm:prSet presAssocID="{CB0DF758-F371-4A82-B331-A991A12B3DED}" presName="sibTrans" presStyleCnt="0"/>
      <dgm:spPr/>
    </dgm:pt>
    <dgm:pt modelId="{87EB4739-6F0D-495F-8CEE-FCFFB2D22BB5}" type="pres">
      <dgm:prSet presAssocID="{097B3DA6-F36B-451D-9CDF-B72794E9C4C4}" presName="node" presStyleLbl="node1" presStyleIdx="5" presStyleCnt="7">
        <dgm:presLayoutVars>
          <dgm:bulletEnabled val="1"/>
        </dgm:presLayoutVars>
      </dgm:prSet>
      <dgm:spPr/>
    </dgm:pt>
    <dgm:pt modelId="{94E3CDD6-E17E-41A2-990B-16C84ECE4777}" type="pres">
      <dgm:prSet presAssocID="{41EC3A4D-78B3-4965-8349-2A48C67E69DD}" presName="sibTrans" presStyleCnt="0"/>
      <dgm:spPr/>
    </dgm:pt>
    <dgm:pt modelId="{58807F66-B663-45F3-9116-ED7C6D517F80}" type="pres">
      <dgm:prSet presAssocID="{201677A8-6972-4B76-B361-CD7B35138B55}" presName="node" presStyleLbl="node1" presStyleIdx="6" presStyleCnt="7">
        <dgm:presLayoutVars>
          <dgm:bulletEnabled val="1"/>
        </dgm:presLayoutVars>
      </dgm:prSet>
      <dgm:spPr/>
    </dgm:pt>
  </dgm:ptLst>
  <dgm:cxnLst>
    <dgm:cxn modelId="{7F948A1A-98B8-4C62-B905-049CEBA4D4A4}" type="presOf" srcId="{5F0A7484-9F1F-4358-862F-17A7ED9218CA}" destId="{AE9CB1C8-934D-466E-AB3C-057C47D6915D}" srcOrd="0" destOrd="0" presId="urn:microsoft.com/office/officeart/2005/8/layout/default"/>
    <dgm:cxn modelId="{74404D21-456D-42DD-932E-8E6A9BE578ED}" srcId="{1268F9C0-F98C-4C22-ACBA-52B95767847E}" destId="{DBBF8937-607D-4D0C-81CA-6CDD4BC15101}" srcOrd="0" destOrd="0" parTransId="{998B07BD-AF8F-4771-968D-53B4C5E637E8}" sibTransId="{969E123E-D0A8-412A-9DE4-3EC298C6DA4B}"/>
    <dgm:cxn modelId="{0F527921-D8D3-4BE7-8075-54856FDB5AE2}" type="presOf" srcId="{201677A8-6972-4B76-B361-CD7B35138B55}" destId="{58807F66-B663-45F3-9116-ED7C6D517F80}" srcOrd="0" destOrd="0" presId="urn:microsoft.com/office/officeart/2005/8/layout/default"/>
    <dgm:cxn modelId="{CA5FA932-368C-4462-81D5-66D29FC07339}" type="presOf" srcId="{23EF2241-D304-4941-8EA8-D2FE8D123E38}" destId="{65B399CC-F69B-4C37-A604-17B4B770C699}" srcOrd="0" destOrd="0" presId="urn:microsoft.com/office/officeart/2005/8/layout/default"/>
    <dgm:cxn modelId="{3322115C-7D7E-43EA-BA50-D4F5A9371D80}" type="presOf" srcId="{1268F9C0-F98C-4C22-ACBA-52B95767847E}" destId="{6E17CCE4-DFE3-442A-BCC5-36CF23CCC34A}" srcOrd="0" destOrd="0" presId="urn:microsoft.com/office/officeart/2005/8/layout/default"/>
    <dgm:cxn modelId="{2F3A0965-1419-4902-88E5-2CB3693F4030}" srcId="{1268F9C0-F98C-4C22-ACBA-52B95767847E}" destId="{23EF2241-D304-4941-8EA8-D2FE8D123E38}" srcOrd="1" destOrd="0" parTransId="{2D5A5959-54EE-4825-AD74-0C5E73EF3B0C}" sibTransId="{54D4DBA1-0E7B-4023-86E8-2E28B2A625D6}"/>
    <dgm:cxn modelId="{B352244F-485E-4C0E-9D5D-35C55CA1D13D}" type="presOf" srcId="{31B3EE22-5A53-43A8-8200-703C1B0FD9A0}" destId="{93203268-E91E-4A65-9BDB-84E740E151C7}" srcOrd="0" destOrd="0" presId="urn:microsoft.com/office/officeart/2005/8/layout/default"/>
    <dgm:cxn modelId="{9D3BC94F-4AE3-4186-8FA6-9467393645A9}" srcId="{1268F9C0-F98C-4C22-ACBA-52B95767847E}" destId="{5F0A7484-9F1F-4358-862F-17A7ED9218CA}" srcOrd="3" destOrd="0" parTransId="{ED8EDD77-DCD0-472C-AE9E-5EC5BF56E809}" sibTransId="{8120B739-1BEA-474D-A470-DE55C549ECC2}"/>
    <dgm:cxn modelId="{CD93A27B-A719-479D-804E-2D72945A7931}" srcId="{1268F9C0-F98C-4C22-ACBA-52B95767847E}" destId="{ECB0B737-3880-42D2-BA87-E58A1491CEC9}" srcOrd="4" destOrd="0" parTransId="{5813B36A-FBAA-4AAC-8D0E-DEEFC6244B17}" sibTransId="{CB0DF758-F371-4A82-B331-A991A12B3DED}"/>
    <dgm:cxn modelId="{2196ED85-54DC-44BD-97EC-DB139B4DA121}" type="presOf" srcId="{097B3DA6-F36B-451D-9CDF-B72794E9C4C4}" destId="{87EB4739-6F0D-495F-8CEE-FCFFB2D22BB5}" srcOrd="0" destOrd="0" presId="urn:microsoft.com/office/officeart/2005/8/layout/default"/>
    <dgm:cxn modelId="{6D32A59A-236F-4C66-9902-D85BDE766324}" srcId="{1268F9C0-F98C-4C22-ACBA-52B95767847E}" destId="{31B3EE22-5A53-43A8-8200-703C1B0FD9A0}" srcOrd="2" destOrd="0" parTransId="{162A5A7E-ADFE-4F9C-BCA2-A57D82573657}" sibTransId="{4FB9C4C5-43C3-4292-BD46-BCE66734DFD2}"/>
    <dgm:cxn modelId="{1AE9FB9A-E207-404C-8B32-EF2E89F27E5C}" type="presOf" srcId="{ECB0B737-3880-42D2-BA87-E58A1491CEC9}" destId="{D73353E8-16B3-4C25-A3A9-7AC8A86BE8ED}" srcOrd="0" destOrd="0" presId="urn:microsoft.com/office/officeart/2005/8/layout/default"/>
    <dgm:cxn modelId="{A343D5B2-426A-4E80-B805-82B11004FF9A}" type="presOf" srcId="{DBBF8937-607D-4D0C-81CA-6CDD4BC15101}" destId="{7F217696-B7A9-4580-824B-E7376FC64F68}" srcOrd="0" destOrd="0" presId="urn:microsoft.com/office/officeart/2005/8/layout/default"/>
    <dgm:cxn modelId="{D34359D0-97F8-4695-BD7A-E2EC18CB2680}" srcId="{1268F9C0-F98C-4C22-ACBA-52B95767847E}" destId="{201677A8-6972-4B76-B361-CD7B35138B55}" srcOrd="6" destOrd="0" parTransId="{0239AEAF-77E1-4D1A-BEF8-29F3C0D81DAF}" sibTransId="{F9688D50-3892-410A-8828-3CDA13F9B0B3}"/>
    <dgm:cxn modelId="{911976EB-0867-4573-ABC4-27C287C9A8F5}" srcId="{1268F9C0-F98C-4C22-ACBA-52B95767847E}" destId="{097B3DA6-F36B-451D-9CDF-B72794E9C4C4}" srcOrd="5" destOrd="0" parTransId="{1F973A80-FBEE-4845-BB5A-27F3F1033DFF}" sibTransId="{41EC3A4D-78B3-4965-8349-2A48C67E69DD}"/>
    <dgm:cxn modelId="{68DE8C6B-4BA6-40DA-8955-67DF5C867066}" type="presParOf" srcId="{6E17CCE4-DFE3-442A-BCC5-36CF23CCC34A}" destId="{7F217696-B7A9-4580-824B-E7376FC64F68}" srcOrd="0" destOrd="0" presId="urn:microsoft.com/office/officeart/2005/8/layout/default"/>
    <dgm:cxn modelId="{D5FBBFB4-0D86-45D4-B9FE-9C555DAD048F}" type="presParOf" srcId="{6E17CCE4-DFE3-442A-BCC5-36CF23CCC34A}" destId="{37AA8EF2-A8E0-4F8E-B258-DA0073DF73F9}" srcOrd="1" destOrd="0" presId="urn:microsoft.com/office/officeart/2005/8/layout/default"/>
    <dgm:cxn modelId="{45D6272A-D34E-44DD-903A-7D2539381CEE}" type="presParOf" srcId="{6E17CCE4-DFE3-442A-BCC5-36CF23CCC34A}" destId="{65B399CC-F69B-4C37-A604-17B4B770C699}" srcOrd="2" destOrd="0" presId="urn:microsoft.com/office/officeart/2005/8/layout/default"/>
    <dgm:cxn modelId="{378DC9B7-9CCE-41FD-9834-6F8B4B7A45BD}" type="presParOf" srcId="{6E17CCE4-DFE3-442A-BCC5-36CF23CCC34A}" destId="{DCA62BD4-6417-46FE-86ED-6DD744F8A2F0}" srcOrd="3" destOrd="0" presId="urn:microsoft.com/office/officeart/2005/8/layout/default"/>
    <dgm:cxn modelId="{2A17C433-EAFB-45A4-9BAA-4FBB5AF7BF6E}" type="presParOf" srcId="{6E17CCE4-DFE3-442A-BCC5-36CF23CCC34A}" destId="{93203268-E91E-4A65-9BDB-84E740E151C7}" srcOrd="4" destOrd="0" presId="urn:microsoft.com/office/officeart/2005/8/layout/default"/>
    <dgm:cxn modelId="{CD6DEF20-5BAB-42B6-8006-91F8D12F02CD}" type="presParOf" srcId="{6E17CCE4-DFE3-442A-BCC5-36CF23CCC34A}" destId="{42B62CB2-5CEF-475E-A1BD-9AA92C51B049}" srcOrd="5" destOrd="0" presId="urn:microsoft.com/office/officeart/2005/8/layout/default"/>
    <dgm:cxn modelId="{E4C30C99-316E-436C-B407-B6AA310EB9E1}" type="presParOf" srcId="{6E17CCE4-DFE3-442A-BCC5-36CF23CCC34A}" destId="{AE9CB1C8-934D-466E-AB3C-057C47D6915D}" srcOrd="6" destOrd="0" presId="urn:microsoft.com/office/officeart/2005/8/layout/default"/>
    <dgm:cxn modelId="{9777EAEA-8E38-4330-9A1F-1985B8BEA8D9}" type="presParOf" srcId="{6E17CCE4-DFE3-442A-BCC5-36CF23CCC34A}" destId="{9D0B5250-C8F0-479D-B79F-D001AD6C8A65}" srcOrd="7" destOrd="0" presId="urn:microsoft.com/office/officeart/2005/8/layout/default"/>
    <dgm:cxn modelId="{2FDA6ECD-20CC-41F4-9400-DB59B3E2E8A8}" type="presParOf" srcId="{6E17CCE4-DFE3-442A-BCC5-36CF23CCC34A}" destId="{D73353E8-16B3-4C25-A3A9-7AC8A86BE8ED}" srcOrd="8" destOrd="0" presId="urn:microsoft.com/office/officeart/2005/8/layout/default"/>
    <dgm:cxn modelId="{380972B7-B12E-4743-B507-A9A0DF699647}" type="presParOf" srcId="{6E17CCE4-DFE3-442A-BCC5-36CF23CCC34A}" destId="{C410741C-074E-49B5-B6F5-FCBA7EFF50DB}" srcOrd="9" destOrd="0" presId="urn:microsoft.com/office/officeart/2005/8/layout/default"/>
    <dgm:cxn modelId="{5D8087F1-B56B-4BD5-B78A-541786C8C29A}" type="presParOf" srcId="{6E17CCE4-DFE3-442A-BCC5-36CF23CCC34A}" destId="{87EB4739-6F0D-495F-8CEE-FCFFB2D22BB5}" srcOrd="10" destOrd="0" presId="urn:microsoft.com/office/officeart/2005/8/layout/default"/>
    <dgm:cxn modelId="{7721B4E1-45D5-439A-8489-3C46F2C52175}" type="presParOf" srcId="{6E17CCE4-DFE3-442A-BCC5-36CF23CCC34A}" destId="{94E3CDD6-E17E-41A2-990B-16C84ECE4777}" srcOrd="11" destOrd="0" presId="urn:microsoft.com/office/officeart/2005/8/layout/default"/>
    <dgm:cxn modelId="{AE38AC08-CDE3-4FED-A3E1-6D1A635055CC}" type="presParOf" srcId="{6E17CCE4-DFE3-442A-BCC5-36CF23CCC34A}" destId="{58807F66-B663-45F3-9116-ED7C6D517F8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68F9C0-F98C-4C22-ACBA-52B95767847E}"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DBBF8937-607D-4D0C-81CA-6CDD4BC15101}">
      <dgm:prSet/>
      <dgm:spPr/>
      <dgm:t>
        <a:bodyPr/>
        <a:lstStyle/>
        <a:p>
          <a:r>
            <a:rPr lang="en-US" dirty="0">
              <a:latin typeface="Bookman Old Style" panose="02050604050505020204" pitchFamily="18" charset="0"/>
            </a:rPr>
            <a:t>OVERVIEW OF PAKISTAN CHINA TRADE AGREEMENTS</a:t>
          </a:r>
        </a:p>
      </dgm:t>
    </dgm:pt>
    <dgm:pt modelId="{998B07BD-AF8F-4771-968D-53B4C5E637E8}" type="parTrans" cxnId="{74404D21-456D-42DD-932E-8E6A9BE578ED}">
      <dgm:prSet/>
      <dgm:spPr/>
      <dgm:t>
        <a:bodyPr/>
        <a:lstStyle/>
        <a:p>
          <a:endParaRPr lang="en-US">
            <a:latin typeface="Bookman Old Style" panose="02050604050505020204" pitchFamily="18" charset="0"/>
          </a:endParaRPr>
        </a:p>
      </dgm:t>
    </dgm:pt>
    <dgm:pt modelId="{969E123E-D0A8-412A-9DE4-3EC298C6DA4B}" type="sibTrans" cxnId="{74404D21-456D-42DD-932E-8E6A9BE578ED}">
      <dgm:prSet/>
      <dgm:spPr/>
      <dgm:t>
        <a:bodyPr/>
        <a:lstStyle/>
        <a:p>
          <a:endParaRPr lang="en-US">
            <a:latin typeface="Bookman Old Style" panose="02050604050505020204" pitchFamily="18" charset="0"/>
          </a:endParaRPr>
        </a:p>
      </dgm:t>
    </dgm:pt>
    <dgm:pt modelId="{23EF2241-D304-4941-8EA8-D2FE8D123E38}">
      <dgm:prSet/>
      <dgm:spPr/>
      <dgm:t>
        <a:bodyPr/>
        <a:lstStyle/>
        <a:p>
          <a:r>
            <a:rPr lang="en-US">
              <a:latin typeface="Bookman Old Style" panose="02050604050505020204" pitchFamily="18" charset="0"/>
            </a:rPr>
            <a:t>TRADE &amp; TARIFF ANALYSIS OF CPFTA PHASE-I</a:t>
          </a:r>
        </a:p>
      </dgm:t>
    </dgm:pt>
    <dgm:pt modelId="{2D5A5959-54EE-4825-AD74-0C5E73EF3B0C}" type="parTrans" cxnId="{2F3A0965-1419-4902-88E5-2CB3693F4030}">
      <dgm:prSet/>
      <dgm:spPr/>
      <dgm:t>
        <a:bodyPr/>
        <a:lstStyle/>
        <a:p>
          <a:endParaRPr lang="en-US">
            <a:latin typeface="Bookman Old Style" panose="02050604050505020204" pitchFamily="18" charset="0"/>
          </a:endParaRPr>
        </a:p>
      </dgm:t>
    </dgm:pt>
    <dgm:pt modelId="{54D4DBA1-0E7B-4023-86E8-2E28B2A625D6}" type="sibTrans" cxnId="{2F3A0965-1419-4902-88E5-2CB3693F4030}">
      <dgm:prSet/>
      <dgm:spPr/>
      <dgm:t>
        <a:bodyPr/>
        <a:lstStyle/>
        <a:p>
          <a:endParaRPr lang="en-US">
            <a:latin typeface="Bookman Old Style" panose="02050604050505020204" pitchFamily="18" charset="0"/>
          </a:endParaRPr>
        </a:p>
      </dgm:t>
    </dgm:pt>
    <dgm:pt modelId="{31B3EE22-5A53-43A8-8200-703C1B0FD9A0}">
      <dgm:prSet custT="1"/>
      <dgm:spPr/>
      <dgm:t>
        <a:bodyPr/>
        <a:lstStyle/>
        <a:p>
          <a:r>
            <a:rPr lang="en-US" sz="2100" dirty="0">
              <a:latin typeface="Bookman Old Style" panose="02050604050505020204" pitchFamily="18" charset="0"/>
            </a:rPr>
            <a:t>Tariff Reduction Modalities of</a:t>
          </a:r>
          <a:r>
            <a:rPr lang="en-US" sz="2000" dirty="0">
              <a:latin typeface="Bookman Old Style" panose="02050604050505020204" pitchFamily="18" charset="0"/>
            </a:rPr>
            <a:t> CPFTA-I</a:t>
          </a:r>
          <a:endParaRPr lang="en-US" sz="2100" dirty="0">
            <a:latin typeface="Bookman Old Style" panose="02050604050505020204" pitchFamily="18" charset="0"/>
          </a:endParaRPr>
        </a:p>
      </dgm:t>
    </dgm:pt>
    <dgm:pt modelId="{162A5A7E-ADFE-4F9C-BCA2-A57D82573657}" type="parTrans" cxnId="{6D32A59A-236F-4C66-9902-D85BDE766324}">
      <dgm:prSet/>
      <dgm:spPr/>
      <dgm:t>
        <a:bodyPr/>
        <a:lstStyle/>
        <a:p>
          <a:endParaRPr lang="en-US">
            <a:latin typeface="Bookman Old Style" panose="02050604050505020204" pitchFamily="18" charset="0"/>
          </a:endParaRPr>
        </a:p>
      </dgm:t>
    </dgm:pt>
    <dgm:pt modelId="{4FB9C4C5-43C3-4292-BD46-BCE66734DFD2}" type="sibTrans" cxnId="{6D32A59A-236F-4C66-9902-D85BDE766324}">
      <dgm:prSet/>
      <dgm:spPr/>
      <dgm:t>
        <a:bodyPr/>
        <a:lstStyle/>
        <a:p>
          <a:endParaRPr lang="en-US">
            <a:latin typeface="Bookman Old Style" panose="02050604050505020204" pitchFamily="18" charset="0"/>
          </a:endParaRPr>
        </a:p>
      </dgm:t>
    </dgm:pt>
    <dgm:pt modelId="{5F0A7484-9F1F-4358-862F-17A7ED9218CA}">
      <dgm:prSet/>
      <dgm:spPr/>
      <dgm:t>
        <a:bodyPr/>
        <a:lstStyle/>
        <a:p>
          <a:r>
            <a:rPr lang="en-US">
              <a:latin typeface="Bookman Old Style" panose="02050604050505020204" pitchFamily="18" charset="0"/>
            </a:rPr>
            <a:t>IMPACT ANALYSIS </a:t>
          </a:r>
        </a:p>
      </dgm:t>
    </dgm:pt>
    <dgm:pt modelId="{ED8EDD77-DCD0-472C-AE9E-5EC5BF56E809}" type="parTrans" cxnId="{9D3BC94F-4AE3-4186-8FA6-9467393645A9}">
      <dgm:prSet/>
      <dgm:spPr/>
      <dgm:t>
        <a:bodyPr/>
        <a:lstStyle/>
        <a:p>
          <a:endParaRPr lang="en-US">
            <a:latin typeface="Bookman Old Style" panose="02050604050505020204" pitchFamily="18" charset="0"/>
          </a:endParaRPr>
        </a:p>
      </dgm:t>
    </dgm:pt>
    <dgm:pt modelId="{8120B739-1BEA-474D-A470-DE55C549ECC2}" type="sibTrans" cxnId="{9D3BC94F-4AE3-4186-8FA6-9467393645A9}">
      <dgm:prSet/>
      <dgm:spPr/>
      <dgm:t>
        <a:bodyPr/>
        <a:lstStyle/>
        <a:p>
          <a:endParaRPr lang="en-US">
            <a:latin typeface="Bookman Old Style" panose="02050604050505020204" pitchFamily="18" charset="0"/>
          </a:endParaRPr>
        </a:p>
      </dgm:t>
    </dgm:pt>
    <dgm:pt modelId="{ECB0B737-3880-42D2-BA87-E58A1491CEC9}">
      <dgm:prSet/>
      <dgm:spPr/>
      <dgm:t>
        <a:bodyPr/>
        <a:lstStyle/>
        <a:p>
          <a:r>
            <a:rPr lang="en-US">
              <a:latin typeface="Bookman Old Style" panose="02050604050505020204" pitchFamily="18" charset="0"/>
            </a:rPr>
            <a:t>TRADE &amp; TARIFF ANALYSIS OF CPFTA PHASE-II  </a:t>
          </a:r>
        </a:p>
      </dgm:t>
    </dgm:pt>
    <dgm:pt modelId="{5813B36A-FBAA-4AAC-8D0E-DEEFC6244B17}" type="parTrans" cxnId="{CD93A27B-A719-479D-804E-2D72945A7931}">
      <dgm:prSet/>
      <dgm:spPr/>
      <dgm:t>
        <a:bodyPr/>
        <a:lstStyle/>
        <a:p>
          <a:endParaRPr lang="en-US">
            <a:latin typeface="Bookman Old Style" panose="02050604050505020204" pitchFamily="18" charset="0"/>
          </a:endParaRPr>
        </a:p>
      </dgm:t>
    </dgm:pt>
    <dgm:pt modelId="{CB0DF758-F371-4A82-B331-A991A12B3DED}" type="sibTrans" cxnId="{CD93A27B-A719-479D-804E-2D72945A7931}">
      <dgm:prSet/>
      <dgm:spPr/>
      <dgm:t>
        <a:bodyPr/>
        <a:lstStyle/>
        <a:p>
          <a:endParaRPr lang="en-US">
            <a:latin typeface="Bookman Old Style" panose="02050604050505020204" pitchFamily="18" charset="0"/>
          </a:endParaRPr>
        </a:p>
      </dgm:t>
    </dgm:pt>
    <dgm:pt modelId="{097B3DA6-F36B-451D-9CDF-B72794E9C4C4}">
      <dgm:prSet/>
      <dgm:spPr/>
      <dgm:t>
        <a:bodyPr/>
        <a:lstStyle/>
        <a:p>
          <a:r>
            <a:rPr lang="en-US">
              <a:latin typeface="Bookman Old Style" panose="02050604050505020204" pitchFamily="18" charset="0"/>
            </a:rPr>
            <a:t>Tariff Reduction Modalities Under CPFTA-II</a:t>
          </a:r>
        </a:p>
      </dgm:t>
    </dgm:pt>
    <dgm:pt modelId="{1F973A80-FBEE-4845-BB5A-27F3F1033DFF}" type="parTrans" cxnId="{911976EB-0867-4573-ABC4-27C287C9A8F5}">
      <dgm:prSet/>
      <dgm:spPr/>
      <dgm:t>
        <a:bodyPr/>
        <a:lstStyle/>
        <a:p>
          <a:endParaRPr lang="en-US">
            <a:latin typeface="Bookman Old Style" panose="02050604050505020204" pitchFamily="18" charset="0"/>
          </a:endParaRPr>
        </a:p>
      </dgm:t>
    </dgm:pt>
    <dgm:pt modelId="{41EC3A4D-78B3-4965-8349-2A48C67E69DD}" type="sibTrans" cxnId="{911976EB-0867-4573-ABC4-27C287C9A8F5}">
      <dgm:prSet/>
      <dgm:spPr/>
      <dgm:t>
        <a:bodyPr/>
        <a:lstStyle/>
        <a:p>
          <a:endParaRPr lang="en-US">
            <a:latin typeface="Bookman Old Style" panose="02050604050505020204" pitchFamily="18" charset="0"/>
          </a:endParaRPr>
        </a:p>
      </dgm:t>
    </dgm:pt>
    <dgm:pt modelId="{201677A8-6972-4B76-B361-CD7B35138B55}">
      <dgm:prSet/>
      <dgm:spPr/>
      <dgm:t>
        <a:bodyPr/>
        <a:lstStyle/>
        <a:p>
          <a:r>
            <a:rPr lang="en-US" dirty="0">
              <a:latin typeface="Bookman Old Style" panose="02050604050505020204" pitchFamily="18" charset="0"/>
            </a:rPr>
            <a:t>ANALYSIS OF CPFTA-II 313 TARIFF LINES AND ITS SECTORIAL UTILIZATION   </a:t>
          </a:r>
        </a:p>
      </dgm:t>
    </dgm:pt>
    <dgm:pt modelId="{0239AEAF-77E1-4D1A-BEF8-29F3C0D81DAF}" type="parTrans" cxnId="{D34359D0-97F8-4695-BD7A-E2EC18CB2680}">
      <dgm:prSet/>
      <dgm:spPr/>
      <dgm:t>
        <a:bodyPr/>
        <a:lstStyle/>
        <a:p>
          <a:endParaRPr lang="en-US">
            <a:latin typeface="Bookman Old Style" panose="02050604050505020204" pitchFamily="18" charset="0"/>
          </a:endParaRPr>
        </a:p>
      </dgm:t>
    </dgm:pt>
    <dgm:pt modelId="{F9688D50-3892-410A-8828-3CDA13F9B0B3}" type="sibTrans" cxnId="{D34359D0-97F8-4695-BD7A-E2EC18CB2680}">
      <dgm:prSet/>
      <dgm:spPr/>
      <dgm:t>
        <a:bodyPr/>
        <a:lstStyle/>
        <a:p>
          <a:endParaRPr lang="en-US">
            <a:latin typeface="Bookman Old Style" panose="02050604050505020204" pitchFamily="18" charset="0"/>
          </a:endParaRPr>
        </a:p>
      </dgm:t>
    </dgm:pt>
    <dgm:pt modelId="{6E17CCE4-DFE3-442A-BCC5-36CF23CCC34A}" type="pres">
      <dgm:prSet presAssocID="{1268F9C0-F98C-4C22-ACBA-52B95767847E}" presName="diagram" presStyleCnt="0">
        <dgm:presLayoutVars>
          <dgm:dir/>
          <dgm:resizeHandles val="exact"/>
        </dgm:presLayoutVars>
      </dgm:prSet>
      <dgm:spPr/>
    </dgm:pt>
    <dgm:pt modelId="{7F217696-B7A9-4580-824B-E7376FC64F68}" type="pres">
      <dgm:prSet presAssocID="{DBBF8937-607D-4D0C-81CA-6CDD4BC15101}" presName="node" presStyleLbl="node1" presStyleIdx="0" presStyleCnt="7">
        <dgm:presLayoutVars>
          <dgm:bulletEnabled val="1"/>
        </dgm:presLayoutVars>
      </dgm:prSet>
      <dgm:spPr/>
    </dgm:pt>
    <dgm:pt modelId="{37AA8EF2-A8E0-4F8E-B258-DA0073DF73F9}" type="pres">
      <dgm:prSet presAssocID="{969E123E-D0A8-412A-9DE4-3EC298C6DA4B}" presName="sibTrans" presStyleCnt="0"/>
      <dgm:spPr/>
    </dgm:pt>
    <dgm:pt modelId="{65B399CC-F69B-4C37-A604-17B4B770C699}" type="pres">
      <dgm:prSet presAssocID="{23EF2241-D304-4941-8EA8-D2FE8D123E38}" presName="node" presStyleLbl="node1" presStyleIdx="1" presStyleCnt="7">
        <dgm:presLayoutVars>
          <dgm:bulletEnabled val="1"/>
        </dgm:presLayoutVars>
      </dgm:prSet>
      <dgm:spPr/>
    </dgm:pt>
    <dgm:pt modelId="{DCA62BD4-6417-46FE-86ED-6DD744F8A2F0}" type="pres">
      <dgm:prSet presAssocID="{54D4DBA1-0E7B-4023-86E8-2E28B2A625D6}" presName="sibTrans" presStyleCnt="0"/>
      <dgm:spPr/>
    </dgm:pt>
    <dgm:pt modelId="{93203268-E91E-4A65-9BDB-84E740E151C7}" type="pres">
      <dgm:prSet presAssocID="{31B3EE22-5A53-43A8-8200-703C1B0FD9A0}" presName="node" presStyleLbl="node1" presStyleIdx="2" presStyleCnt="7">
        <dgm:presLayoutVars>
          <dgm:bulletEnabled val="1"/>
        </dgm:presLayoutVars>
      </dgm:prSet>
      <dgm:spPr/>
    </dgm:pt>
    <dgm:pt modelId="{42B62CB2-5CEF-475E-A1BD-9AA92C51B049}" type="pres">
      <dgm:prSet presAssocID="{4FB9C4C5-43C3-4292-BD46-BCE66734DFD2}" presName="sibTrans" presStyleCnt="0"/>
      <dgm:spPr/>
    </dgm:pt>
    <dgm:pt modelId="{AE9CB1C8-934D-466E-AB3C-057C47D6915D}" type="pres">
      <dgm:prSet presAssocID="{5F0A7484-9F1F-4358-862F-17A7ED9218CA}" presName="node" presStyleLbl="node1" presStyleIdx="3" presStyleCnt="7">
        <dgm:presLayoutVars>
          <dgm:bulletEnabled val="1"/>
        </dgm:presLayoutVars>
      </dgm:prSet>
      <dgm:spPr/>
    </dgm:pt>
    <dgm:pt modelId="{9D0B5250-C8F0-479D-B79F-D001AD6C8A65}" type="pres">
      <dgm:prSet presAssocID="{8120B739-1BEA-474D-A470-DE55C549ECC2}" presName="sibTrans" presStyleCnt="0"/>
      <dgm:spPr/>
    </dgm:pt>
    <dgm:pt modelId="{D73353E8-16B3-4C25-A3A9-7AC8A86BE8ED}" type="pres">
      <dgm:prSet presAssocID="{ECB0B737-3880-42D2-BA87-E58A1491CEC9}" presName="node" presStyleLbl="node1" presStyleIdx="4" presStyleCnt="7">
        <dgm:presLayoutVars>
          <dgm:bulletEnabled val="1"/>
        </dgm:presLayoutVars>
      </dgm:prSet>
      <dgm:spPr/>
    </dgm:pt>
    <dgm:pt modelId="{C410741C-074E-49B5-B6F5-FCBA7EFF50DB}" type="pres">
      <dgm:prSet presAssocID="{CB0DF758-F371-4A82-B331-A991A12B3DED}" presName="sibTrans" presStyleCnt="0"/>
      <dgm:spPr/>
    </dgm:pt>
    <dgm:pt modelId="{87EB4739-6F0D-495F-8CEE-FCFFB2D22BB5}" type="pres">
      <dgm:prSet presAssocID="{097B3DA6-F36B-451D-9CDF-B72794E9C4C4}" presName="node" presStyleLbl="node1" presStyleIdx="5" presStyleCnt="7">
        <dgm:presLayoutVars>
          <dgm:bulletEnabled val="1"/>
        </dgm:presLayoutVars>
      </dgm:prSet>
      <dgm:spPr/>
    </dgm:pt>
    <dgm:pt modelId="{94E3CDD6-E17E-41A2-990B-16C84ECE4777}" type="pres">
      <dgm:prSet presAssocID="{41EC3A4D-78B3-4965-8349-2A48C67E69DD}" presName="sibTrans" presStyleCnt="0"/>
      <dgm:spPr/>
    </dgm:pt>
    <dgm:pt modelId="{58807F66-B663-45F3-9116-ED7C6D517F80}" type="pres">
      <dgm:prSet presAssocID="{201677A8-6972-4B76-B361-CD7B35138B55}" presName="node" presStyleLbl="node1" presStyleIdx="6" presStyleCnt="7">
        <dgm:presLayoutVars>
          <dgm:bulletEnabled val="1"/>
        </dgm:presLayoutVars>
      </dgm:prSet>
      <dgm:spPr/>
    </dgm:pt>
  </dgm:ptLst>
  <dgm:cxnLst>
    <dgm:cxn modelId="{7F948A1A-98B8-4C62-B905-049CEBA4D4A4}" type="presOf" srcId="{5F0A7484-9F1F-4358-862F-17A7ED9218CA}" destId="{AE9CB1C8-934D-466E-AB3C-057C47D6915D}" srcOrd="0" destOrd="0" presId="urn:microsoft.com/office/officeart/2005/8/layout/default"/>
    <dgm:cxn modelId="{74404D21-456D-42DD-932E-8E6A9BE578ED}" srcId="{1268F9C0-F98C-4C22-ACBA-52B95767847E}" destId="{DBBF8937-607D-4D0C-81CA-6CDD4BC15101}" srcOrd="0" destOrd="0" parTransId="{998B07BD-AF8F-4771-968D-53B4C5E637E8}" sibTransId="{969E123E-D0A8-412A-9DE4-3EC298C6DA4B}"/>
    <dgm:cxn modelId="{0F527921-D8D3-4BE7-8075-54856FDB5AE2}" type="presOf" srcId="{201677A8-6972-4B76-B361-CD7B35138B55}" destId="{58807F66-B663-45F3-9116-ED7C6D517F80}" srcOrd="0" destOrd="0" presId="urn:microsoft.com/office/officeart/2005/8/layout/default"/>
    <dgm:cxn modelId="{CA5FA932-368C-4462-81D5-66D29FC07339}" type="presOf" srcId="{23EF2241-D304-4941-8EA8-D2FE8D123E38}" destId="{65B399CC-F69B-4C37-A604-17B4B770C699}" srcOrd="0" destOrd="0" presId="urn:microsoft.com/office/officeart/2005/8/layout/default"/>
    <dgm:cxn modelId="{3322115C-7D7E-43EA-BA50-D4F5A9371D80}" type="presOf" srcId="{1268F9C0-F98C-4C22-ACBA-52B95767847E}" destId="{6E17CCE4-DFE3-442A-BCC5-36CF23CCC34A}" srcOrd="0" destOrd="0" presId="urn:microsoft.com/office/officeart/2005/8/layout/default"/>
    <dgm:cxn modelId="{2F3A0965-1419-4902-88E5-2CB3693F4030}" srcId="{1268F9C0-F98C-4C22-ACBA-52B95767847E}" destId="{23EF2241-D304-4941-8EA8-D2FE8D123E38}" srcOrd="1" destOrd="0" parTransId="{2D5A5959-54EE-4825-AD74-0C5E73EF3B0C}" sibTransId="{54D4DBA1-0E7B-4023-86E8-2E28B2A625D6}"/>
    <dgm:cxn modelId="{B352244F-485E-4C0E-9D5D-35C55CA1D13D}" type="presOf" srcId="{31B3EE22-5A53-43A8-8200-703C1B0FD9A0}" destId="{93203268-E91E-4A65-9BDB-84E740E151C7}" srcOrd="0" destOrd="0" presId="urn:microsoft.com/office/officeart/2005/8/layout/default"/>
    <dgm:cxn modelId="{9D3BC94F-4AE3-4186-8FA6-9467393645A9}" srcId="{1268F9C0-F98C-4C22-ACBA-52B95767847E}" destId="{5F0A7484-9F1F-4358-862F-17A7ED9218CA}" srcOrd="3" destOrd="0" parTransId="{ED8EDD77-DCD0-472C-AE9E-5EC5BF56E809}" sibTransId="{8120B739-1BEA-474D-A470-DE55C549ECC2}"/>
    <dgm:cxn modelId="{CD93A27B-A719-479D-804E-2D72945A7931}" srcId="{1268F9C0-F98C-4C22-ACBA-52B95767847E}" destId="{ECB0B737-3880-42D2-BA87-E58A1491CEC9}" srcOrd="4" destOrd="0" parTransId="{5813B36A-FBAA-4AAC-8D0E-DEEFC6244B17}" sibTransId="{CB0DF758-F371-4A82-B331-A991A12B3DED}"/>
    <dgm:cxn modelId="{2196ED85-54DC-44BD-97EC-DB139B4DA121}" type="presOf" srcId="{097B3DA6-F36B-451D-9CDF-B72794E9C4C4}" destId="{87EB4739-6F0D-495F-8CEE-FCFFB2D22BB5}" srcOrd="0" destOrd="0" presId="urn:microsoft.com/office/officeart/2005/8/layout/default"/>
    <dgm:cxn modelId="{6D32A59A-236F-4C66-9902-D85BDE766324}" srcId="{1268F9C0-F98C-4C22-ACBA-52B95767847E}" destId="{31B3EE22-5A53-43A8-8200-703C1B0FD9A0}" srcOrd="2" destOrd="0" parTransId="{162A5A7E-ADFE-4F9C-BCA2-A57D82573657}" sibTransId="{4FB9C4C5-43C3-4292-BD46-BCE66734DFD2}"/>
    <dgm:cxn modelId="{1AE9FB9A-E207-404C-8B32-EF2E89F27E5C}" type="presOf" srcId="{ECB0B737-3880-42D2-BA87-E58A1491CEC9}" destId="{D73353E8-16B3-4C25-A3A9-7AC8A86BE8ED}" srcOrd="0" destOrd="0" presId="urn:microsoft.com/office/officeart/2005/8/layout/default"/>
    <dgm:cxn modelId="{A343D5B2-426A-4E80-B805-82B11004FF9A}" type="presOf" srcId="{DBBF8937-607D-4D0C-81CA-6CDD4BC15101}" destId="{7F217696-B7A9-4580-824B-E7376FC64F68}" srcOrd="0" destOrd="0" presId="urn:microsoft.com/office/officeart/2005/8/layout/default"/>
    <dgm:cxn modelId="{D34359D0-97F8-4695-BD7A-E2EC18CB2680}" srcId="{1268F9C0-F98C-4C22-ACBA-52B95767847E}" destId="{201677A8-6972-4B76-B361-CD7B35138B55}" srcOrd="6" destOrd="0" parTransId="{0239AEAF-77E1-4D1A-BEF8-29F3C0D81DAF}" sibTransId="{F9688D50-3892-410A-8828-3CDA13F9B0B3}"/>
    <dgm:cxn modelId="{911976EB-0867-4573-ABC4-27C287C9A8F5}" srcId="{1268F9C0-F98C-4C22-ACBA-52B95767847E}" destId="{097B3DA6-F36B-451D-9CDF-B72794E9C4C4}" srcOrd="5" destOrd="0" parTransId="{1F973A80-FBEE-4845-BB5A-27F3F1033DFF}" sibTransId="{41EC3A4D-78B3-4965-8349-2A48C67E69DD}"/>
    <dgm:cxn modelId="{68DE8C6B-4BA6-40DA-8955-67DF5C867066}" type="presParOf" srcId="{6E17CCE4-DFE3-442A-BCC5-36CF23CCC34A}" destId="{7F217696-B7A9-4580-824B-E7376FC64F68}" srcOrd="0" destOrd="0" presId="urn:microsoft.com/office/officeart/2005/8/layout/default"/>
    <dgm:cxn modelId="{D5FBBFB4-0D86-45D4-B9FE-9C555DAD048F}" type="presParOf" srcId="{6E17CCE4-DFE3-442A-BCC5-36CF23CCC34A}" destId="{37AA8EF2-A8E0-4F8E-B258-DA0073DF73F9}" srcOrd="1" destOrd="0" presId="urn:microsoft.com/office/officeart/2005/8/layout/default"/>
    <dgm:cxn modelId="{45D6272A-D34E-44DD-903A-7D2539381CEE}" type="presParOf" srcId="{6E17CCE4-DFE3-442A-BCC5-36CF23CCC34A}" destId="{65B399CC-F69B-4C37-A604-17B4B770C699}" srcOrd="2" destOrd="0" presId="urn:microsoft.com/office/officeart/2005/8/layout/default"/>
    <dgm:cxn modelId="{378DC9B7-9CCE-41FD-9834-6F8B4B7A45BD}" type="presParOf" srcId="{6E17CCE4-DFE3-442A-BCC5-36CF23CCC34A}" destId="{DCA62BD4-6417-46FE-86ED-6DD744F8A2F0}" srcOrd="3" destOrd="0" presId="urn:microsoft.com/office/officeart/2005/8/layout/default"/>
    <dgm:cxn modelId="{2A17C433-EAFB-45A4-9BAA-4FBB5AF7BF6E}" type="presParOf" srcId="{6E17CCE4-DFE3-442A-BCC5-36CF23CCC34A}" destId="{93203268-E91E-4A65-9BDB-84E740E151C7}" srcOrd="4" destOrd="0" presId="urn:microsoft.com/office/officeart/2005/8/layout/default"/>
    <dgm:cxn modelId="{CD6DEF20-5BAB-42B6-8006-91F8D12F02CD}" type="presParOf" srcId="{6E17CCE4-DFE3-442A-BCC5-36CF23CCC34A}" destId="{42B62CB2-5CEF-475E-A1BD-9AA92C51B049}" srcOrd="5" destOrd="0" presId="urn:microsoft.com/office/officeart/2005/8/layout/default"/>
    <dgm:cxn modelId="{E4C30C99-316E-436C-B407-B6AA310EB9E1}" type="presParOf" srcId="{6E17CCE4-DFE3-442A-BCC5-36CF23CCC34A}" destId="{AE9CB1C8-934D-466E-AB3C-057C47D6915D}" srcOrd="6" destOrd="0" presId="urn:microsoft.com/office/officeart/2005/8/layout/default"/>
    <dgm:cxn modelId="{9777EAEA-8E38-4330-9A1F-1985B8BEA8D9}" type="presParOf" srcId="{6E17CCE4-DFE3-442A-BCC5-36CF23CCC34A}" destId="{9D0B5250-C8F0-479D-B79F-D001AD6C8A65}" srcOrd="7" destOrd="0" presId="urn:microsoft.com/office/officeart/2005/8/layout/default"/>
    <dgm:cxn modelId="{2FDA6ECD-20CC-41F4-9400-DB59B3E2E8A8}" type="presParOf" srcId="{6E17CCE4-DFE3-442A-BCC5-36CF23CCC34A}" destId="{D73353E8-16B3-4C25-A3A9-7AC8A86BE8ED}" srcOrd="8" destOrd="0" presId="urn:microsoft.com/office/officeart/2005/8/layout/default"/>
    <dgm:cxn modelId="{380972B7-B12E-4743-B507-A9A0DF699647}" type="presParOf" srcId="{6E17CCE4-DFE3-442A-BCC5-36CF23CCC34A}" destId="{C410741C-074E-49B5-B6F5-FCBA7EFF50DB}" srcOrd="9" destOrd="0" presId="urn:microsoft.com/office/officeart/2005/8/layout/default"/>
    <dgm:cxn modelId="{5D8087F1-B56B-4BD5-B78A-541786C8C29A}" type="presParOf" srcId="{6E17CCE4-DFE3-442A-BCC5-36CF23CCC34A}" destId="{87EB4739-6F0D-495F-8CEE-FCFFB2D22BB5}" srcOrd="10" destOrd="0" presId="urn:microsoft.com/office/officeart/2005/8/layout/default"/>
    <dgm:cxn modelId="{7721B4E1-45D5-439A-8489-3C46F2C52175}" type="presParOf" srcId="{6E17CCE4-DFE3-442A-BCC5-36CF23CCC34A}" destId="{94E3CDD6-E17E-41A2-990B-16C84ECE4777}" srcOrd="11" destOrd="0" presId="urn:microsoft.com/office/officeart/2005/8/layout/default"/>
    <dgm:cxn modelId="{AE38AC08-CDE3-4FED-A3E1-6D1A635055CC}" type="presParOf" srcId="{6E17CCE4-DFE3-442A-BCC5-36CF23CCC34A}" destId="{58807F66-B663-45F3-9116-ED7C6D517F8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17696-B7A9-4580-824B-E7376FC64F68}">
      <dsp:nvSpPr>
        <dsp:cNvPr id="0" name=""/>
        <dsp:cNvSpPr/>
      </dsp:nvSpPr>
      <dsp:spPr>
        <a:xfrm>
          <a:off x="3080" y="587032"/>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ookman Old Style" panose="02050604050505020204" pitchFamily="18" charset="0"/>
            </a:rPr>
            <a:t>OVERVIEW OF PAKISTAN CHINA TRADE AGREEMENTS</a:t>
          </a:r>
        </a:p>
      </dsp:txBody>
      <dsp:txXfrm>
        <a:off x="3080" y="587032"/>
        <a:ext cx="2444055" cy="1466433"/>
      </dsp:txXfrm>
    </dsp:sp>
    <dsp:sp modelId="{65B399CC-F69B-4C37-A604-17B4B770C699}">
      <dsp:nvSpPr>
        <dsp:cNvPr id="0" name=""/>
        <dsp:cNvSpPr/>
      </dsp:nvSpPr>
      <dsp:spPr>
        <a:xfrm>
          <a:off x="2691541" y="587032"/>
          <a:ext cx="2444055" cy="14664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Bookman Old Style" panose="02050604050505020204" pitchFamily="18" charset="0"/>
            </a:rPr>
            <a:t>TRADE &amp; TARIFF ANALYSIS OF CPFTA PHASE-I</a:t>
          </a:r>
        </a:p>
      </dsp:txBody>
      <dsp:txXfrm>
        <a:off x="2691541" y="587032"/>
        <a:ext cx="2444055" cy="1466433"/>
      </dsp:txXfrm>
    </dsp:sp>
    <dsp:sp modelId="{93203268-E91E-4A65-9BDB-84E740E151C7}">
      <dsp:nvSpPr>
        <dsp:cNvPr id="0" name=""/>
        <dsp:cNvSpPr/>
      </dsp:nvSpPr>
      <dsp:spPr>
        <a:xfrm>
          <a:off x="5380002" y="587032"/>
          <a:ext cx="2444055" cy="146643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Bookman Old Style" panose="02050604050505020204" pitchFamily="18" charset="0"/>
            </a:rPr>
            <a:t>Tariff Reduction Modalities of</a:t>
          </a:r>
          <a:r>
            <a:rPr lang="en-US" sz="2000" kern="1200" dirty="0">
              <a:latin typeface="Bookman Old Style" panose="02050604050505020204" pitchFamily="18" charset="0"/>
            </a:rPr>
            <a:t> CPFTA-I</a:t>
          </a:r>
          <a:endParaRPr lang="en-US" sz="2100" kern="1200" dirty="0">
            <a:latin typeface="Bookman Old Style" panose="02050604050505020204" pitchFamily="18" charset="0"/>
          </a:endParaRPr>
        </a:p>
      </dsp:txBody>
      <dsp:txXfrm>
        <a:off x="5380002" y="587032"/>
        <a:ext cx="2444055" cy="1466433"/>
      </dsp:txXfrm>
    </dsp:sp>
    <dsp:sp modelId="{AE9CB1C8-934D-466E-AB3C-057C47D6915D}">
      <dsp:nvSpPr>
        <dsp:cNvPr id="0" name=""/>
        <dsp:cNvSpPr/>
      </dsp:nvSpPr>
      <dsp:spPr>
        <a:xfrm>
          <a:off x="8068463" y="587032"/>
          <a:ext cx="2444055" cy="14664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Bookman Old Style" panose="02050604050505020204" pitchFamily="18" charset="0"/>
            </a:rPr>
            <a:t>IMPACT ANALYSIS </a:t>
          </a:r>
        </a:p>
      </dsp:txBody>
      <dsp:txXfrm>
        <a:off x="8068463" y="587032"/>
        <a:ext cx="2444055" cy="1466433"/>
      </dsp:txXfrm>
    </dsp:sp>
    <dsp:sp modelId="{D73353E8-16B3-4C25-A3A9-7AC8A86BE8ED}">
      <dsp:nvSpPr>
        <dsp:cNvPr id="0" name=""/>
        <dsp:cNvSpPr/>
      </dsp:nvSpPr>
      <dsp:spPr>
        <a:xfrm>
          <a:off x="1347311" y="2297871"/>
          <a:ext cx="2444055" cy="146643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Bookman Old Style" panose="02050604050505020204" pitchFamily="18" charset="0"/>
            </a:rPr>
            <a:t>TRADE &amp; TARIFF ANALYSIS OF CPFTA PHASE-II  </a:t>
          </a:r>
        </a:p>
      </dsp:txBody>
      <dsp:txXfrm>
        <a:off x="1347311" y="2297871"/>
        <a:ext cx="2444055" cy="1466433"/>
      </dsp:txXfrm>
    </dsp:sp>
    <dsp:sp modelId="{87EB4739-6F0D-495F-8CEE-FCFFB2D22BB5}">
      <dsp:nvSpPr>
        <dsp:cNvPr id="0" name=""/>
        <dsp:cNvSpPr/>
      </dsp:nvSpPr>
      <dsp:spPr>
        <a:xfrm>
          <a:off x="4035772" y="2297871"/>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Bookman Old Style" panose="02050604050505020204" pitchFamily="18" charset="0"/>
            </a:rPr>
            <a:t>Tariff Reduction Modalities Under CPFTA-II</a:t>
          </a:r>
        </a:p>
      </dsp:txBody>
      <dsp:txXfrm>
        <a:off x="4035772" y="2297871"/>
        <a:ext cx="2444055" cy="1466433"/>
      </dsp:txXfrm>
    </dsp:sp>
    <dsp:sp modelId="{58807F66-B663-45F3-9116-ED7C6D517F80}">
      <dsp:nvSpPr>
        <dsp:cNvPr id="0" name=""/>
        <dsp:cNvSpPr/>
      </dsp:nvSpPr>
      <dsp:spPr>
        <a:xfrm>
          <a:off x="6724233" y="2297871"/>
          <a:ext cx="2444055" cy="146643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ookman Old Style" panose="02050604050505020204" pitchFamily="18" charset="0"/>
            </a:rPr>
            <a:t>ANALYSIS OF CPFTA-II 313 TARIFF LINES AND ITS SECTORIAL UTILIZATION   </a:t>
          </a:r>
        </a:p>
      </dsp:txBody>
      <dsp:txXfrm>
        <a:off x="6724233" y="2297871"/>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17696-B7A9-4580-824B-E7376FC64F68}">
      <dsp:nvSpPr>
        <dsp:cNvPr id="0" name=""/>
        <dsp:cNvSpPr/>
      </dsp:nvSpPr>
      <dsp:spPr>
        <a:xfrm>
          <a:off x="319096" y="1560"/>
          <a:ext cx="2459821" cy="147589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Bookman Old Style" panose="02050604050505020204" pitchFamily="18" charset="0"/>
            </a:rPr>
            <a:t>OVERVIEW OF PAKISTAN CHINA TRADE AGREEMENTS</a:t>
          </a:r>
        </a:p>
      </dsp:txBody>
      <dsp:txXfrm>
        <a:off x="319096" y="1560"/>
        <a:ext cx="2459821" cy="1475893"/>
      </dsp:txXfrm>
    </dsp:sp>
    <dsp:sp modelId="{65B399CC-F69B-4C37-A604-17B4B770C699}">
      <dsp:nvSpPr>
        <dsp:cNvPr id="0" name=""/>
        <dsp:cNvSpPr/>
      </dsp:nvSpPr>
      <dsp:spPr>
        <a:xfrm>
          <a:off x="3024900" y="1560"/>
          <a:ext cx="2459821" cy="147589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Bookman Old Style" panose="02050604050505020204" pitchFamily="18" charset="0"/>
            </a:rPr>
            <a:t>TRADE &amp; TARIFF ANALYSIS OF CPFTA PHASE-I</a:t>
          </a:r>
        </a:p>
      </dsp:txBody>
      <dsp:txXfrm>
        <a:off x="3024900" y="1560"/>
        <a:ext cx="2459821" cy="1475893"/>
      </dsp:txXfrm>
    </dsp:sp>
    <dsp:sp modelId="{93203268-E91E-4A65-9BDB-84E740E151C7}">
      <dsp:nvSpPr>
        <dsp:cNvPr id="0" name=""/>
        <dsp:cNvSpPr/>
      </dsp:nvSpPr>
      <dsp:spPr>
        <a:xfrm>
          <a:off x="319096" y="1723435"/>
          <a:ext cx="2459821" cy="147589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Bookman Old Style" panose="02050604050505020204" pitchFamily="18" charset="0"/>
            </a:rPr>
            <a:t>Tariff Reduction Modalities of</a:t>
          </a:r>
          <a:r>
            <a:rPr lang="en-US" sz="2000" kern="1200" dirty="0">
              <a:latin typeface="Bookman Old Style" panose="02050604050505020204" pitchFamily="18" charset="0"/>
            </a:rPr>
            <a:t> CPFTA-I</a:t>
          </a:r>
          <a:endParaRPr lang="en-US" sz="2100" kern="1200" dirty="0">
            <a:latin typeface="Bookman Old Style" panose="02050604050505020204" pitchFamily="18" charset="0"/>
          </a:endParaRPr>
        </a:p>
      </dsp:txBody>
      <dsp:txXfrm>
        <a:off x="319096" y="1723435"/>
        <a:ext cx="2459821" cy="1475893"/>
      </dsp:txXfrm>
    </dsp:sp>
    <dsp:sp modelId="{AE9CB1C8-934D-466E-AB3C-057C47D6915D}">
      <dsp:nvSpPr>
        <dsp:cNvPr id="0" name=""/>
        <dsp:cNvSpPr/>
      </dsp:nvSpPr>
      <dsp:spPr>
        <a:xfrm>
          <a:off x="3024900" y="1723435"/>
          <a:ext cx="2459821" cy="147589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Bookman Old Style" panose="02050604050505020204" pitchFamily="18" charset="0"/>
            </a:rPr>
            <a:t>IMPACT ANALYSIS </a:t>
          </a:r>
        </a:p>
      </dsp:txBody>
      <dsp:txXfrm>
        <a:off x="3024900" y="1723435"/>
        <a:ext cx="2459821" cy="1475893"/>
      </dsp:txXfrm>
    </dsp:sp>
    <dsp:sp modelId="{D73353E8-16B3-4C25-A3A9-7AC8A86BE8ED}">
      <dsp:nvSpPr>
        <dsp:cNvPr id="0" name=""/>
        <dsp:cNvSpPr/>
      </dsp:nvSpPr>
      <dsp:spPr>
        <a:xfrm>
          <a:off x="319096" y="3445310"/>
          <a:ext cx="2459821" cy="147589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Bookman Old Style" panose="02050604050505020204" pitchFamily="18" charset="0"/>
            </a:rPr>
            <a:t>TRADE &amp; TARIFF ANALYSIS OF CPFTA PHASE-II  </a:t>
          </a:r>
        </a:p>
      </dsp:txBody>
      <dsp:txXfrm>
        <a:off x="319096" y="3445310"/>
        <a:ext cx="2459821" cy="1475893"/>
      </dsp:txXfrm>
    </dsp:sp>
    <dsp:sp modelId="{87EB4739-6F0D-495F-8CEE-FCFFB2D22BB5}">
      <dsp:nvSpPr>
        <dsp:cNvPr id="0" name=""/>
        <dsp:cNvSpPr/>
      </dsp:nvSpPr>
      <dsp:spPr>
        <a:xfrm>
          <a:off x="3024900" y="3445310"/>
          <a:ext cx="2459821" cy="147589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Bookman Old Style" panose="02050604050505020204" pitchFamily="18" charset="0"/>
            </a:rPr>
            <a:t>Tariff Reduction Modalities Under CPFTA-II</a:t>
          </a:r>
        </a:p>
      </dsp:txBody>
      <dsp:txXfrm>
        <a:off x="3024900" y="3445310"/>
        <a:ext cx="2459821" cy="1475893"/>
      </dsp:txXfrm>
    </dsp:sp>
    <dsp:sp modelId="{58807F66-B663-45F3-9116-ED7C6D517F80}">
      <dsp:nvSpPr>
        <dsp:cNvPr id="0" name=""/>
        <dsp:cNvSpPr/>
      </dsp:nvSpPr>
      <dsp:spPr>
        <a:xfrm>
          <a:off x="1671998" y="5167185"/>
          <a:ext cx="2459821" cy="147589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Bookman Old Style" panose="02050604050505020204" pitchFamily="18" charset="0"/>
            </a:rPr>
            <a:t>ANALYSIS OF CPFTA-II 313 TARIFF LINES AND ITS SECTORIAL UTILIZATION   </a:t>
          </a:r>
        </a:p>
      </dsp:txBody>
      <dsp:txXfrm>
        <a:off x="1671998" y="5167185"/>
        <a:ext cx="2459821" cy="14758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078DE-1B75-417C-9567-CE6C19BC9C0B}" type="datetimeFigureOut">
              <a:rPr lang="en-US" smtClean="0"/>
              <a:t>7/4/2022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1A8E1-9163-4A21-8B55-0D3325191CFE}" type="slidenum">
              <a:rPr lang="en-US" smtClean="0"/>
              <a:t>‹#›</a:t>
            </a:fld>
            <a:endParaRPr lang="en-US"/>
          </a:p>
        </p:txBody>
      </p:sp>
    </p:spTree>
    <p:extLst>
      <p:ext uri="{BB962C8B-B14F-4D97-AF65-F5344CB8AC3E}">
        <p14:creationId xmlns:p14="http://schemas.microsoft.com/office/powerpoint/2010/main" val="204555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269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0E3D8-2F43-4E22-B20F-FB6F3F6DCC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254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normAutofit/>
          </a:bodyPr>
          <a:lstStyle/>
          <a:p>
            <a:pPr defTabSz="931774">
              <a:defRPr/>
            </a:pPr>
            <a:r>
              <a:rPr lang="en-US" b="1" dirty="0"/>
              <a:t>Parameters for preparation of offer: </a:t>
            </a:r>
          </a:p>
          <a:p>
            <a:pPr defTabSz="931774">
              <a:buFont typeface="Arial" pitchFamily="34" charset="0"/>
              <a:buChar char="•"/>
              <a:defRPr/>
            </a:pPr>
            <a:r>
              <a:rPr lang="en-US" dirty="0"/>
              <a:t>Requests/feedback from consultations with public and private sector stakeholders</a:t>
            </a:r>
          </a:p>
          <a:p>
            <a:pPr defTabSz="931774">
              <a:buFont typeface="Arial" pitchFamily="34" charset="0"/>
              <a:buChar char="•"/>
              <a:defRPr/>
            </a:pPr>
            <a:r>
              <a:rPr lang="en-US" dirty="0"/>
              <a:t>Pakistan’s global exports &amp; imports </a:t>
            </a:r>
          </a:p>
          <a:p>
            <a:pPr defTabSz="931774">
              <a:buFont typeface="Arial" pitchFamily="34" charset="0"/>
              <a:buChar char="•"/>
              <a:defRPr/>
            </a:pPr>
            <a:r>
              <a:rPr lang="en-US" dirty="0"/>
              <a:t>Pakistan’s imports from China </a:t>
            </a:r>
          </a:p>
          <a:p>
            <a:pPr defTabSz="931774">
              <a:buFont typeface="Arial" pitchFamily="34" charset="0"/>
              <a:buChar char="•"/>
              <a:defRPr/>
            </a:pPr>
            <a:r>
              <a:rPr lang="en-US" dirty="0"/>
              <a:t>China’s global exports and imports and their trends</a:t>
            </a:r>
          </a:p>
          <a:p>
            <a:pPr defTabSz="931774">
              <a:buFont typeface="Arial" pitchFamily="34" charset="0"/>
              <a:buChar char="•"/>
              <a:defRPr/>
            </a:pPr>
            <a:r>
              <a:rPr lang="en-US" dirty="0"/>
              <a:t>Tariff rates (MFN, preferential and RDs) </a:t>
            </a:r>
          </a:p>
          <a:p>
            <a:pPr defTabSz="931774">
              <a:buFont typeface="Arial" pitchFamily="34" charset="0"/>
              <a:buChar char="•"/>
              <a:defRPr/>
            </a:pPr>
            <a:r>
              <a:rPr lang="en-US" dirty="0"/>
              <a:t>Customs General Order (CGO) for domestic industry</a:t>
            </a:r>
          </a:p>
          <a:p>
            <a:pPr defTabSz="931774">
              <a:buFont typeface="Arial" pitchFamily="34" charset="0"/>
              <a:buChar char="•"/>
              <a:defRPr/>
            </a:pPr>
            <a:r>
              <a:rPr lang="en-US" dirty="0"/>
              <a:t>Types of goods (raw materials, intermediates, capital goods, consumer goods)</a:t>
            </a:r>
          </a:p>
          <a:p>
            <a:pPr defTabSz="931774">
              <a:buFont typeface="Arial" pitchFamily="34" charset="0"/>
              <a:buChar char="•"/>
              <a:defRPr/>
            </a:pPr>
            <a:r>
              <a:rPr lang="en-US" dirty="0"/>
              <a:t>Relocation of Chinese industry</a:t>
            </a:r>
          </a:p>
          <a:p>
            <a:pPr defTabSz="931774">
              <a:buFont typeface="Arial" pitchFamily="34" charset="0"/>
              <a:buChar char="•"/>
              <a:defRPr/>
            </a:pPr>
            <a:r>
              <a:rPr lang="en-US" dirty="0"/>
              <a:t>Industrial needs for inputs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0E3D8-2F43-4E22-B20F-FB6F3F6DCC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035F-3233-82F7-87CD-7A7B063459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7C0B50-141A-1E95-1723-4A9CAC41C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509E1B-8B3D-B883-F5FB-CBB9A197532B}"/>
              </a:ext>
            </a:extLst>
          </p:cNvPr>
          <p:cNvSpPr>
            <a:spLocks noGrp="1"/>
          </p:cNvSpPr>
          <p:nvPr>
            <p:ph type="dt" sz="half" idx="10"/>
          </p:nvPr>
        </p:nvSpPr>
        <p:spPr/>
        <p:txBody>
          <a:bodyPr/>
          <a:lstStyle/>
          <a:p>
            <a:fld id="{07041147-0E1F-41DB-83B3-25E582A7AC42}" type="datetimeFigureOut">
              <a:rPr lang="en-US" smtClean="0"/>
              <a:t>7/4/2022</a:t>
            </a:fld>
            <a:endParaRPr lang="en-US"/>
          </a:p>
        </p:txBody>
      </p:sp>
      <p:sp>
        <p:nvSpPr>
          <p:cNvPr id="5" name="Footer Placeholder 4">
            <a:extLst>
              <a:ext uri="{FF2B5EF4-FFF2-40B4-BE49-F238E27FC236}">
                <a16:creationId xmlns:a16="http://schemas.microsoft.com/office/drawing/2014/main" id="{89E208C4-BD4A-1DEF-31BC-0F07264848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ED985-8774-0C9A-07BF-B6D152F05EE0}"/>
              </a:ext>
            </a:extLst>
          </p:cNvPr>
          <p:cNvSpPr>
            <a:spLocks noGrp="1"/>
          </p:cNvSpPr>
          <p:nvPr>
            <p:ph type="sldNum" sz="quarter" idx="12"/>
          </p:nvPr>
        </p:nvSpPr>
        <p:spPr/>
        <p:txBody>
          <a:bodyPr/>
          <a:lstStyle/>
          <a:p>
            <a:fld id="{9F6DE7F7-4857-47E2-9457-40453DA155C5}" type="slidenum">
              <a:rPr lang="en-US" smtClean="0"/>
              <a:t>‹#›</a:t>
            </a:fld>
            <a:endParaRPr lang="en-US"/>
          </a:p>
        </p:txBody>
      </p:sp>
    </p:spTree>
    <p:extLst>
      <p:ext uri="{BB962C8B-B14F-4D97-AF65-F5344CB8AC3E}">
        <p14:creationId xmlns:p14="http://schemas.microsoft.com/office/powerpoint/2010/main" val="382264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D606-2628-BD08-75B2-A327733362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64936F-FDA8-714C-C38A-59BE67BA4B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0F26E-2E18-2D27-8E05-6B7842871635}"/>
              </a:ext>
            </a:extLst>
          </p:cNvPr>
          <p:cNvSpPr>
            <a:spLocks noGrp="1"/>
          </p:cNvSpPr>
          <p:nvPr>
            <p:ph type="dt" sz="half" idx="10"/>
          </p:nvPr>
        </p:nvSpPr>
        <p:spPr/>
        <p:txBody>
          <a:bodyPr/>
          <a:lstStyle/>
          <a:p>
            <a:fld id="{07041147-0E1F-41DB-83B3-25E582A7AC42}" type="datetimeFigureOut">
              <a:rPr lang="en-US" smtClean="0"/>
              <a:t>7/4/2022</a:t>
            </a:fld>
            <a:endParaRPr lang="en-US"/>
          </a:p>
        </p:txBody>
      </p:sp>
      <p:sp>
        <p:nvSpPr>
          <p:cNvPr id="5" name="Footer Placeholder 4">
            <a:extLst>
              <a:ext uri="{FF2B5EF4-FFF2-40B4-BE49-F238E27FC236}">
                <a16:creationId xmlns:a16="http://schemas.microsoft.com/office/drawing/2014/main" id="{1E83EE1D-B94A-53FF-4994-F81A4C1DE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85446-653C-9B9F-4081-60E0E4B1048F}"/>
              </a:ext>
            </a:extLst>
          </p:cNvPr>
          <p:cNvSpPr>
            <a:spLocks noGrp="1"/>
          </p:cNvSpPr>
          <p:nvPr>
            <p:ph type="sldNum" sz="quarter" idx="12"/>
          </p:nvPr>
        </p:nvSpPr>
        <p:spPr/>
        <p:txBody>
          <a:bodyPr/>
          <a:lstStyle/>
          <a:p>
            <a:fld id="{9F6DE7F7-4857-47E2-9457-40453DA155C5}" type="slidenum">
              <a:rPr lang="en-US" smtClean="0"/>
              <a:t>‹#›</a:t>
            </a:fld>
            <a:endParaRPr lang="en-US"/>
          </a:p>
        </p:txBody>
      </p:sp>
    </p:spTree>
    <p:extLst>
      <p:ext uri="{BB962C8B-B14F-4D97-AF65-F5344CB8AC3E}">
        <p14:creationId xmlns:p14="http://schemas.microsoft.com/office/powerpoint/2010/main" val="83253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97239C-3DC1-EDD1-2DDA-FEDE467662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4EBF02-E316-F1B4-6AAE-2571F63A50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02BB21-565F-77E2-1C37-AD297C80C20A}"/>
              </a:ext>
            </a:extLst>
          </p:cNvPr>
          <p:cNvSpPr>
            <a:spLocks noGrp="1"/>
          </p:cNvSpPr>
          <p:nvPr>
            <p:ph type="dt" sz="half" idx="10"/>
          </p:nvPr>
        </p:nvSpPr>
        <p:spPr/>
        <p:txBody>
          <a:bodyPr/>
          <a:lstStyle/>
          <a:p>
            <a:fld id="{07041147-0E1F-41DB-83B3-25E582A7AC42}" type="datetimeFigureOut">
              <a:rPr lang="en-US" smtClean="0"/>
              <a:t>7/4/2022</a:t>
            </a:fld>
            <a:endParaRPr lang="en-US"/>
          </a:p>
        </p:txBody>
      </p:sp>
      <p:sp>
        <p:nvSpPr>
          <p:cNvPr id="5" name="Footer Placeholder 4">
            <a:extLst>
              <a:ext uri="{FF2B5EF4-FFF2-40B4-BE49-F238E27FC236}">
                <a16:creationId xmlns:a16="http://schemas.microsoft.com/office/drawing/2014/main" id="{EF684EB0-8F37-CF3C-CDC5-B68CB00C9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42638-0C79-FC38-2EE8-A45225C57DE4}"/>
              </a:ext>
            </a:extLst>
          </p:cNvPr>
          <p:cNvSpPr>
            <a:spLocks noGrp="1"/>
          </p:cNvSpPr>
          <p:nvPr>
            <p:ph type="sldNum" sz="quarter" idx="12"/>
          </p:nvPr>
        </p:nvSpPr>
        <p:spPr/>
        <p:txBody>
          <a:bodyPr/>
          <a:lstStyle/>
          <a:p>
            <a:fld id="{9F6DE7F7-4857-47E2-9457-40453DA155C5}" type="slidenum">
              <a:rPr lang="en-US" smtClean="0"/>
              <a:t>‹#›</a:t>
            </a:fld>
            <a:endParaRPr lang="en-US"/>
          </a:p>
        </p:txBody>
      </p:sp>
    </p:spTree>
    <p:extLst>
      <p:ext uri="{BB962C8B-B14F-4D97-AF65-F5344CB8AC3E}">
        <p14:creationId xmlns:p14="http://schemas.microsoft.com/office/powerpoint/2010/main" val="409295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54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04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3810-D76E-39F1-E90D-CB5DFD501C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855BA-A97F-D452-B7F0-543511F8D9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71A61-0222-AA22-7936-A53B844890CB}"/>
              </a:ext>
            </a:extLst>
          </p:cNvPr>
          <p:cNvSpPr>
            <a:spLocks noGrp="1"/>
          </p:cNvSpPr>
          <p:nvPr>
            <p:ph type="dt" sz="half" idx="10"/>
          </p:nvPr>
        </p:nvSpPr>
        <p:spPr/>
        <p:txBody>
          <a:bodyPr/>
          <a:lstStyle/>
          <a:p>
            <a:fld id="{07041147-0E1F-41DB-83B3-25E582A7AC42}" type="datetimeFigureOut">
              <a:rPr lang="en-US" smtClean="0"/>
              <a:t>7/4/2022</a:t>
            </a:fld>
            <a:endParaRPr lang="en-US"/>
          </a:p>
        </p:txBody>
      </p:sp>
      <p:sp>
        <p:nvSpPr>
          <p:cNvPr id="5" name="Footer Placeholder 4">
            <a:extLst>
              <a:ext uri="{FF2B5EF4-FFF2-40B4-BE49-F238E27FC236}">
                <a16:creationId xmlns:a16="http://schemas.microsoft.com/office/drawing/2014/main" id="{672861D4-0693-2CD5-79BA-6D7AD43FE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6D8EC-0D33-5348-DAD1-CDE7C2B42939}"/>
              </a:ext>
            </a:extLst>
          </p:cNvPr>
          <p:cNvSpPr>
            <a:spLocks noGrp="1"/>
          </p:cNvSpPr>
          <p:nvPr>
            <p:ph type="sldNum" sz="quarter" idx="12"/>
          </p:nvPr>
        </p:nvSpPr>
        <p:spPr/>
        <p:txBody>
          <a:bodyPr/>
          <a:lstStyle/>
          <a:p>
            <a:fld id="{9F6DE7F7-4857-47E2-9457-40453DA155C5}" type="slidenum">
              <a:rPr lang="en-US" smtClean="0"/>
              <a:t>‹#›</a:t>
            </a:fld>
            <a:endParaRPr lang="en-US"/>
          </a:p>
        </p:txBody>
      </p:sp>
    </p:spTree>
    <p:extLst>
      <p:ext uri="{BB962C8B-B14F-4D97-AF65-F5344CB8AC3E}">
        <p14:creationId xmlns:p14="http://schemas.microsoft.com/office/powerpoint/2010/main" val="4668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B648-D56A-34E3-D45A-4C6023D0A8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10F80C-0EAA-DCBF-B7AA-EE76381143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4D3A1F-8E2A-B41B-AF11-3E042CA48E04}"/>
              </a:ext>
            </a:extLst>
          </p:cNvPr>
          <p:cNvSpPr>
            <a:spLocks noGrp="1"/>
          </p:cNvSpPr>
          <p:nvPr>
            <p:ph type="dt" sz="half" idx="10"/>
          </p:nvPr>
        </p:nvSpPr>
        <p:spPr/>
        <p:txBody>
          <a:bodyPr/>
          <a:lstStyle/>
          <a:p>
            <a:fld id="{07041147-0E1F-41DB-83B3-25E582A7AC42}" type="datetimeFigureOut">
              <a:rPr lang="en-US" smtClean="0"/>
              <a:t>7/4/2022</a:t>
            </a:fld>
            <a:endParaRPr lang="en-US"/>
          </a:p>
        </p:txBody>
      </p:sp>
      <p:sp>
        <p:nvSpPr>
          <p:cNvPr id="5" name="Footer Placeholder 4">
            <a:extLst>
              <a:ext uri="{FF2B5EF4-FFF2-40B4-BE49-F238E27FC236}">
                <a16:creationId xmlns:a16="http://schemas.microsoft.com/office/drawing/2014/main" id="{527B8EF2-8E9E-F4FB-B62F-60B054337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2E2FB-AD22-1507-E967-9CF34918B3DF}"/>
              </a:ext>
            </a:extLst>
          </p:cNvPr>
          <p:cNvSpPr>
            <a:spLocks noGrp="1"/>
          </p:cNvSpPr>
          <p:nvPr>
            <p:ph type="sldNum" sz="quarter" idx="12"/>
          </p:nvPr>
        </p:nvSpPr>
        <p:spPr/>
        <p:txBody>
          <a:bodyPr/>
          <a:lstStyle/>
          <a:p>
            <a:fld id="{9F6DE7F7-4857-47E2-9457-40453DA155C5}" type="slidenum">
              <a:rPr lang="en-US" smtClean="0"/>
              <a:t>‹#›</a:t>
            </a:fld>
            <a:endParaRPr lang="en-US"/>
          </a:p>
        </p:txBody>
      </p:sp>
    </p:spTree>
    <p:extLst>
      <p:ext uri="{BB962C8B-B14F-4D97-AF65-F5344CB8AC3E}">
        <p14:creationId xmlns:p14="http://schemas.microsoft.com/office/powerpoint/2010/main" val="37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D0299-120E-2950-D98D-CA46C72F94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C095DA-4E04-BFE8-F80F-7F3C6B20D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4ABDD0-A8A1-AE19-EA12-475A313E8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C3F0A0-2FB4-B3EF-CD24-51913D6D2B35}"/>
              </a:ext>
            </a:extLst>
          </p:cNvPr>
          <p:cNvSpPr>
            <a:spLocks noGrp="1"/>
          </p:cNvSpPr>
          <p:nvPr>
            <p:ph type="dt" sz="half" idx="10"/>
          </p:nvPr>
        </p:nvSpPr>
        <p:spPr/>
        <p:txBody>
          <a:bodyPr/>
          <a:lstStyle/>
          <a:p>
            <a:fld id="{07041147-0E1F-41DB-83B3-25E582A7AC42}" type="datetimeFigureOut">
              <a:rPr lang="en-US" smtClean="0"/>
              <a:t>7/4/2022</a:t>
            </a:fld>
            <a:endParaRPr lang="en-US"/>
          </a:p>
        </p:txBody>
      </p:sp>
      <p:sp>
        <p:nvSpPr>
          <p:cNvPr id="6" name="Footer Placeholder 5">
            <a:extLst>
              <a:ext uri="{FF2B5EF4-FFF2-40B4-BE49-F238E27FC236}">
                <a16:creationId xmlns:a16="http://schemas.microsoft.com/office/drawing/2014/main" id="{72E0B1DF-3560-432D-6992-1FE2650A0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8CED27-010C-4627-1C1B-35303D44943D}"/>
              </a:ext>
            </a:extLst>
          </p:cNvPr>
          <p:cNvSpPr>
            <a:spLocks noGrp="1"/>
          </p:cNvSpPr>
          <p:nvPr>
            <p:ph type="sldNum" sz="quarter" idx="12"/>
          </p:nvPr>
        </p:nvSpPr>
        <p:spPr/>
        <p:txBody>
          <a:bodyPr/>
          <a:lstStyle/>
          <a:p>
            <a:fld id="{9F6DE7F7-4857-47E2-9457-40453DA155C5}" type="slidenum">
              <a:rPr lang="en-US" smtClean="0"/>
              <a:t>‹#›</a:t>
            </a:fld>
            <a:endParaRPr lang="en-US"/>
          </a:p>
        </p:txBody>
      </p:sp>
    </p:spTree>
    <p:extLst>
      <p:ext uri="{BB962C8B-B14F-4D97-AF65-F5344CB8AC3E}">
        <p14:creationId xmlns:p14="http://schemas.microsoft.com/office/powerpoint/2010/main" val="3465134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CF3DC-4321-CCCC-227D-C5324565F6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C47F5B-A189-2991-7E7B-ECA36FD6DE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196BE0-280A-2F64-44E9-934D988475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1D1ECB-BD98-B6EA-1233-3673DF7E9B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92F199-13AB-7844-1512-CB369EDA67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8091E5-9842-F448-86BA-66AB25AC7545}"/>
              </a:ext>
            </a:extLst>
          </p:cNvPr>
          <p:cNvSpPr>
            <a:spLocks noGrp="1"/>
          </p:cNvSpPr>
          <p:nvPr>
            <p:ph type="dt" sz="half" idx="10"/>
          </p:nvPr>
        </p:nvSpPr>
        <p:spPr/>
        <p:txBody>
          <a:bodyPr/>
          <a:lstStyle/>
          <a:p>
            <a:fld id="{07041147-0E1F-41DB-83B3-25E582A7AC42}" type="datetimeFigureOut">
              <a:rPr lang="en-US" smtClean="0"/>
              <a:t>7/4/2022</a:t>
            </a:fld>
            <a:endParaRPr lang="en-US"/>
          </a:p>
        </p:txBody>
      </p:sp>
      <p:sp>
        <p:nvSpPr>
          <p:cNvPr id="8" name="Footer Placeholder 7">
            <a:extLst>
              <a:ext uri="{FF2B5EF4-FFF2-40B4-BE49-F238E27FC236}">
                <a16:creationId xmlns:a16="http://schemas.microsoft.com/office/drawing/2014/main" id="{C13DF9BB-E58B-CA04-1331-FB3597C867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1C2EF6-3583-8BFF-040A-AA14BFB088A7}"/>
              </a:ext>
            </a:extLst>
          </p:cNvPr>
          <p:cNvSpPr>
            <a:spLocks noGrp="1"/>
          </p:cNvSpPr>
          <p:nvPr>
            <p:ph type="sldNum" sz="quarter" idx="12"/>
          </p:nvPr>
        </p:nvSpPr>
        <p:spPr/>
        <p:txBody>
          <a:bodyPr/>
          <a:lstStyle/>
          <a:p>
            <a:fld id="{9F6DE7F7-4857-47E2-9457-40453DA155C5}" type="slidenum">
              <a:rPr lang="en-US" smtClean="0"/>
              <a:t>‹#›</a:t>
            </a:fld>
            <a:endParaRPr lang="en-US"/>
          </a:p>
        </p:txBody>
      </p:sp>
    </p:spTree>
    <p:extLst>
      <p:ext uri="{BB962C8B-B14F-4D97-AF65-F5344CB8AC3E}">
        <p14:creationId xmlns:p14="http://schemas.microsoft.com/office/powerpoint/2010/main" val="1971467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9E8A-645E-74AC-5D73-2F54B0E465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D6298D-1764-43F6-5B8C-D5A35F681FBA}"/>
              </a:ext>
            </a:extLst>
          </p:cNvPr>
          <p:cNvSpPr>
            <a:spLocks noGrp="1"/>
          </p:cNvSpPr>
          <p:nvPr>
            <p:ph type="dt" sz="half" idx="10"/>
          </p:nvPr>
        </p:nvSpPr>
        <p:spPr/>
        <p:txBody>
          <a:bodyPr/>
          <a:lstStyle/>
          <a:p>
            <a:fld id="{07041147-0E1F-41DB-83B3-25E582A7AC42}" type="datetimeFigureOut">
              <a:rPr lang="en-US" smtClean="0"/>
              <a:t>7/4/2022</a:t>
            </a:fld>
            <a:endParaRPr lang="en-US"/>
          </a:p>
        </p:txBody>
      </p:sp>
      <p:sp>
        <p:nvSpPr>
          <p:cNvPr id="4" name="Footer Placeholder 3">
            <a:extLst>
              <a:ext uri="{FF2B5EF4-FFF2-40B4-BE49-F238E27FC236}">
                <a16:creationId xmlns:a16="http://schemas.microsoft.com/office/drawing/2014/main" id="{AA41FC45-5E3F-E822-5FE6-E4D6FC01C9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B327B6-719E-E9A8-8F41-F023CD425825}"/>
              </a:ext>
            </a:extLst>
          </p:cNvPr>
          <p:cNvSpPr>
            <a:spLocks noGrp="1"/>
          </p:cNvSpPr>
          <p:nvPr>
            <p:ph type="sldNum" sz="quarter" idx="12"/>
          </p:nvPr>
        </p:nvSpPr>
        <p:spPr/>
        <p:txBody>
          <a:bodyPr/>
          <a:lstStyle/>
          <a:p>
            <a:fld id="{9F6DE7F7-4857-47E2-9457-40453DA155C5}" type="slidenum">
              <a:rPr lang="en-US" smtClean="0"/>
              <a:t>‹#›</a:t>
            </a:fld>
            <a:endParaRPr lang="en-US"/>
          </a:p>
        </p:txBody>
      </p:sp>
    </p:spTree>
    <p:extLst>
      <p:ext uri="{BB962C8B-B14F-4D97-AF65-F5344CB8AC3E}">
        <p14:creationId xmlns:p14="http://schemas.microsoft.com/office/powerpoint/2010/main" val="141703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4F5E1-74C9-BA14-BE9E-FAF472446C7F}"/>
              </a:ext>
            </a:extLst>
          </p:cNvPr>
          <p:cNvSpPr>
            <a:spLocks noGrp="1"/>
          </p:cNvSpPr>
          <p:nvPr>
            <p:ph type="dt" sz="half" idx="10"/>
          </p:nvPr>
        </p:nvSpPr>
        <p:spPr/>
        <p:txBody>
          <a:bodyPr/>
          <a:lstStyle/>
          <a:p>
            <a:fld id="{07041147-0E1F-41DB-83B3-25E582A7AC42}" type="datetimeFigureOut">
              <a:rPr lang="en-US" smtClean="0"/>
              <a:t>7/4/2022</a:t>
            </a:fld>
            <a:endParaRPr lang="en-US"/>
          </a:p>
        </p:txBody>
      </p:sp>
      <p:sp>
        <p:nvSpPr>
          <p:cNvPr id="3" name="Footer Placeholder 2">
            <a:extLst>
              <a:ext uri="{FF2B5EF4-FFF2-40B4-BE49-F238E27FC236}">
                <a16:creationId xmlns:a16="http://schemas.microsoft.com/office/drawing/2014/main" id="{533EE2C0-B978-679C-18B1-AD18AB270B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FEC278-E3CA-CCFE-8FB3-1CA6BF12A7DB}"/>
              </a:ext>
            </a:extLst>
          </p:cNvPr>
          <p:cNvSpPr>
            <a:spLocks noGrp="1"/>
          </p:cNvSpPr>
          <p:nvPr>
            <p:ph type="sldNum" sz="quarter" idx="12"/>
          </p:nvPr>
        </p:nvSpPr>
        <p:spPr/>
        <p:txBody>
          <a:bodyPr/>
          <a:lstStyle/>
          <a:p>
            <a:fld id="{9F6DE7F7-4857-47E2-9457-40453DA155C5}" type="slidenum">
              <a:rPr lang="en-US" smtClean="0"/>
              <a:t>‹#›</a:t>
            </a:fld>
            <a:endParaRPr lang="en-US"/>
          </a:p>
        </p:txBody>
      </p:sp>
    </p:spTree>
    <p:extLst>
      <p:ext uri="{BB962C8B-B14F-4D97-AF65-F5344CB8AC3E}">
        <p14:creationId xmlns:p14="http://schemas.microsoft.com/office/powerpoint/2010/main" val="46574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1869-256C-D074-CA4F-7B3D3B8B12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6C5D3D-B74B-9B87-A175-0A6A97AA1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1419F7-A275-BAFC-1B70-222F50EF9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BFD115-FE4E-DA7A-0FC6-A23F6C140248}"/>
              </a:ext>
            </a:extLst>
          </p:cNvPr>
          <p:cNvSpPr>
            <a:spLocks noGrp="1"/>
          </p:cNvSpPr>
          <p:nvPr>
            <p:ph type="dt" sz="half" idx="10"/>
          </p:nvPr>
        </p:nvSpPr>
        <p:spPr/>
        <p:txBody>
          <a:bodyPr/>
          <a:lstStyle/>
          <a:p>
            <a:fld id="{07041147-0E1F-41DB-83B3-25E582A7AC42}" type="datetimeFigureOut">
              <a:rPr lang="en-US" smtClean="0"/>
              <a:t>7/4/2022</a:t>
            </a:fld>
            <a:endParaRPr lang="en-US"/>
          </a:p>
        </p:txBody>
      </p:sp>
      <p:sp>
        <p:nvSpPr>
          <p:cNvPr id="6" name="Footer Placeholder 5">
            <a:extLst>
              <a:ext uri="{FF2B5EF4-FFF2-40B4-BE49-F238E27FC236}">
                <a16:creationId xmlns:a16="http://schemas.microsoft.com/office/drawing/2014/main" id="{6CBABA98-EB9C-0ED3-3C74-1A52512B01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D465B-A94C-527B-F2FF-2FC0A19B65C0}"/>
              </a:ext>
            </a:extLst>
          </p:cNvPr>
          <p:cNvSpPr>
            <a:spLocks noGrp="1"/>
          </p:cNvSpPr>
          <p:nvPr>
            <p:ph type="sldNum" sz="quarter" idx="12"/>
          </p:nvPr>
        </p:nvSpPr>
        <p:spPr/>
        <p:txBody>
          <a:bodyPr/>
          <a:lstStyle/>
          <a:p>
            <a:fld id="{9F6DE7F7-4857-47E2-9457-40453DA155C5}" type="slidenum">
              <a:rPr lang="en-US" smtClean="0"/>
              <a:t>‹#›</a:t>
            </a:fld>
            <a:endParaRPr lang="en-US"/>
          </a:p>
        </p:txBody>
      </p:sp>
    </p:spTree>
    <p:extLst>
      <p:ext uri="{BB962C8B-B14F-4D97-AF65-F5344CB8AC3E}">
        <p14:creationId xmlns:p14="http://schemas.microsoft.com/office/powerpoint/2010/main" val="376444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AE34-94AD-AA61-64F4-1C6751BDDE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3BC6FF-2344-6C92-2B93-2CFEC91C96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4D2B76-C90D-7B9D-EE4B-34305155F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A2B71-937C-0DB1-879E-9863430ECC52}"/>
              </a:ext>
            </a:extLst>
          </p:cNvPr>
          <p:cNvSpPr>
            <a:spLocks noGrp="1"/>
          </p:cNvSpPr>
          <p:nvPr>
            <p:ph type="dt" sz="half" idx="10"/>
          </p:nvPr>
        </p:nvSpPr>
        <p:spPr/>
        <p:txBody>
          <a:bodyPr/>
          <a:lstStyle/>
          <a:p>
            <a:fld id="{07041147-0E1F-41DB-83B3-25E582A7AC42}" type="datetimeFigureOut">
              <a:rPr lang="en-US" smtClean="0"/>
              <a:t>7/4/2022</a:t>
            </a:fld>
            <a:endParaRPr lang="en-US"/>
          </a:p>
        </p:txBody>
      </p:sp>
      <p:sp>
        <p:nvSpPr>
          <p:cNvPr id="6" name="Footer Placeholder 5">
            <a:extLst>
              <a:ext uri="{FF2B5EF4-FFF2-40B4-BE49-F238E27FC236}">
                <a16:creationId xmlns:a16="http://schemas.microsoft.com/office/drawing/2014/main" id="{96016E58-8DD7-5FE0-6C08-18F9007515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FB292-2E3B-DEA9-3C7E-7DA70CFCE63C}"/>
              </a:ext>
            </a:extLst>
          </p:cNvPr>
          <p:cNvSpPr>
            <a:spLocks noGrp="1"/>
          </p:cNvSpPr>
          <p:nvPr>
            <p:ph type="sldNum" sz="quarter" idx="12"/>
          </p:nvPr>
        </p:nvSpPr>
        <p:spPr/>
        <p:txBody>
          <a:bodyPr/>
          <a:lstStyle/>
          <a:p>
            <a:fld id="{9F6DE7F7-4857-47E2-9457-40453DA155C5}" type="slidenum">
              <a:rPr lang="en-US" smtClean="0"/>
              <a:t>‹#›</a:t>
            </a:fld>
            <a:endParaRPr lang="en-US"/>
          </a:p>
        </p:txBody>
      </p:sp>
    </p:spTree>
    <p:extLst>
      <p:ext uri="{BB962C8B-B14F-4D97-AF65-F5344CB8AC3E}">
        <p14:creationId xmlns:p14="http://schemas.microsoft.com/office/powerpoint/2010/main" val="13479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48BF32-EB1D-98CA-4A5C-55B186333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7C23E6-ECC6-5BA5-FC04-51C989F8FA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B2C0F-4626-C8C1-CFBD-8B6CADC5AC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41147-0E1F-41DB-83B3-25E582A7AC42}" type="datetimeFigureOut">
              <a:rPr lang="en-US" smtClean="0"/>
              <a:t>7/4/2022</a:t>
            </a:fld>
            <a:endParaRPr lang="en-US"/>
          </a:p>
        </p:txBody>
      </p:sp>
      <p:sp>
        <p:nvSpPr>
          <p:cNvPr id="5" name="Footer Placeholder 4">
            <a:extLst>
              <a:ext uri="{FF2B5EF4-FFF2-40B4-BE49-F238E27FC236}">
                <a16:creationId xmlns:a16="http://schemas.microsoft.com/office/drawing/2014/main" id="{C0474648-E11B-458F-51A1-F77CE70BB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002E66-A8C4-855B-E8A1-59DB721A58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DE7F7-4857-47E2-9457-40453DA155C5}" type="slidenum">
              <a:rPr lang="en-US" smtClean="0"/>
              <a:t>‹#›</a:t>
            </a:fld>
            <a:endParaRPr lang="en-US"/>
          </a:p>
        </p:txBody>
      </p:sp>
    </p:spTree>
    <p:extLst>
      <p:ext uri="{BB962C8B-B14F-4D97-AF65-F5344CB8AC3E}">
        <p14:creationId xmlns:p14="http://schemas.microsoft.com/office/powerpoint/2010/main" val="884632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61.xml"/><Relationship Id="rId4" Type="http://schemas.openxmlformats.org/officeDocument/2006/relationships/slide" Target="slide59.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49.xml"/><Relationship Id="rId7" Type="http://schemas.openxmlformats.org/officeDocument/2006/relationships/slide" Target="slide53.xml"/><Relationship Id="rId12" Type="http://schemas.openxmlformats.org/officeDocument/2006/relationships/image" Target="../media/image1.jpeg"/><Relationship Id="rId2" Type="http://schemas.openxmlformats.org/officeDocument/2006/relationships/slide" Target="slide48.xml"/><Relationship Id="rId1" Type="http://schemas.openxmlformats.org/officeDocument/2006/relationships/slideLayout" Target="../slideLayouts/slideLayout12.xml"/><Relationship Id="rId6" Type="http://schemas.openxmlformats.org/officeDocument/2006/relationships/slide" Target="slide52.xml"/><Relationship Id="rId11" Type="http://schemas.openxmlformats.org/officeDocument/2006/relationships/hyperlink" Target="List-of-313-Items%20utilization%20Analysis.xlsx" TargetMode="External"/><Relationship Id="rId5" Type="http://schemas.openxmlformats.org/officeDocument/2006/relationships/slide" Target="slide51.xml"/><Relationship Id="rId10" Type="http://schemas.openxmlformats.org/officeDocument/2006/relationships/slide" Target="slide56.xml"/><Relationship Id="rId4" Type="http://schemas.openxmlformats.org/officeDocument/2006/relationships/slide" Target="slide50.xml"/><Relationship Id="rId9" Type="http://schemas.openxmlformats.org/officeDocument/2006/relationships/slide" Target="slide5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81943ED9-B41D-4801-A9D4-DA367730A0EE}"/>
              </a:ext>
            </a:extLst>
          </p:cNvPr>
          <p:cNvSpPr>
            <a:spLocks noGrp="1"/>
          </p:cNvSpPr>
          <p:nvPr>
            <p:ph type="subTitle" idx="1"/>
          </p:nvPr>
        </p:nvSpPr>
        <p:spPr>
          <a:xfrm>
            <a:off x="1350682" y="4870824"/>
            <a:ext cx="10005951" cy="1458258"/>
          </a:xfrm>
        </p:spPr>
        <p:txBody>
          <a:bodyPr anchor="ctr">
            <a:normAutofit fontScale="92500" lnSpcReduction="20000"/>
          </a:bodyPr>
          <a:lstStyle/>
          <a:p>
            <a:r>
              <a:rPr lang="en-US" dirty="0">
                <a:latin typeface="Bookman Old Style" panose="02050604050505020204" pitchFamily="18" charset="0"/>
              </a:rPr>
              <a:t>By </a:t>
            </a:r>
          </a:p>
          <a:p>
            <a:r>
              <a:rPr lang="en-US" dirty="0">
                <a:latin typeface="Bookman Old Style" panose="02050604050505020204" pitchFamily="18" charset="0"/>
              </a:rPr>
              <a:t>Afshan Uroos</a:t>
            </a:r>
          </a:p>
          <a:p>
            <a:r>
              <a:rPr lang="en-US" dirty="0">
                <a:latin typeface="Bookman Old Style" panose="02050604050505020204" pitchFamily="18" charset="0"/>
              </a:rPr>
              <a:t>Deputy Manager, TDAP</a:t>
            </a:r>
          </a:p>
          <a:p>
            <a:pPr algn="r"/>
            <a:r>
              <a:rPr lang="en-US" sz="1600" dirty="0">
                <a:latin typeface="Bookman Old Style" panose="02050604050505020204" pitchFamily="18" charset="0"/>
              </a:rPr>
              <a:t>Dated: 30 June 2022</a:t>
            </a:r>
            <a:r>
              <a:rPr lang="en-US" sz="1600" baseline="30000" dirty="0">
                <a:latin typeface="Bookman Old Style" panose="02050604050505020204" pitchFamily="18" charset="0"/>
              </a:rPr>
              <a:t>            </a:t>
            </a:r>
            <a:endParaRPr lang="en-US" sz="1600" dirty="0">
              <a:latin typeface="Bookman Old Style" panose="02050604050505020204" pitchFamily="18" charset="0"/>
            </a:endParaRPr>
          </a:p>
        </p:txBody>
      </p:sp>
      <p:pic>
        <p:nvPicPr>
          <p:cNvPr id="1026" name="Picture 2" descr="2nd Phase of China-Pakistan Free Trade Agreement Comes Into Effect | ACE  NEWS">
            <a:extLst>
              <a:ext uri="{FF2B5EF4-FFF2-40B4-BE49-F238E27FC236}">
                <a16:creationId xmlns:a16="http://schemas.microsoft.com/office/drawing/2014/main" id="{62FC2EF1-5EB8-4FE5-8804-BB148EC6C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55884"/>
            <a:ext cx="12191999" cy="21693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7CE742C-72EE-46C5-8A41-9ED80869E6BA}"/>
              </a:ext>
            </a:extLst>
          </p:cNvPr>
          <p:cNvSpPr>
            <a:spLocks noGrp="1"/>
          </p:cNvSpPr>
          <p:nvPr>
            <p:ph type="ctrTitle"/>
          </p:nvPr>
        </p:nvSpPr>
        <p:spPr>
          <a:xfrm>
            <a:off x="45708" y="2113476"/>
            <a:ext cx="12100567" cy="2214836"/>
          </a:xfrm>
          <a:solidFill>
            <a:srgbClr val="00B050">
              <a:alpha val="43000"/>
            </a:srgbClr>
          </a:solidFill>
        </p:spPr>
        <p:txBody>
          <a:bodyPr anchor="b">
            <a:noAutofit/>
          </a:bodyPr>
          <a:lstStyle/>
          <a:p>
            <a:r>
              <a:rPr lang="en-US" sz="4800" b="1" dirty="0">
                <a:solidFill>
                  <a:srgbClr val="FFFFFF"/>
                </a:solidFill>
                <a:latin typeface="Bookman Old Style" panose="02050604050505020204" pitchFamily="18" charset="0"/>
              </a:rPr>
              <a:t>A performance of</a:t>
            </a:r>
            <a:br>
              <a:rPr lang="en-US" sz="4800" b="1" dirty="0">
                <a:solidFill>
                  <a:srgbClr val="FFFFFF"/>
                </a:solidFill>
                <a:latin typeface="Bookman Old Style" panose="02050604050505020204" pitchFamily="18" charset="0"/>
              </a:rPr>
            </a:br>
            <a:r>
              <a:rPr lang="en-US" sz="4800" b="1" dirty="0">
                <a:solidFill>
                  <a:srgbClr val="FFFFFF"/>
                </a:solidFill>
                <a:latin typeface="Bookman Old Style" panose="02050604050505020204" pitchFamily="18" charset="0"/>
              </a:rPr>
              <a:t> </a:t>
            </a:r>
            <a:r>
              <a:rPr lang="en-US" sz="4400" b="1" dirty="0">
                <a:solidFill>
                  <a:srgbClr val="FFFFFF"/>
                </a:solidFill>
                <a:latin typeface="Bookman Old Style" panose="02050604050505020204" pitchFamily="18" charset="0"/>
              </a:rPr>
              <a:t>China Pakistan Free Trade Agreement Phase I &amp; II</a:t>
            </a:r>
            <a:br>
              <a:rPr lang="en-US" sz="4800" b="1" dirty="0">
                <a:solidFill>
                  <a:srgbClr val="FFFFFF"/>
                </a:solidFill>
                <a:latin typeface="Bookman Old Style" panose="02050604050505020204" pitchFamily="18" charset="0"/>
              </a:rPr>
            </a:br>
            <a:r>
              <a:rPr lang="en-US" sz="2800" b="1" dirty="0">
                <a:solidFill>
                  <a:srgbClr val="FFFFFF"/>
                </a:solidFill>
                <a:latin typeface="Bookman Old Style" panose="02050604050505020204" pitchFamily="18" charset="0"/>
              </a:rPr>
              <a:t>Export Analysis of Pakistan (313 Tariff Lines)</a:t>
            </a:r>
            <a:endParaRPr lang="en-US" sz="4800" b="1" dirty="0">
              <a:solidFill>
                <a:srgbClr val="FFFFFF"/>
              </a:solidFill>
              <a:latin typeface="Bookman Old Style" panose="02050604050505020204" pitchFamily="18" charset="0"/>
            </a:endParaRPr>
          </a:p>
        </p:txBody>
      </p:sp>
    </p:spTree>
    <p:extLst>
      <p:ext uri="{BB962C8B-B14F-4D97-AF65-F5344CB8AC3E}">
        <p14:creationId xmlns:p14="http://schemas.microsoft.com/office/powerpoint/2010/main" val="3718791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99">
            <a:extLst>
              <a:ext uri="{FF2B5EF4-FFF2-40B4-BE49-F238E27FC236}">
                <a16:creationId xmlns:a16="http://schemas.microsoft.com/office/drawing/2014/main" id="{18DE326E-7209-9B45-A610-61D4FC171BA0}"/>
              </a:ext>
            </a:extLst>
          </p:cNvPr>
          <p:cNvSpPr>
            <a:spLocks noChangeArrowheads="1"/>
          </p:cNvSpPr>
          <p:nvPr/>
        </p:nvSpPr>
        <p:spPr bwMode="auto">
          <a:xfrm>
            <a:off x="8519700" y="2022054"/>
            <a:ext cx="2226512" cy="2274779"/>
          </a:xfrm>
          <a:custGeom>
            <a:avLst/>
            <a:gdLst>
              <a:gd name="T0" fmla="*/ 2561 w 2562"/>
              <a:gd name="T1" fmla="*/ 0 h 2563"/>
              <a:gd name="T2" fmla="*/ 0 w 2562"/>
              <a:gd name="T3" fmla="*/ 0 h 2563"/>
              <a:gd name="T4" fmla="*/ 0 w 2562"/>
              <a:gd name="T5" fmla="*/ 2562 h 2563"/>
              <a:gd name="T6" fmla="*/ 2561 w 2562"/>
              <a:gd name="T7" fmla="*/ 0 h 2563"/>
            </a:gdLst>
            <a:ahLst/>
            <a:cxnLst>
              <a:cxn ang="0">
                <a:pos x="T0" y="T1"/>
              </a:cxn>
              <a:cxn ang="0">
                <a:pos x="T2" y="T3"/>
              </a:cxn>
              <a:cxn ang="0">
                <a:pos x="T4" y="T5"/>
              </a:cxn>
              <a:cxn ang="0">
                <a:pos x="T6" y="T7"/>
              </a:cxn>
            </a:cxnLst>
            <a:rect l="0" t="0" r="r" b="b"/>
            <a:pathLst>
              <a:path w="2562" h="2563">
                <a:moveTo>
                  <a:pt x="2561" y="0"/>
                </a:moveTo>
                <a:lnTo>
                  <a:pt x="0" y="0"/>
                </a:lnTo>
                <a:lnTo>
                  <a:pt x="0" y="2562"/>
                </a:lnTo>
                <a:lnTo>
                  <a:pt x="2561" y="0"/>
                </a:lnTo>
              </a:path>
            </a:pathLst>
          </a:custGeom>
          <a:solidFill>
            <a:schemeClr val="accent3">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4" name="Freeform 100">
            <a:extLst>
              <a:ext uri="{FF2B5EF4-FFF2-40B4-BE49-F238E27FC236}">
                <a16:creationId xmlns:a16="http://schemas.microsoft.com/office/drawing/2014/main" id="{D4D79DF1-A1F7-DA4B-8CDD-B50BF5CD35AD}"/>
              </a:ext>
            </a:extLst>
          </p:cNvPr>
          <p:cNvSpPr>
            <a:spLocks noChangeArrowheads="1"/>
          </p:cNvSpPr>
          <p:nvPr/>
        </p:nvSpPr>
        <p:spPr bwMode="auto">
          <a:xfrm>
            <a:off x="6989033" y="2019300"/>
            <a:ext cx="5160827" cy="3910444"/>
          </a:xfrm>
          <a:custGeom>
            <a:avLst/>
            <a:gdLst>
              <a:gd name="T0" fmla="*/ 3550 w 5082"/>
              <a:gd name="T1" fmla="*/ 0 h 4094"/>
              <a:gd name="T2" fmla="*/ 0 w 5082"/>
              <a:gd name="T3" fmla="*/ 3551 h 4094"/>
              <a:gd name="T4" fmla="*/ 14 w 5082"/>
              <a:gd name="T5" fmla="*/ 4093 h 4094"/>
              <a:gd name="T6" fmla="*/ 5081 w 5082"/>
              <a:gd name="T7" fmla="*/ 4093 h 4094"/>
              <a:gd name="T8" fmla="*/ 5081 w 5082"/>
              <a:gd name="T9" fmla="*/ 0 h 4094"/>
              <a:gd name="T10" fmla="*/ 3550 w 5082"/>
              <a:gd name="T11" fmla="*/ 0 h 4094"/>
            </a:gdLst>
            <a:ahLst/>
            <a:cxnLst>
              <a:cxn ang="0">
                <a:pos x="T0" y="T1"/>
              </a:cxn>
              <a:cxn ang="0">
                <a:pos x="T2" y="T3"/>
              </a:cxn>
              <a:cxn ang="0">
                <a:pos x="T4" y="T5"/>
              </a:cxn>
              <a:cxn ang="0">
                <a:pos x="T6" y="T7"/>
              </a:cxn>
              <a:cxn ang="0">
                <a:pos x="T8" y="T9"/>
              </a:cxn>
              <a:cxn ang="0">
                <a:pos x="T10" y="T11"/>
              </a:cxn>
            </a:cxnLst>
            <a:rect l="0" t="0" r="r" b="b"/>
            <a:pathLst>
              <a:path w="5082" h="4094">
                <a:moveTo>
                  <a:pt x="3550" y="0"/>
                </a:moveTo>
                <a:lnTo>
                  <a:pt x="0" y="3551"/>
                </a:lnTo>
                <a:lnTo>
                  <a:pt x="14" y="4093"/>
                </a:lnTo>
                <a:lnTo>
                  <a:pt x="5081" y="4093"/>
                </a:lnTo>
                <a:lnTo>
                  <a:pt x="5081" y="0"/>
                </a:lnTo>
                <a:lnTo>
                  <a:pt x="3550" y="0"/>
                </a:ln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6" name="Freeform 103">
            <a:extLst>
              <a:ext uri="{FF2B5EF4-FFF2-40B4-BE49-F238E27FC236}">
                <a16:creationId xmlns:a16="http://schemas.microsoft.com/office/drawing/2014/main" id="{879570A9-EEA5-EC4D-A350-5595134A0D28}"/>
              </a:ext>
            </a:extLst>
          </p:cNvPr>
          <p:cNvSpPr>
            <a:spLocks noChangeArrowheads="1"/>
          </p:cNvSpPr>
          <p:nvPr/>
        </p:nvSpPr>
        <p:spPr bwMode="auto">
          <a:xfrm>
            <a:off x="10182104" y="2296404"/>
            <a:ext cx="593993" cy="606870"/>
          </a:xfrm>
          <a:custGeom>
            <a:avLst/>
            <a:gdLst>
              <a:gd name="T0" fmla="*/ 682 w 683"/>
              <a:gd name="T1" fmla="*/ 0 h 683"/>
              <a:gd name="T2" fmla="*/ 0 w 683"/>
              <a:gd name="T3" fmla="*/ 682 h 683"/>
              <a:gd name="T4" fmla="*/ 682 w 683"/>
              <a:gd name="T5" fmla="*/ 682 h 683"/>
              <a:gd name="T6" fmla="*/ 682 w 683"/>
              <a:gd name="T7" fmla="*/ 0 h 683"/>
            </a:gdLst>
            <a:ahLst/>
            <a:cxnLst>
              <a:cxn ang="0">
                <a:pos x="T0" y="T1"/>
              </a:cxn>
              <a:cxn ang="0">
                <a:pos x="T2" y="T3"/>
              </a:cxn>
              <a:cxn ang="0">
                <a:pos x="T4" y="T5"/>
              </a:cxn>
              <a:cxn ang="0">
                <a:pos x="T6" y="T7"/>
              </a:cxn>
            </a:cxnLst>
            <a:rect l="0" t="0" r="r" b="b"/>
            <a:pathLst>
              <a:path w="683" h="683">
                <a:moveTo>
                  <a:pt x="682" y="0"/>
                </a:moveTo>
                <a:lnTo>
                  <a:pt x="0" y="682"/>
                </a:lnTo>
                <a:lnTo>
                  <a:pt x="682" y="682"/>
                </a:lnTo>
                <a:lnTo>
                  <a:pt x="682" y="0"/>
                </a:lnTo>
              </a:path>
            </a:pathLst>
          </a:custGeom>
          <a:solidFill>
            <a:schemeClr val="accent3">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7" name="Freeform 104">
            <a:extLst>
              <a:ext uri="{FF2B5EF4-FFF2-40B4-BE49-F238E27FC236}">
                <a16:creationId xmlns:a16="http://schemas.microsoft.com/office/drawing/2014/main" id="{F23FF515-301A-D643-9E2A-E60CCE94063E}"/>
              </a:ext>
            </a:extLst>
          </p:cNvPr>
          <p:cNvSpPr>
            <a:spLocks noChangeArrowheads="1"/>
          </p:cNvSpPr>
          <p:nvPr/>
        </p:nvSpPr>
        <p:spPr bwMode="auto">
          <a:xfrm>
            <a:off x="5043188" y="2019300"/>
            <a:ext cx="2226512" cy="2274779"/>
          </a:xfrm>
          <a:custGeom>
            <a:avLst/>
            <a:gdLst>
              <a:gd name="T0" fmla="*/ 2561 w 2562"/>
              <a:gd name="T1" fmla="*/ 0 h 2563"/>
              <a:gd name="T2" fmla="*/ 0 w 2562"/>
              <a:gd name="T3" fmla="*/ 0 h 2563"/>
              <a:gd name="T4" fmla="*/ 0 w 2562"/>
              <a:gd name="T5" fmla="*/ 2562 h 2563"/>
              <a:gd name="T6" fmla="*/ 2561 w 2562"/>
              <a:gd name="T7" fmla="*/ 0 h 2563"/>
            </a:gdLst>
            <a:ahLst/>
            <a:cxnLst>
              <a:cxn ang="0">
                <a:pos x="T0" y="T1"/>
              </a:cxn>
              <a:cxn ang="0">
                <a:pos x="T2" y="T3"/>
              </a:cxn>
              <a:cxn ang="0">
                <a:pos x="T4" y="T5"/>
              </a:cxn>
              <a:cxn ang="0">
                <a:pos x="T6" y="T7"/>
              </a:cxn>
            </a:cxnLst>
            <a:rect l="0" t="0" r="r" b="b"/>
            <a:pathLst>
              <a:path w="2562" h="2563">
                <a:moveTo>
                  <a:pt x="2561" y="0"/>
                </a:moveTo>
                <a:lnTo>
                  <a:pt x="0" y="0"/>
                </a:lnTo>
                <a:lnTo>
                  <a:pt x="0" y="2562"/>
                </a:lnTo>
                <a:lnTo>
                  <a:pt x="2561" y="0"/>
                </a:ln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8" name="Freeform 105">
            <a:extLst>
              <a:ext uri="{FF2B5EF4-FFF2-40B4-BE49-F238E27FC236}">
                <a16:creationId xmlns:a16="http://schemas.microsoft.com/office/drawing/2014/main" id="{AC7738DC-271C-644D-AAE5-E29E3D5EADBE}"/>
              </a:ext>
            </a:extLst>
          </p:cNvPr>
          <p:cNvSpPr>
            <a:spLocks noChangeArrowheads="1"/>
          </p:cNvSpPr>
          <p:nvPr/>
        </p:nvSpPr>
        <p:spPr bwMode="auto">
          <a:xfrm>
            <a:off x="3512502" y="2019300"/>
            <a:ext cx="4384038" cy="3910444"/>
          </a:xfrm>
          <a:custGeom>
            <a:avLst/>
            <a:gdLst>
              <a:gd name="T0" fmla="*/ 3513 w 5046"/>
              <a:gd name="T1" fmla="*/ 0 h 4094"/>
              <a:gd name="T2" fmla="*/ 0 w 5046"/>
              <a:gd name="T3" fmla="*/ 3513 h 4094"/>
              <a:gd name="T4" fmla="*/ 3 w 5046"/>
              <a:gd name="T5" fmla="*/ 4093 h 4094"/>
              <a:gd name="T6" fmla="*/ 5045 w 5046"/>
              <a:gd name="T7" fmla="*/ 4093 h 4094"/>
              <a:gd name="T8" fmla="*/ 5045 w 5046"/>
              <a:gd name="T9" fmla="*/ 0 h 4094"/>
              <a:gd name="T10" fmla="*/ 3513 w 5046"/>
              <a:gd name="T11" fmla="*/ 0 h 4094"/>
            </a:gdLst>
            <a:ahLst/>
            <a:cxnLst>
              <a:cxn ang="0">
                <a:pos x="T0" y="T1"/>
              </a:cxn>
              <a:cxn ang="0">
                <a:pos x="T2" y="T3"/>
              </a:cxn>
              <a:cxn ang="0">
                <a:pos x="T4" y="T5"/>
              </a:cxn>
              <a:cxn ang="0">
                <a:pos x="T6" y="T7"/>
              </a:cxn>
              <a:cxn ang="0">
                <a:pos x="T8" y="T9"/>
              </a:cxn>
              <a:cxn ang="0">
                <a:pos x="T10" y="T11"/>
              </a:cxn>
            </a:cxnLst>
            <a:rect l="0" t="0" r="r" b="b"/>
            <a:pathLst>
              <a:path w="5046" h="4094">
                <a:moveTo>
                  <a:pt x="3513" y="0"/>
                </a:moveTo>
                <a:lnTo>
                  <a:pt x="0" y="3513"/>
                </a:lnTo>
                <a:lnTo>
                  <a:pt x="3" y="4093"/>
                </a:lnTo>
                <a:lnTo>
                  <a:pt x="5045" y="4093"/>
                </a:lnTo>
                <a:lnTo>
                  <a:pt x="5045" y="0"/>
                </a:lnTo>
                <a:lnTo>
                  <a:pt x="3513" y="0"/>
                </a:ln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10" name="Freeform 108">
            <a:extLst>
              <a:ext uri="{FF2B5EF4-FFF2-40B4-BE49-F238E27FC236}">
                <a16:creationId xmlns:a16="http://schemas.microsoft.com/office/drawing/2014/main" id="{08102D74-4985-8B46-A939-68BD97D0899B}"/>
              </a:ext>
            </a:extLst>
          </p:cNvPr>
          <p:cNvSpPr>
            <a:spLocks noChangeArrowheads="1"/>
          </p:cNvSpPr>
          <p:nvPr/>
        </p:nvSpPr>
        <p:spPr bwMode="auto">
          <a:xfrm>
            <a:off x="6675705" y="2296404"/>
            <a:ext cx="593993" cy="606870"/>
          </a:xfrm>
          <a:custGeom>
            <a:avLst/>
            <a:gdLst>
              <a:gd name="T0" fmla="*/ 682 w 683"/>
              <a:gd name="T1" fmla="*/ 0 h 683"/>
              <a:gd name="T2" fmla="*/ 0 w 683"/>
              <a:gd name="T3" fmla="*/ 682 h 683"/>
              <a:gd name="T4" fmla="*/ 682 w 683"/>
              <a:gd name="T5" fmla="*/ 682 h 683"/>
              <a:gd name="T6" fmla="*/ 682 w 683"/>
              <a:gd name="T7" fmla="*/ 0 h 683"/>
            </a:gdLst>
            <a:ahLst/>
            <a:cxnLst>
              <a:cxn ang="0">
                <a:pos x="T0" y="T1"/>
              </a:cxn>
              <a:cxn ang="0">
                <a:pos x="T2" y="T3"/>
              </a:cxn>
              <a:cxn ang="0">
                <a:pos x="T4" y="T5"/>
              </a:cxn>
              <a:cxn ang="0">
                <a:pos x="T6" y="T7"/>
              </a:cxn>
            </a:cxnLst>
            <a:rect l="0" t="0" r="r" b="b"/>
            <a:pathLst>
              <a:path w="683" h="683">
                <a:moveTo>
                  <a:pt x="682" y="0"/>
                </a:moveTo>
                <a:lnTo>
                  <a:pt x="0" y="682"/>
                </a:lnTo>
                <a:lnTo>
                  <a:pt x="682" y="682"/>
                </a:lnTo>
                <a:lnTo>
                  <a:pt x="682" y="0"/>
                </a:lnTo>
              </a:path>
            </a:pathLst>
          </a:custGeom>
          <a:solidFill>
            <a:schemeClr val="accent2">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11" name="Freeform 109">
            <a:extLst>
              <a:ext uri="{FF2B5EF4-FFF2-40B4-BE49-F238E27FC236}">
                <a16:creationId xmlns:a16="http://schemas.microsoft.com/office/drawing/2014/main" id="{D4023503-833C-4843-918C-2F515C31FC72}"/>
              </a:ext>
            </a:extLst>
          </p:cNvPr>
          <p:cNvSpPr>
            <a:spLocks noChangeArrowheads="1"/>
          </p:cNvSpPr>
          <p:nvPr/>
        </p:nvSpPr>
        <p:spPr bwMode="auto">
          <a:xfrm>
            <a:off x="1415902" y="2019300"/>
            <a:ext cx="2344131" cy="2274779"/>
          </a:xfrm>
          <a:custGeom>
            <a:avLst/>
            <a:gdLst>
              <a:gd name="T0" fmla="*/ 2561 w 2562"/>
              <a:gd name="T1" fmla="*/ 0 h 2563"/>
              <a:gd name="T2" fmla="*/ 0 w 2562"/>
              <a:gd name="T3" fmla="*/ 0 h 2563"/>
              <a:gd name="T4" fmla="*/ 0 w 2562"/>
              <a:gd name="T5" fmla="*/ 2562 h 2563"/>
              <a:gd name="T6" fmla="*/ 2561 w 2562"/>
              <a:gd name="T7" fmla="*/ 0 h 2563"/>
            </a:gdLst>
            <a:ahLst/>
            <a:cxnLst>
              <a:cxn ang="0">
                <a:pos x="T0" y="T1"/>
              </a:cxn>
              <a:cxn ang="0">
                <a:pos x="T2" y="T3"/>
              </a:cxn>
              <a:cxn ang="0">
                <a:pos x="T4" y="T5"/>
              </a:cxn>
              <a:cxn ang="0">
                <a:pos x="T6" y="T7"/>
              </a:cxn>
            </a:cxnLst>
            <a:rect l="0" t="0" r="r" b="b"/>
            <a:pathLst>
              <a:path w="2562" h="2563">
                <a:moveTo>
                  <a:pt x="2561" y="0"/>
                </a:moveTo>
                <a:lnTo>
                  <a:pt x="0" y="0"/>
                </a:lnTo>
                <a:lnTo>
                  <a:pt x="0" y="2562"/>
                </a:lnTo>
                <a:lnTo>
                  <a:pt x="2561" y="0"/>
                </a:lnTo>
              </a:path>
            </a:pathLst>
          </a:custGeom>
          <a:solidFill>
            <a:schemeClr val="accent4">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12" name="Freeform 110">
            <a:extLst>
              <a:ext uri="{FF2B5EF4-FFF2-40B4-BE49-F238E27FC236}">
                <a16:creationId xmlns:a16="http://schemas.microsoft.com/office/drawing/2014/main" id="{D94F3CED-B30C-9B43-9EF0-56D23E3EAA78}"/>
              </a:ext>
            </a:extLst>
          </p:cNvPr>
          <p:cNvSpPr>
            <a:spLocks noChangeArrowheads="1"/>
          </p:cNvSpPr>
          <p:nvPr/>
        </p:nvSpPr>
        <p:spPr bwMode="auto">
          <a:xfrm>
            <a:off x="163790" y="2019300"/>
            <a:ext cx="4223085" cy="3910444"/>
          </a:xfrm>
          <a:custGeom>
            <a:avLst/>
            <a:gdLst>
              <a:gd name="T0" fmla="*/ 0 w 4860"/>
              <a:gd name="T1" fmla="*/ 3328 h 4094"/>
              <a:gd name="T2" fmla="*/ 0 w 4860"/>
              <a:gd name="T3" fmla="*/ 4093 h 4094"/>
              <a:gd name="T4" fmla="*/ 4859 w 4860"/>
              <a:gd name="T5" fmla="*/ 4093 h 4094"/>
              <a:gd name="T6" fmla="*/ 4859 w 4860"/>
              <a:gd name="T7" fmla="*/ 0 h 4094"/>
              <a:gd name="T8" fmla="*/ 3327 w 4860"/>
              <a:gd name="T9" fmla="*/ 0 h 4094"/>
              <a:gd name="T10" fmla="*/ 0 w 4860"/>
              <a:gd name="T11" fmla="*/ 3328 h 4094"/>
            </a:gdLst>
            <a:ahLst/>
            <a:cxnLst>
              <a:cxn ang="0">
                <a:pos x="T0" y="T1"/>
              </a:cxn>
              <a:cxn ang="0">
                <a:pos x="T2" y="T3"/>
              </a:cxn>
              <a:cxn ang="0">
                <a:pos x="T4" y="T5"/>
              </a:cxn>
              <a:cxn ang="0">
                <a:pos x="T6" y="T7"/>
              </a:cxn>
              <a:cxn ang="0">
                <a:pos x="T8" y="T9"/>
              </a:cxn>
              <a:cxn ang="0">
                <a:pos x="T10" y="T11"/>
              </a:cxn>
            </a:cxnLst>
            <a:rect l="0" t="0" r="r" b="b"/>
            <a:pathLst>
              <a:path w="4860" h="4094">
                <a:moveTo>
                  <a:pt x="0" y="3328"/>
                </a:moveTo>
                <a:lnTo>
                  <a:pt x="0" y="4093"/>
                </a:lnTo>
                <a:lnTo>
                  <a:pt x="4859" y="4093"/>
                </a:lnTo>
                <a:lnTo>
                  <a:pt x="4859" y="0"/>
                </a:lnTo>
                <a:lnTo>
                  <a:pt x="3327" y="0"/>
                </a:lnTo>
                <a:lnTo>
                  <a:pt x="0" y="3328"/>
                </a:ln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14" name="Freeform 113">
            <a:extLst>
              <a:ext uri="{FF2B5EF4-FFF2-40B4-BE49-F238E27FC236}">
                <a16:creationId xmlns:a16="http://schemas.microsoft.com/office/drawing/2014/main" id="{F95A4060-9DE4-4F42-8F2C-D926903559BD}"/>
              </a:ext>
            </a:extLst>
          </p:cNvPr>
          <p:cNvSpPr>
            <a:spLocks noChangeArrowheads="1"/>
          </p:cNvSpPr>
          <p:nvPr/>
        </p:nvSpPr>
        <p:spPr bwMode="auto">
          <a:xfrm>
            <a:off x="3166042" y="2296404"/>
            <a:ext cx="593991" cy="606870"/>
          </a:xfrm>
          <a:custGeom>
            <a:avLst/>
            <a:gdLst>
              <a:gd name="T0" fmla="*/ 682 w 683"/>
              <a:gd name="T1" fmla="*/ 0 h 683"/>
              <a:gd name="T2" fmla="*/ 0 w 683"/>
              <a:gd name="T3" fmla="*/ 682 h 683"/>
              <a:gd name="T4" fmla="*/ 682 w 683"/>
              <a:gd name="T5" fmla="*/ 682 h 683"/>
              <a:gd name="T6" fmla="*/ 682 w 683"/>
              <a:gd name="T7" fmla="*/ 0 h 683"/>
            </a:gdLst>
            <a:ahLst/>
            <a:cxnLst>
              <a:cxn ang="0">
                <a:pos x="T0" y="T1"/>
              </a:cxn>
              <a:cxn ang="0">
                <a:pos x="T2" y="T3"/>
              </a:cxn>
              <a:cxn ang="0">
                <a:pos x="T4" y="T5"/>
              </a:cxn>
              <a:cxn ang="0">
                <a:pos x="T6" y="T7"/>
              </a:cxn>
            </a:cxnLst>
            <a:rect l="0" t="0" r="r" b="b"/>
            <a:pathLst>
              <a:path w="683" h="683">
                <a:moveTo>
                  <a:pt x="682" y="0"/>
                </a:moveTo>
                <a:lnTo>
                  <a:pt x="0" y="682"/>
                </a:lnTo>
                <a:lnTo>
                  <a:pt x="682" y="682"/>
                </a:lnTo>
                <a:lnTo>
                  <a:pt x="682" y="0"/>
                </a:lnTo>
              </a:path>
            </a:pathLst>
          </a:custGeom>
          <a:solidFill>
            <a:schemeClr val="accent4">
              <a:lumMod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13" name="Freeform 112">
            <a:extLst>
              <a:ext uri="{FF2B5EF4-FFF2-40B4-BE49-F238E27FC236}">
                <a16:creationId xmlns:a16="http://schemas.microsoft.com/office/drawing/2014/main" id="{DB885C42-A517-674E-862F-2112E5309CEC}"/>
              </a:ext>
            </a:extLst>
          </p:cNvPr>
          <p:cNvSpPr>
            <a:spLocks noChangeArrowheads="1"/>
          </p:cNvSpPr>
          <p:nvPr/>
        </p:nvSpPr>
        <p:spPr bwMode="auto">
          <a:xfrm>
            <a:off x="1839595" y="3385679"/>
            <a:ext cx="2268664" cy="69345"/>
          </a:xfrm>
          <a:custGeom>
            <a:avLst/>
            <a:gdLst>
              <a:gd name="T0" fmla="*/ 2608 w 2609"/>
              <a:gd name="T1" fmla="*/ 28 h 29"/>
              <a:gd name="T2" fmla="*/ 0 w 2609"/>
              <a:gd name="T3" fmla="*/ 28 h 29"/>
              <a:gd name="T4" fmla="*/ 0 w 2609"/>
              <a:gd name="T5" fmla="*/ 0 h 29"/>
              <a:gd name="T6" fmla="*/ 2608 w 2609"/>
              <a:gd name="T7" fmla="*/ 0 h 29"/>
              <a:gd name="T8" fmla="*/ 2608 w 2609"/>
              <a:gd name="T9" fmla="*/ 28 h 29"/>
            </a:gdLst>
            <a:ahLst/>
            <a:cxnLst>
              <a:cxn ang="0">
                <a:pos x="T0" y="T1"/>
              </a:cxn>
              <a:cxn ang="0">
                <a:pos x="T2" y="T3"/>
              </a:cxn>
              <a:cxn ang="0">
                <a:pos x="T4" y="T5"/>
              </a:cxn>
              <a:cxn ang="0">
                <a:pos x="T6" y="T7"/>
              </a:cxn>
              <a:cxn ang="0">
                <a:pos x="T8" y="T9"/>
              </a:cxn>
            </a:cxnLst>
            <a:rect l="0" t="0" r="r" b="b"/>
            <a:pathLst>
              <a:path w="2609" h="29">
                <a:moveTo>
                  <a:pt x="2608" y="28"/>
                </a:moveTo>
                <a:lnTo>
                  <a:pt x="0" y="28"/>
                </a:lnTo>
                <a:lnTo>
                  <a:pt x="0" y="0"/>
                </a:lnTo>
                <a:lnTo>
                  <a:pt x="2608" y="0"/>
                </a:lnTo>
                <a:lnTo>
                  <a:pt x="2608" y="28"/>
                </a:ln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17" name="Subtitle 2">
            <a:extLst>
              <a:ext uri="{FF2B5EF4-FFF2-40B4-BE49-F238E27FC236}">
                <a16:creationId xmlns:a16="http://schemas.microsoft.com/office/drawing/2014/main" id="{E90701DC-6BE6-A94E-AF20-4F36DD1B2973}"/>
              </a:ext>
            </a:extLst>
          </p:cNvPr>
          <p:cNvSpPr txBox="1">
            <a:spLocks/>
          </p:cNvSpPr>
          <p:nvPr/>
        </p:nvSpPr>
        <p:spPr>
          <a:xfrm>
            <a:off x="1543709" y="3755224"/>
            <a:ext cx="2853352" cy="190205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1</a:t>
            </a:r>
            <a:r>
              <a:rPr kumimoji="0" lang="en-US" sz="1600" b="1" i="0" u="none" strike="noStrike" kern="1200" cap="none" spc="0" normalizeH="0" baseline="30000" noProof="0" dirty="0">
                <a:ln>
                  <a:noFill/>
                </a:ln>
                <a:solidFill>
                  <a:prstClr val="black"/>
                </a:solidFill>
                <a:effectLst/>
                <a:uLnTx/>
                <a:uFillTx/>
                <a:latin typeface="Bookman Old Style" panose="02050604050505020204" pitchFamily="18" charset="0"/>
                <a:ea typeface="+mn-ea"/>
                <a:cs typeface="Calibri" pitchFamily="34" charset="0"/>
              </a:rPr>
              <a:t>st</a:t>
            </a: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 January 2006</a:t>
            </a:r>
          </a:p>
          <a:p>
            <a:pPr marL="171450" marR="0" lvl="0" indent="-171450" algn="l" defTabSz="1087636"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No of Tariff Lines Given by:</a:t>
            </a:r>
          </a:p>
          <a:p>
            <a:pPr marL="171450" marR="0" lvl="0" indent="-171450" algn="l" defTabSz="1087636"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Pakistan: 486 </a:t>
            </a:r>
          </a:p>
          <a:p>
            <a:pPr marL="171450" marR="0" lvl="0" indent="-171450" algn="l" defTabSz="1087636"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China: 744 </a:t>
            </a:r>
          </a:p>
          <a:p>
            <a:pPr marL="0" marR="0" lvl="0" indent="0" algn="r" defTabSz="1087636" rtl="0" eaLnBrk="1" fontAlgn="auto" latinLnBrk="0" hangingPunct="1">
              <a:lnSpc>
                <a:spcPts val="1750"/>
              </a:lnSpc>
              <a:spcBef>
                <a:spcPts val="0"/>
              </a:spcBef>
              <a:spcAft>
                <a:spcPts val="0"/>
              </a:spcAft>
              <a:buClrTx/>
              <a:buSzTx/>
              <a:buFont typeface="Arial"/>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rPr>
              <a:t>.</a:t>
            </a:r>
          </a:p>
        </p:txBody>
      </p:sp>
      <p:sp>
        <p:nvSpPr>
          <p:cNvPr id="18" name="TextBox 17">
            <a:extLst>
              <a:ext uri="{FF2B5EF4-FFF2-40B4-BE49-F238E27FC236}">
                <a16:creationId xmlns:a16="http://schemas.microsoft.com/office/drawing/2014/main" id="{AE4AA449-44A2-1344-AC56-7D89737333A4}"/>
              </a:ext>
            </a:extLst>
          </p:cNvPr>
          <p:cNvSpPr txBox="1"/>
          <p:nvPr/>
        </p:nvSpPr>
        <p:spPr>
          <a:xfrm>
            <a:off x="825290" y="2420834"/>
            <a:ext cx="3591058" cy="338554"/>
          </a:xfrm>
          <a:prstGeom prst="rect">
            <a:avLst/>
          </a:prstGeom>
          <a:noFill/>
        </p:spPr>
        <p:txBody>
          <a:bodyPr wrap="squar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League Spartan" charset="0"/>
                <a:cs typeface="Poppins" pitchFamily="2" charset="77"/>
              </a:rPr>
              <a:t>EARLY HARVEST PROGRAM</a:t>
            </a:r>
          </a:p>
        </p:txBody>
      </p:sp>
      <p:sp>
        <p:nvSpPr>
          <p:cNvPr id="21" name="Freeform 112">
            <a:extLst>
              <a:ext uri="{FF2B5EF4-FFF2-40B4-BE49-F238E27FC236}">
                <a16:creationId xmlns:a16="http://schemas.microsoft.com/office/drawing/2014/main" id="{D9F48D0F-ECC4-6847-B2C2-4A1EF6496EB6}"/>
              </a:ext>
            </a:extLst>
          </p:cNvPr>
          <p:cNvSpPr>
            <a:spLocks noChangeArrowheads="1"/>
          </p:cNvSpPr>
          <p:nvPr/>
        </p:nvSpPr>
        <p:spPr bwMode="auto">
          <a:xfrm>
            <a:off x="5342533" y="3385679"/>
            <a:ext cx="2268664" cy="69345"/>
          </a:xfrm>
          <a:custGeom>
            <a:avLst/>
            <a:gdLst>
              <a:gd name="T0" fmla="*/ 2608 w 2609"/>
              <a:gd name="T1" fmla="*/ 28 h 29"/>
              <a:gd name="T2" fmla="*/ 0 w 2609"/>
              <a:gd name="T3" fmla="*/ 28 h 29"/>
              <a:gd name="T4" fmla="*/ 0 w 2609"/>
              <a:gd name="T5" fmla="*/ 0 h 29"/>
              <a:gd name="T6" fmla="*/ 2608 w 2609"/>
              <a:gd name="T7" fmla="*/ 0 h 29"/>
              <a:gd name="T8" fmla="*/ 2608 w 2609"/>
              <a:gd name="T9" fmla="*/ 28 h 29"/>
            </a:gdLst>
            <a:ahLst/>
            <a:cxnLst>
              <a:cxn ang="0">
                <a:pos x="T0" y="T1"/>
              </a:cxn>
              <a:cxn ang="0">
                <a:pos x="T2" y="T3"/>
              </a:cxn>
              <a:cxn ang="0">
                <a:pos x="T4" y="T5"/>
              </a:cxn>
              <a:cxn ang="0">
                <a:pos x="T6" y="T7"/>
              </a:cxn>
              <a:cxn ang="0">
                <a:pos x="T8" y="T9"/>
              </a:cxn>
            </a:cxnLst>
            <a:rect l="0" t="0" r="r" b="b"/>
            <a:pathLst>
              <a:path w="2609" h="29">
                <a:moveTo>
                  <a:pt x="2608" y="28"/>
                </a:moveTo>
                <a:lnTo>
                  <a:pt x="0" y="28"/>
                </a:lnTo>
                <a:lnTo>
                  <a:pt x="0" y="0"/>
                </a:lnTo>
                <a:lnTo>
                  <a:pt x="2608" y="0"/>
                </a:lnTo>
                <a:lnTo>
                  <a:pt x="2608" y="28"/>
                </a:ln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22" name="Subtitle 2">
            <a:extLst>
              <a:ext uri="{FF2B5EF4-FFF2-40B4-BE49-F238E27FC236}">
                <a16:creationId xmlns:a16="http://schemas.microsoft.com/office/drawing/2014/main" id="{4053F2AC-0AD5-8446-87A5-8B1474A37615}"/>
              </a:ext>
            </a:extLst>
          </p:cNvPr>
          <p:cNvSpPr txBox="1">
            <a:spLocks/>
          </p:cNvSpPr>
          <p:nvPr/>
        </p:nvSpPr>
        <p:spPr>
          <a:xfrm>
            <a:off x="5046647" y="3652204"/>
            <a:ext cx="2853352" cy="190205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Covers Trade in Goods &amp; Investment</a:t>
            </a:r>
          </a:p>
          <a:p>
            <a:pPr marL="171450" marR="0" lvl="0" indent="-171450" algn="l" defTabSz="1087636"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Signed in Nov 2006</a:t>
            </a:r>
          </a:p>
          <a:p>
            <a:pPr marL="171450" marR="0" lvl="0" indent="-171450" algn="l" defTabSz="1087636"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Implemented July 2007</a:t>
            </a:r>
          </a:p>
          <a:p>
            <a:pPr marL="0" marR="0" lvl="0" indent="0" algn="l" defTabSz="1087636" rtl="0" eaLnBrk="1" fontAlgn="auto" latinLnBrk="0" hangingPunct="1">
              <a:lnSpc>
                <a:spcPct val="12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endParaRPr>
          </a:p>
          <a:p>
            <a:pPr marL="0" marR="0" lvl="0" indent="0" algn="r" defTabSz="1087636" rtl="0" eaLnBrk="1" fontAlgn="auto" latinLnBrk="0" hangingPunct="1">
              <a:lnSpc>
                <a:spcPts val="1750"/>
              </a:lnSpc>
              <a:spcBef>
                <a:spcPts val="0"/>
              </a:spcBef>
              <a:spcAft>
                <a:spcPts val="0"/>
              </a:spcAft>
              <a:buClrTx/>
              <a:buSzTx/>
              <a:buFont typeface="Arial"/>
              <a:buNone/>
              <a:tabLst/>
              <a:defRPr/>
            </a:pPr>
            <a:endPar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endParaRPr>
          </a:p>
        </p:txBody>
      </p:sp>
      <p:sp>
        <p:nvSpPr>
          <p:cNvPr id="23" name="TextBox 22">
            <a:extLst>
              <a:ext uri="{FF2B5EF4-FFF2-40B4-BE49-F238E27FC236}">
                <a16:creationId xmlns:a16="http://schemas.microsoft.com/office/drawing/2014/main" id="{A31381F7-C156-9B47-9E2D-9FB793090AF3}"/>
              </a:ext>
            </a:extLst>
          </p:cNvPr>
          <p:cNvSpPr txBox="1"/>
          <p:nvPr/>
        </p:nvSpPr>
        <p:spPr>
          <a:xfrm>
            <a:off x="5577288" y="2062027"/>
            <a:ext cx="1531457" cy="400110"/>
          </a:xfrm>
          <a:prstGeom prst="rect">
            <a:avLst/>
          </a:prstGeom>
          <a:noFill/>
        </p:spPr>
        <p:txBody>
          <a:bodyPr wrap="squar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Bookman Old Style" panose="02050604050505020204" pitchFamily="18" charset="0"/>
                <a:ea typeface="League Spartan" charset="0"/>
                <a:cs typeface="Poppins" pitchFamily="2" charset="77"/>
              </a:rPr>
              <a:t>CPFTA - I</a:t>
            </a:r>
          </a:p>
        </p:txBody>
      </p:sp>
      <p:sp>
        <p:nvSpPr>
          <p:cNvPr id="25" name="Freeform 112">
            <a:extLst>
              <a:ext uri="{FF2B5EF4-FFF2-40B4-BE49-F238E27FC236}">
                <a16:creationId xmlns:a16="http://schemas.microsoft.com/office/drawing/2014/main" id="{B48D036D-50FE-6A48-9B87-82B1ED6985A5}"/>
              </a:ext>
            </a:extLst>
          </p:cNvPr>
          <p:cNvSpPr>
            <a:spLocks noChangeArrowheads="1"/>
          </p:cNvSpPr>
          <p:nvPr/>
        </p:nvSpPr>
        <p:spPr bwMode="auto">
          <a:xfrm>
            <a:off x="8845472" y="3385679"/>
            <a:ext cx="2268664" cy="69345"/>
          </a:xfrm>
          <a:custGeom>
            <a:avLst/>
            <a:gdLst>
              <a:gd name="T0" fmla="*/ 2608 w 2609"/>
              <a:gd name="T1" fmla="*/ 28 h 29"/>
              <a:gd name="T2" fmla="*/ 0 w 2609"/>
              <a:gd name="T3" fmla="*/ 28 h 29"/>
              <a:gd name="T4" fmla="*/ 0 w 2609"/>
              <a:gd name="T5" fmla="*/ 0 h 29"/>
              <a:gd name="T6" fmla="*/ 2608 w 2609"/>
              <a:gd name="T7" fmla="*/ 0 h 29"/>
              <a:gd name="T8" fmla="*/ 2608 w 2609"/>
              <a:gd name="T9" fmla="*/ 28 h 29"/>
            </a:gdLst>
            <a:ahLst/>
            <a:cxnLst>
              <a:cxn ang="0">
                <a:pos x="T0" y="T1"/>
              </a:cxn>
              <a:cxn ang="0">
                <a:pos x="T2" y="T3"/>
              </a:cxn>
              <a:cxn ang="0">
                <a:pos x="T4" y="T5"/>
              </a:cxn>
              <a:cxn ang="0">
                <a:pos x="T6" y="T7"/>
              </a:cxn>
              <a:cxn ang="0">
                <a:pos x="T8" y="T9"/>
              </a:cxn>
            </a:cxnLst>
            <a:rect l="0" t="0" r="r" b="b"/>
            <a:pathLst>
              <a:path w="2609" h="29">
                <a:moveTo>
                  <a:pt x="2608" y="28"/>
                </a:moveTo>
                <a:lnTo>
                  <a:pt x="0" y="28"/>
                </a:lnTo>
                <a:lnTo>
                  <a:pt x="0" y="0"/>
                </a:lnTo>
                <a:lnTo>
                  <a:pt x="2608" y="0"/>
                </a:lnTo>
                <a:lnTo>
                  <a:pt x="2608" y="28"/>
                </a:lnTo>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26" name="Subtitle 2">
            <a:extLst>
              <a:ext uri="{FF2B5EF4-FFF2-40B4-BE49-F238E27FC236}">
                <a16:creationId xmlns:a16="http://schemas.microsoft.com/office/drawing/2014/main" id="{0A908306-8F4F-BD4D-B0A9-D69C7336E865}"/>
              </a:ext>
            </a:extLst>
          </p:cNvPr>
          <p:cNvSpPr txBox="1">
            <a:spLocks/>
          </p:cNvSpPr>
          <p:nvPr/>
        </p:nvSpPr>
        <p:spPr>
          <a:xfrm>
            <a:off x="7926013" y="3518829"/>
            <a:ext cx="4102197" cy="229838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11 Rounds of Negotiations  from 2011 – 2019</a:t>
            </a:r>
          </a:p>
          <a:p>
            <a:pPr marL="171450" marR="0" lvl="0" indent="-171450" algn="l" defTabSz="1087636"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Bookman Old Style" panose="02050604050505020204" pitchFamily="18" charset="0"/>
                <a:ea typeface="Calibri" panose="020F0502020204030204" pitchFamily="34" charset="0"/>
                <a:cs typeface="Arial" panose="020B0604020202020204" pitchFamily="34" charset="0"/>
              </a:rPr>
              <a:t>Entered into force on 1</a:t>
            </a:r>
            <a:r>
              <a:rPr kumimoji="0" lang="en-US" sz="1400" b="1" i="0" u="none" strike="noStrike" kern="1200" cap="none" spc="0" normalizeH="0" baseline="30000" noProof="0" dirty="0">
                <a:ln>
                  <a:noFill/>
                </a:ln>
                <a:solidFill>
                  <a:srgbClr val="000000"/>
                </a:solidFill>
                <a:effectLst/>
                <a:uLnTx/>
                <a:uFillTx/>
                <a:latin typeface="Bookman Old Style" panose="02050604050505020204" pitchFamily="18" charset="0"/>
                <a:ea typeface="Calibri" panose="020F0502020204030204" pitchFamily="34" charset="0"/>
                <a:cs typeface="Arial" panose="020B0604020202020204" pitchFamily="34" charset="0"/>
              </a:rPr>
              <a:t>st</a:t>
            </a:r>
            <a:r>
              <a:rPr kumimoji="0" lang="en-US" sz="1400" b="1" i="0" u="none" strike="noStrike" kern="1200" cap="none" spc="0" normalizeH="0" baseline="0" noProof="0" dirty="0">
                <a:ln>
                  <a:noFill/>
                </a:ln>
                <a:solidFill>
                  <a:srgbClr val="000000"/>
                </a:solidFill>
                <a:effectLst/>
                <a:uLnTx/>
                <a:uFillTx/>
                <a:latin typeface="Bookman Old Style" panose="02050604050505020204" pitchFamily="18" charset="0"/>
                <a:ea typeface="Calibri" panose="020F0502020204030204" pitchFamily="34" charset="0"/>
                <a:cs typeface="Arial" panose="020B0604020202020204" pitchFamily="34" charset="0"/>
              </a:rPr>
              <a:t> December 2019</a:t>
            </a:r>
          </a:p>
          <a:p>
            <a:pPr marL="171450" marR="0" lvl="0" indent="-171450" algn="l" defTabSz="1087636"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Bookman Old Style" panose="02050604050505020204" pitchFamily="18" charset="0"/>
                <a:ea typeface="Calibri" panose="020F0502020204030204" pitchFamily="34" charset="0"/>
                <a:cs typeface="Arial" panose="020B0604020202020204" pitchFamily="34" charset="0"/>
              </a:rPr>
              <a:t>Implemented from 1</a:t>
            </a:r>
            <a:r>
              <a:rPr kumimoji="0" lang="en-US" sz="1400" b="1" i="0" u="none" strike="noStrike" kern="1200" cap="none" spc="0" normalizeH="0" baseline="30000" noProof="0" dirty="0">
                <a:ln>
                  <a:noFill/>
                </a:ln>
                <a:solidFill>
                  <a:srgbClr val="000000"/>
                </a:solidFill>
                <a:effectLst/>
                <a:uLnTx/>
                <a:uFillTx/>
                <a:latin typeface="Bookman Old Style" panose="02050604050505020204" pitchFamily="18" charset="0"/>
                <a:ea typeface="Calibri" panose="020F0502020204030204" pitchFamily="34" charset="0"/>
                <a:cs typeface="Arial" panose="020B0604020202020204" pitchFamily="34" charset="0"/>
              </a:rPr>
              <a:t>st</a:t>
            </a:r>
            <a:r>
              <a:rPr kumimoji="0" lang="en-US" sz="1400" b="1" i="0" u="none" strike="noStrike" kern="1200" cap="none" spc="0" normalizeH="0" baseline="0" noProof="0" dirty="0">
                <a:ln>
                  <a:noFill/>
                </a:ln>
                <a:solidFill>
                  <a:srgbClr val="000000"/>
                </a:solidFill>
                <a:effectLst/>
                <a:uLnTx/>
                <a:uFillTx/>
                <a:latin typeface="Bookman Old Style" panose="02050604050505020204" pitchFamily="18" charset="0"/>
                <a:ea typeface="Calibri" panose="020F0502020204030204" pitchFamily="34" charset="0"/>
                <a:cs typeface="Arial" panose="020B0604020202020204" pitchFamily="34" charset="0"/>
              </a:rPr>
              <a:t> January 2020</a:t>
            </a:r>
            <a:endPar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Calibri" panose="020F0502020204030204" pitchFamily="34" charset="0"/>
              <a:cs typeface="Arial" panose="020B0604020202020204" pitchFamily="34" charset="0"/>
            </a:endParaRPr>
          </a:p>
          <a:p>
            <a:pPr marL="171450" marR="0" lvl="0" indent="-171450" algn="l" defTabSz="1087636"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Bookman Old Style" panose="02050604050505020204" pitchFamily="18" charset="0"/>
                <a:ea typeface="Calibri" panose="020F0502020204030204" pitchFamily="34" charset="0"/>
                <a:cs typeface="Arial" panose="020B0604020202020204" pitchFamily="34" charset="0"/>
              </a:rPr>
              <a:t>Gained immediate zero-tariff market access on 782 items </a:t>
            </a:r>
            <a:endPar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Calibri" panose="020F0502020204030204" pitchFamily="34" charset="0"/>
              <a:cs typeface="Arial" panose="020B0604020202020204" pitchFamily="34" charset="0"/>
            </a:endParaRPr>
          </a:p>
          <a:p>
            <a:pPr marL="171450" marR="0" lvl="0" indent="-171450" algn="l" defTabSz="1087636"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0000"/>
                </a:solidFill>
                <a:effectLst/>
                <a:uLnTx/>
                <a:uFillTx/>
                <a:latin typeface="Bookman Old Style" panose="02050604050505020204" pitchFamily="18" charset="0"/>
                <a:ea typeface="Calibri" panose="020F0502020204030204" pitchFamily="34" charset="0"/>
                <a:cs typeface="Arial" panose="020B0604020202020204" pitchFamily="34" charset="0"/>
              </a:rPr>
              <a:t>Which include 313 tariff lines of Pakistan’s </a:t>
            </a:r>
            <a:r>
              <a:rPr kumimoji="0" lang="en-US" sz="1600" b="1" i="0" u="none" strike="noStrike" kern="1200" cap="none" spc="0" normalizeH="0" baseline="0" noProof="0" dirty="0">
                <a:ln>
                  <a:noFill/>
                </a:ln>
                <a:solidFill>
                  <a:srgbClr val="000000"/>
                </a:solidFill>
                <a:effectLst/>
                <a:uLnTx/>
                <a:uFillTx/>
                <a:latin typeface="Bookman Old Style" panose="02050604050505020204" pitchFamily="18" charset="0"/>
                <a:ea typeface="Calibri" panose="020F0502020204030204" pitchFamily="34" charset="0"/>
                <a:cs typeface="Arial" panose="020B0604020202020204" pitchFamily="34" charset="0"/>
              </a:rPr>
              <a:t>Prime export interest</a:t>
            </a:r>
            <a:endParaRPr kumimoji="0" lang="en-US" sz="1400" b="1" i="0" u="none" strike="noStrike" kern="1200" cap="none" spc="0" normalizeH="0" baseline="0" noProof="0" dirty="0">
              <a:ln>
                <a:noFill/>
              </a:ln>
              <a:solidFill>
                <a:srgbClr val="44546A"/>
              </a:solidFill>
              <a:effectLst/>
              <a:uLnTx/>
              <a:uFillTx/>
              <a:latin typeface="Bookman Old Style" panose="02050604050505020204" pitchFamily="18" charset="0"/>
              <a:ea typeface="Calibri" panose="020F050202020403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3E6585-8D49-7E47-8F8F-8B62B185FDDC}"/>
              </a:ext>
            </a:extLst>
          </p:cNvPr>
          <p:cNvSpPr txBox="1"/>
          <p:nvPr/>
        </p:nvSpPr>
        <p:spPr>
          <a:xfrm>
            <a:off x="9159253" y="2221170"/>
            <a:ext cx="1616843" cy="400110"/>
          </a:xfrm>
          <a:prstGeom prst="rect">
            <a:avLst/>
          </a:prstGeom>
          <a:noFill/>
        </p:spPr>
        <p:txBody>
          <a:bodyPr wrap="squar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Bookman Old Style" panose="02050604050505020204" pitchFamily="18" charset="0"/>
                <a:ea typeface="League Spartan" charset="0"/>
                <a:cs typeface="Poppins" pitchFamily="2" charset="77"/>
              </a:rPr>
              <a:t>CPFTA II</a:t>
            </a:r>
          </a:p>
        </p:txBody>
      </p:sp>
      <p:pic>
        <p:nvPicPr>
          <p:cNvPr id="24" name="Picture 2" descr="2nd Phase of China-Pakistan Free Trade Agreement Comes Into Effect | ACE  NEWS">
            <a:extLst>
              <a:ext uri="{FF2B5EF4-FFF2-40B4-BE49-F238E27FC236}">
                <a16:creationId xmlns:a16="http://schemas.microsoft.com/office/drawing/2014/main" id="{54E54FF1-8DF3-8CF8-0712-5FF40C855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19"/>
            <a:ext cx="12120880" cy="11762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794306D-0A68-C847-888C-D0159A0D1F98}"/>
              </a:ext>
            </a:extLst>
          </p:cNvPr>
          <p:cNvSpPr txBox="1"/>
          <p:nvPr/>
        </p:nvSpPr>
        <p:spPr>
          <a:xfrm>
            <a:off x="163790" y="298627"/>
            <a:ext cx="1061380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Poppins" pitchFamily="2" charset="77"/>
              </a:rPr>
              <a:t>Background of China Pakistan Trade Agreements</a:t>
            </a:r>
          </a:p>
        </p:txBody>
      </p:sp>
    </p:spTree>
    <p:extLst>
      <p:ext uri="{BB962C8B-B14F-4D97-AF65-F5344CB8AC3E}">
        <p14:creationId xmlns:p14="http://schemas.microsoft.com/office/powerpoint/2010/main" val="2106921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2nd Phase of China-Pakistan Free Trade Agreement Comes Into Effect | ACE  NEWS">
            <a:extLst>
              <a:ext uri="{FF2B5EF4-FFF2-40B4-BE49-F238E27FC236}">
                <a16:creationId xmlns:a16="http://schemas.microsoft.com/office/drawing/2014/main" id="{74BBF9CB-9A70-779D-8372-8A7B69F81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26"/>
            <a:ext cx="12120880" cy="11762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00B195-531E-83A3-6C1E-27001528E7D6}"/>
              </a:ext>
            </a:extLst>
          </p:cNvPr>
          <p:cNvSpPr>
            <a:spLocks noGrp="1"/>
          </p:cNvSpPr>
          <p:nvPr>
            <p:ph type="title"/>
          </p:nvPr>
        </p:nvSpPr>
        <p:spPr>
          <a:xfrm>
            <a:off x="30481" y="0"/>
            <a:ext cx="12090399" cy="748972"/>
          </a:xfrm>
        </p:spPr>
        <p:txBody>
          <a:bodyPr>
            <a:noAutofit/>
          </a:bodyPr>
          <a:lstStyle/>
          <a:p>
            <a:r>
              <a:rPr lang="en-US" sz="3200" b="1" dirty="0">
                <a:solidFill>
                  <a:schemeClr val="bg1"/>
                </a:solidFill>
                <a:latin typeface="Bookman Old Style" panose="02050604050505020204" pitchFamily="18" charset="0"/>
              </a:rPr>
              <a:t>Overview of Pakistan China Bilateral Trade (</a:t>
            </a:r>
            <a:r>
              <a:rPr lang="en-US" sz="3200" b="1" dirty="0" err="1">
                <a:solidFill>
                  <a:schemeClr val="bg1"/>
                </a:solidFill>
                <a:latin typeface="Bookman Old Style" panose="02050604050505020204" pitchFamily="18" charset="0"/>
              </a:rPr>
              <a:t>USDMillion</a:t>
            </a:r>
            <a:r>
              <a:rPr lang="en-US" sz="3200" b="1" dirty="0">
                <a:solidFill>
                  <a:schemeClr val="bg1"/>
                </a:solidFill>
                <a:latin typeface="Bookman Old Style" panose="02050604050505020204" pitchFamily="18" charset="0"/>
              </a:rPr>
              <a:t>) </a:t>
            </a:r>
          </a:p>
        </p:txBody>
      </p:sp>
      <p:graphicFrame>
        <p:nvGraphicFramePr>
          <p:cNvPr id="7" name="Content Placeholder 6">
            <a:extLst>
              <a:ext uri="{FF2B5EF4-FFF2-40B4-BE49-F238E27FC236}">
                <a16:creationId xmlns:a16="http://schemas.microsoft.com/office/drawing/2014/main" id="{84084F5A-D2C6-15DC-C05C-1DCA2B7F0582}"/>
              </a:ext>
            </a:extLst>
          </p:cNvPr>
          <p:cNvGraphicFramePr>
            <a:graphicFrameLocks noGrp="1"/>
          </p:cNvGraphicFramePr>
          <p:nvPr>
            <p:ph idx="1"/>
          </p:nvPr>
        </p:nvGraphicFramePr>
        <p:xfrm>
          <a:off x="71120" y="1049867"/>
          <a:ext cx="1204976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400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2nd Phase of China-Pakistan Free Trade Agreement Comes Into Effect | ACE  NEWS">
            <a:extLst>
              <a:ext uri="{FF2B5EF4-FFF2-40B4-BE49-F238E27FC236}">
                <a16:creationId xmlns:a16="http://schemas.microsoft.com/office/drawing/2014/main" id="{74BBF9CB-9A70-779D-8372-8A7B69F81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26"/>
            <a:ext cx="12120880" cy="11762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D71430F0-9DC0-BC7C-83C0-5D8D56AD79A0}"/>
              </a:ext>
            </a:extLst>
          </p:cNvPr>
          <p:cNvGraphicFramePr>
            <a:graphicFrameLocks noGrp="1"/>
          </p:cNvGraphicFramePr>
          <p:nvPr>
            <p:ph idx="1"/>
          </p:nvPr>
        </p:nvGraphicFramePr>
        <p:xfrm>
          <a:off x="-1" y="699377"/>
          <a:ext cx="11996058" cy="6130598"/>
        </p:xfrm>
        <a:graphic>
          <a:graphicData uri="http://schemas.openxmlformats.org/drawingml/2006/table">
            <a:tbl>
              <a:tblPr firstRow="1" bandRow="1">
                <a:tableStyleId>{93296810-A885-4BE3-A3E7-6D5BEEA58F35}</a:tableStyleId>
              </a:tblPr>
              <a:tblGrid>
                <a:gridCol w="2541330">
                  <a:extLst>
                    <a:ext uri="{9D8B030D-6E8A-4147-A177-3AD203B41FA5}">
                      <a16:colId xmlns:a16="http://schemas.microsoft.com/office/drawing/2014/main" val="20000"/>
                    </a:ext>
                  </a:extLst>
                </a:gridCol>
                <a:gridCol w="2909768">
                  <a:extLst>
                    <a:ext uri="{9D8B030D-6E8A-4147-A177-3AD203B41FA5}">
                      <a16:colId xmlns:a16="http://schemas.microsoft.com/office/drawing/2014/main" val="20001"/>
                    </a:ext>
                  </a:extLst>
                </a:gridCol>
                <a:gridCol w="3272480">
                  <a:extLst>
                    <a:ext uri="{9D8B030D-6E8A-4147-A177-3AD203B41FA5}">
                      <a16:colId xmlns:a16="http://schemas.microsoft.com/office/drawing/2014/main" val="20002"/>
                    </a:ext>
                  </a:extLst>
                </a:gridCol>
                <a:gridCol w="3272480">
                  <a:extLst>
                    <a:ext uri="{9D8B030D-6E8A-4147-A177-3AD203B41FA5}">
                      <a16:colId xmlns:a16="http://schemas.microsoft.com/office/drawing/2014/main" val="2422497962"/>
                    </a:ext>
                  </a:extLst>
                </a:gridCol>
              </a:tblGrid>
              <a:tr h="1287664">
                <a:tc>
                  <a:txBody>
                    <a:bodyPr/>
                    <a:lstStyle/>
                    <a:p>
                      <a:pPr algn="ctr"/>
                      <a:r>
                        <a:rPr lang="en-US" sz="1600" b="1" dirty="0">
                          <a:solidFill>
                            <a:schemeClr val="tx1"/>
                          </a:solidFill>
                          <a:latin typeface="Bookman Old Style" panose="02050604050505020204" pitchFamily="18" charset="0"/>
                        </a:rPr>
                        <a:t>Variables </a:t>
                      </a:r>
                      <a:endParaRPr lang="en-US" sz="1600" b="1" dirty="0">
                        <a:solidFill>
                          <a:schemeClr val="tx1"/>
                        </a:solidFill>
                        <a:latin typeface="Bookman Old Style" panose="02050604050505020204" pitchFamily="18" charset="0"/>
                        <a:cs typeface="Times New Roman" panose="02020603050405020304" pitchFamily="18" charset="0"/>
                      </a:endParaRPr>
                    </a:p>
                  </a:txBody>
                  <a:tcPr anchor="ctr"/>
                </a:tc>
                <a:tc>
                  <a:txBody>
                    <a:bodyPr/>
                    <a:lstStyle/>
                    <a:p>
                      <a:pPr algn="ctr"/>
                      <a:r>
                        <a:rPr lang="en-US" sz="1600" b="1" dirty="0">
                          <a:solidFill>
                            <a:schemeClr val="tx1"/>
                          </a:solidFill>
                          <a:latin typeface="Bookman Old Style" panose="02050604050505020204" pitchFamily="18" charset="0"/>
                        </a:rPr>
                        <a:t>2019</a:t>
                      </a:r>
                      <a:endParaRPr lang="en-US" sz="1600" b="1" dirty="0">
                        <a:solidFill>
                          <a:schemeClr val="tx1"/>
                        </a:solidFill>
                        <a:latin typeface="Bookman Old Style" panose="02050604050505020204" pitchFamily="18" charset="0"/>
                        <a:cs typeface="Times New Roman" panose="02020603050405020304" pitchFamily="18" charset="0"/>
                      </a:endParaRPr>
                    </a:p>
                  </a:txBody>
                  <a:tcPr anchor="ctr"/>
                </a:tc>
                <a:tc>
                  <a:txBody>
                    <a:bodyPr/>
                    <a:lstStyle/>
                    <a:p>
                      <a:pPr algn="ctr"/>
                      <a:r>
                        <a:rPr lang="en-US" sz="1600" b="1" dirty="0">
                          <a:solidFill>
                            <a:schemeClr val="tx1"/>
                          </a:solidFill>
                          <a:latin typeface="Bookman Old Style" panose="02050604050505020204" pitchFamily="18" charset="0"/>
                        </a:rPr>
                        <a:t>2020</a:t>
                      </a:r>
                      <a:endParaRPr lang="en-US" sz="1600" b="1" dirty="0">
                        <a:solidFill>
                          <a:schemeClr val="tx1"/>
                        </a:solidFill>
                        <a:latin typeface="Bookman Old Style" panose="02050604050505020204" pitchFamily="18" charset="0"/>
                        <a:cs typeface="Times New Roman" panose="02020603050405020304" pitchFamily="18" charset="0"/>
                      </a:endParaRPr>
                    </a:p>
                  </a:txBody>
                  <a:tcPr anchor="ctr"/>
                </a:tc>
                <a:tc>
                  <a:txBody>
                    <a:bodyPr/>
                    <a:lstStyle/>
                    <a:p>
                      <a:pPr algn="ctr"/>
                      <a:r>
                        <a:rPr lang="en-US" sz="1600" b="1" dirty="0">
                          <a:solidFill>
                            <a:schemeClr val="tx1"/>
                          </a:solidFill>
                          <a:latin typeface="Bookman Old Style" panose="02050604050505020204" pitchFamily="18" charset="0"/>
                          <a:cs typeface="Times New Roman" panose="02020603050405020304" pitchFamily="18" charset="0"/>
                        </a:rPr>
                        <a:t>2021</a:t>
                      </a:r>
                    </a:p>
                  </a:txBody>
                  <a:tcPr anchor="ctr"/>
                </a:tc>
                <a:extLst>
                  <a:ext uri="{0D108BD9-81ED-4DB2-BD59-A6C34878D82A}">
                    <a16:rowId xmlns:a16="http://schemas.microsoft.com/office/drawing/2014/main" val="10001"/>
                  </a:ext>
                </a:extLst>
              </a:tr>
              <a:tr h="1089561">
                <a:tc>
                  <a:txBody>
                    <a:bodyPr/>
                    <a:lstStyle/>
                    <a:p>
                      <a:pPr algn="ctr"/>
                      <a:r>
                        <a:rPr lang="en-US" sz="1600" b="1" dirty="0">
                          <a:solidFill>
                            <a:schemeClr val="tx1"/>
                          </a:solidFill>
                          <a:latin typeface="Bookman Old Style" panose="02050604050505020204" pitchFamily="18" charset="0"/>
                          <a:hlinkClick r:id="rId3" action="ppaction://hlinksldjump">
                            <a:extLst>
                              <a:ext uri="{A12FA001-AC4F-418D-AE19-62706E023703}">
                                <ahyp:hlinkClr xmlns:ahyp="http://schemas.microsoft.com/office/drawing/2018/hyperlinkcolor" val="tx"/>
                              </a:ext>
                            </a:extLst>
                          </a:hlinkClick>
                        </a:rPr>
                        <a:t>Pak exports to China</a:t>
                      </a:r>
                      <a:endParaRPr lang="en-US" sz="1600" b="1" dirty="0">
                        <a:solidFill>
                          <a:schemeClr val="tx1"/>
                        </a:solidFill>
                        <a:latin typeface="Bookman Old Style" panose="02050604050505020204" pitchFamily="18" charset="0"/>
                        <a:cs typeface="Times New Roman" panose="02020603050405020304" pitchFamily="18" charset="0"/>
                      </a:endParaRPr>
                    </a:p>
                  </a:txBody>
                  <a:tcPr anchor="ctr"/>
                </a:tc>
                <a:tc>
                  <a:txBody>
                    <a:bodyPr/>
                    <a:lstStyle/>
                    <a:p>
                      <a:pPr algn="ctr" fontAlgn="b"/>
                      <a:r>
                        <a:rPr lang="en-US" sz="1600" b="0" i="0" u="none" strike="noStrike" dirty="0">
                          <a:solidFill>
                            <a:schemeClr val="tx1"/>
                          </a:solidFill>
                          <a:effectLst/>
                          <a:latin typeface="Bookman Old Style" panose="02050604050505020204" pitchFamily="18" charset="0"/>
                        </a:rPr>
                        <a:t>      2,043 </a:t>
                      </a:r>
                    </a:p>
                  </a:txBody>
                  <a:tcPr marL="6350" marR="6350" marT="6350" marB="0"/>
                </a:tc>
                <a:tc>
                  <a:txBody>
                    <a:bodyPr/>
                    <a:lstStyle/>
                    <a:p>
                      <a:pPr algn="ctr" fontAlgn="b"/>
                      <a:r>
                        <a:rPr lang="en-US" sz="1600" b="0" i="0" u="none" strike="noStrike" dirty="0">
                          <a:solidFill>
                            <a:schemeClr val="tx1"/>
                          </a:solidFill>
                          <a:effectLst/>
                          <a:latin typeface="Bookman Old Style" panose="02050604050505020204" pitchFamily="18" charset="0"/>
                        </a:rPr>
                        <a:t>      1,868 </a:t>
                      </a:r>
                    </a:p>
                  </a:txBody>
                  <a:tcPr marL="6350" marR="6350" marT="6350" marB="0"/>
                </a:tc>
                <a:tc>
                  <a:txBody>
                    <a:bodyPr/>
                    <a:lstStyle/>
                    <a:p>
                      <a:pPr algn="ctr" fontAlgn="b"/>
                      <a:r>
                        <a:rPr lang="en-US" sz="1600" b="0" i="0" u="none" strike="noStrike" dirty="0">
                          <a:solidFill>
                            <a:schemeClr val="tx1"/>
                          </a:solidFill>
                          <a:effectLst/>
                          <a:latin typeface="Bookman Old Style" panose="02050604050505020204" pitchFamily="18" charset="0"/>
                        </a:rPr>
                        <a:t>      3,043 </a:t>
                      </a:r>
                    </a:p>
                  </a:txBody>
                  <a:tcPr marL="6350" marR="6350" marT="6350" marB="0"/>
                </a:tc>
                <a:extLst>
                  <a:ext uri="{0D108BD9-81ED-4DB2-BD59-A6C34878D82A}">
                    <a16:rowId xmlns:a16="http://schemas.microsoft.com/office/drawing/2014/main" val="10002"/>
                  </a:ext>
                </a:extLst>
              </a:tr>
              <a:tr h="1871404">
                <a:tc>
                  <a:txBody>
                    <a:bodyPr/>
                    <a:lstStyle/>
                    <a:p>
                      <a:pPr marL="0" algn="ctr" defTabSz="914400" rtl="0" eaLnBrk="1" latinLnBrk="0" hangingPunct="1"/>
                      <a:r>
                        <a:rPr lang="en-US" sz="1600" b="1" kern="1200" dirty="0">
                          <a:solidFill>
                            <a:schemeClr val="tx1"/>
                          </a:solidFill>
                          <a:latin typeface="Bookman Old Style" panose="02050604050505020204" pitchFamily="18" charset="0"/>
                        </a:rPr>
                        <a:t>Pak Share in</a:t>
                      </a:r>
                      <a:r>
                        <a:rPr lang="en-US" sz="1600" b="1" kern="1200" baseline="0" dirty="0">
                          <a:solidFill>
                            <a:schemeClr val="tx1"/>
                          </a:solidFill>
                          <a:latin typeface="Bookman Old Style" panose="02050604050505020204" pitchFamily="18" charset="0"/>
                        </a:rPr>
                        <a:t> China Import</a:t>
                      </a:r>
                      <a:endParaRPr lang="en-US" sz="1600" b="1" kern="1200" dirty="0">
                        <a:solidFill>
                          <a:schemeClr val="tx1"/>
                        </a:solidFill>
                        <a:latin typeface="Bookman Old Style" panose="02050604050505020204" pitchFamily="18" charset="0"/>
                        <a:ea typeface="+mn-ea"/>
                        <a:cs typeface="Times New Roman" panose="02020603050405020304" pitchFamily="18" charset="0"/>
                      </a:endParaRPr>
                    </a:p>
                  </a:txBody>
                  <a:tcPr anchor="ctr"/>
                </a:tc>
                <a:tc>
                  <a:txBody>
                    <a:bodyPr/>
                    <a:lstStyle/>
                    <a:p>
                      <a:pPr algn="ctr" fontAlgn="b"/>
                      <a:r>
                        <a:rPr lang="en-US" sz="1600" b="0" i="0" u="none" strike="noStrike">
                          <a:solidFill>
                            <a:schemeClr val="tx1"/>
                          </a:solidFill>
                          <a:effectLst/>
                          <a:latin typeface="Bookman Old Style" panose="02050604050505020204" pitchFamily="18" charset="0"/>
                        </a:rPr>
                        <a:t>0.10%</a:t>
                      </a:r>
                    </a:p>
                  </a:txBody>
                  <a:tcPr marL="6350" marR="6350" marT="6350" marB="0"/>
                </a:tc>
                <a:tc>
                  <a:txBody>
                    <a:bodyPr/>
                    <a:lstStyle/>
                    <a:p>
                      <a:pPr algn="ctr" fontAlgn="b"/>
                      <a:r>
                        <a:rPr lang="en-US" sz="1600" b="0" i="0" u="none" strike="noStrike" dirty="0">
                          <a:solidFill>
                            <a:schemeClr val="tx1"/>
                          </a:solidFill>
                          <a:effectLst/>
                          <a:latin typeface="Bookman Old Style" panose="02050604050505020204" pitchFamily="18" charset="0"/>
                        </a:rPr>
                        <a:t>0.09%</a:t>
                      </a:r>
                    </a:p>
                  </a:txBody>
                  <a:tcPr marL="6350" marR="6350" marT="6350" marB="0"/>
                </a:tc>
                <a:tc>
                  <a:txBody>
                    <a:bodyPr/>
                    <a:lstStyle/>
                    <a:p>
                      <a:pPr algn="ctr" fontAlgn="b"/>
                      <a:r>
                        <a:rPr lang="en-US" sz="1600" b="0" i="0" u="none" strike="noStrike" dirty="0">
                          <a:solidFill>
                            <a:schemeClr val="tx1"/>
                          </a:solidFill>
                          <a:effectLst/>
                          <a:latin typeface="Bookman Old Style" panose="02050604050505020204" pitchFamily="18" charset="0"/>
                        </a:rPr>
                        <a:t>0.12%</a:t>
                      </a:r>
                    </a:p>
                  </a:txBody>
                  <a:tcPr marL="6350" marR="6350" marT="6350" marB="0"/>
                </a:tc>
                <a:extLst>
                  <a:ext uri="{0D108BD9-81ED-4DB2-BD59-A6C34878D82A}">
                    <a16:rowId xmlns:a16="http://schemas.microsoft.com/office/drawing/2014/main" val="10004"/>
                  </a:ext>
                </a:extLst>
              </a:tr>
              <a:tr h="1881969">
                <a:tc>
                  <a:txBody>
                    <a:bodyPr/>
                    <a:lstStyle/>
                    <a:p>
                      <a:pPr marL="0" algn="ctr" defTabSz="914400" rtl="0" eaLnBrk="1" latinLnBrk="0" hangingPunct="1"/>
                      <a:r>
                        <a:rPr lang="en-US" sz="1600" b="1" kern="1200" dirty="0">
                          <a:solidFill>
                            <a:schemeClr val="tx1"/>
                          </a:solidFill>
                          <a:latin typeface="Bookman Old Style" panose="02050604050505020204" pitchFamily="18" charset="0"/>
                        </a:rPr>
                        <a:t>Major Exports to</a:t>
                      </a:r>
                      <a:r>
                        <a:rPr lang="en-US" sz="1600" b="1" kern="1200" baseline="0" dirty="0">
                          <a:solidFill>
                            <a:schemeClr val="tx1"/>
                          </a:solidFill>
                          <a:latin typeface="Bookman Old Style" panose="02050604050505020204" pitchFamily="18" charset="0"/>
                        </a:rPr>
                        <a:t> China</a:t>
                      </a:r>
                      <a:endParaRPr lang="en-US" sz="1600" b="1" kern="1200" dirty="0">
                        <a:solidFill>
                          <a:schemeClr val="tx1"/>
                        </a:solidFill>
                        <a:latin typeface="Bookman Old Style" panose="02050604050505020204" pitchFamily="18" charset="0"/>
                        <a:ea typeface="+mn-ea"/>
                        <a:cs typeface="Times New Roman" panose="02020603050405020304" pitchFamily="18" charset="0"/>
                      </a:endParaRPr>
                    </a:p>
                  </a:txBody>
                  <a:tcPr anchor="ctr"/>
                </a:tc>
                <a:tc gridSpan="3">
                  <a:txBody>
                    <a:bodyPr/>
                    <a:lstStyle/>
                    <a:p>
                      <a:pPr marL="0" algn="ctr" defTabSz="914400" rtl="0" eaLnBrk="1" latinLnBrk="0" hangingPunct="1"/>
                      <a:r>
                        <a:rPr lang="en-US" sz="1600" b="0" kern="1200" baseline="0" dirty="0">
                          <a:solidFill>
                            <a:schemeClr val="tx1"/>
                          </a:solidFill>
                          <a:latin typeface="Bookman Old Style" panose="02050604050505020204" pitchFamily="18" charset="0"/>
                        </a:rPr>
                        <a:t>Copper, Cotton yarn, Cereals, Rice, </a:t>
                      </a:r>
                      <a:r>
                        <a:rPr lang="en-US" sz="1600" b="0" kern="1200" baseline="0" dirty="0" err="1">
                          <a:solidFill>
                            <a:schemeClr val="tx1"/>
                          </a:solidFill>
                          <a:latin typeface="Bookman Old Style" panose="02050604050505020204" pitchFamily="18" charset="0"/>
                        </a:rPr>
                        <a:t>Sesemum</a:t>
                      </a:r>
                      <a:r>
                        <a:rPr lang="en-US" sz="1600" b="0" kern="1200" baseline="0" dirty="0">
                          <a:solidFill>
                            <a:schemeClr val="tx1"/>
                          </a:solidFill>
                          <a:latin typeface="Bookman Old Style" panose="02050604050505020204" pitchFamily="18" charset="0"/>
                        </a:rPr>
                        <a:t> Seed, undenatured ethyl alcohol, fruits, frozen </a:t>
                      </a:r>
                      <a:r>
                        <a:rPr lang="en-US" sz="1600" b="0" kern="1200" dirty="0">
                          <a:solidFill>
                            <a:schemeClr val="dk1"/>
                          </a:solidFill>
                          <a:effectLst/>
                          <a:latin typeface="Bookman Old Style" panose="02050604050505020204" pitchFamily="18" charset="0"/>
                        </a:rPr>
                        <a:t>Fish, Articles of apparel and clothing</a:t>
                      </a:r>
                      <a:r>
                        <a:rPr lang="en-US" sz="1600" b="0" kern="1200" baseline="0" dirty="0">
                          <a:solidFill>
                            <a:schemeClr val="tx1"/>
                          </a:solidFill>
                          <a:latin typeface="Bookman Old Style" panose="02050604050505020204" pitchFamily="18" charset="0"/>
                        </a:rPr>
                        <a:t>, &amp; </a:t>
                      </a:r>
                      <a:r>
                        <a:rPr lang="en-US" sz="1600" b="0" kern="1200" dirty="0">
                          <a:solidFill>
                            <a:schemeClr val="dk1"/>
                          </a:solidFill>
                          <a:effectLst/>
                          <a:latin typeface="Bookman Old Style" panose="02050604050505020204" pitchFamily="18" charset="0"/>
                        </a:rPr>
                        <a:t>Salt; Sulphur, and Raw hides and skins.</a:t>
                      </a:r>
                      <a:endParaRPr lang="en-US" sz="1600" b="0" kern="1200" dirty="0">
                        <a:solidFill>
                          <a:schemeClr val="tx1"/>
                        </a:solidFill>
                        <a:latin typeface="Bookman Old Style" panose="02050604050505020204" pitchFamily="18" charset="0"/>
                        <a:ea typeface="+mn-ea"/>
                        <a:cs typeface="Times New Roman" panose="02020603050405020304" pitchFamily="18" charset="0"/>
                      </a:endParaRPr>
                    </a:p>
                  </a:txBody>
                  <a:tcPr anchor="ctr"/>
                </a:tc>
                <a:tc hMerge="1">
                  <a:txBody>
                    <a:bodyPr/>
                    <a:lstStyle/>
                    <a:p>
                      <a:endParaRPr lang="en-US" dirty="0"/>
                    </a:p>
                  </a:txBody>
                  <a:tcPr/>
                </a:tc>
                <a:tc hMerge="1">
                  <a:txBody>
                    <a:bodyPr/>
                    <a:lstStyle/>
                    <a:p>
                      <a:pPr marL="0" algn="ctr" defTabSz="914400" rtl="0" eaLnBrk="1" latinLnBrk="0" hangingPunct="1"/>
                      <a:endParaRPr lang="en-US" sz="1600" b="0" kern="1200" dirty="0">
                        <a:solidFill>
                          <a:schemeClr val="tx1"/>
                        </a:solidFill>
                        <a:latin typeface="Bookman Old Style" panose="020506040505050202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5"/>
                  </a:ext>
                </a:extLst>
              </a:tr>
            </a:tbl>
          </a:graphicData>
        </a:graphic>
      </p:graphicFrame>
      <p:sp>
        <p:nvSpPr>
          <p:cNvPr id="2" name="Title 1">
            <a:extLst>
              <a:ext uri="{FF2B5EF4-FFF2-40B4-BE49-F238E27FC236}">
                <a16:creationId xmlns:a16="http://schemas.microsoft.com/office/drawing/2014/main" id="{EF00B195-531E-83A3-6C1E-27001528E7D6}"/>
              </a:ext>
            </a:extLst>
          </p:cNvPr>
          <p:cNvSpPr>
            <a:spLocks noGrp="1"/>
          </p:cNvSpPr>
          <p:nvPr>
            <p:ph type="title"/>
          </p:nvPr>
        </p:nvSpPr>
        <p:spPr>
          <a:xfrm>
            <a:off x="30481" y="0"/>
            <a:ext cx="12090399" cy="748972"/>
          </a:xfrm>
        </p:spPr>
        <p:txBody>
          <a:bodyPr>
            <a:noAutofit/>
          </a:bodyPr>
          <a:lstStyle/>
          <a:p>
            <a:r>
              <a:rPr lang="en-US" sz="3200" b="1" dirty="0">
                <a:solidFill>
                  <a:schemeClr val="bg1"/>
                </a:solidFill>
                <a:latin typeface="Bookman Old Style" panose="02050604050505020204" pitchFamily="18" charset="0"/>
              </a:rPr>
              <a:t>Overview of Pakistan China Bilateral Trade (</a:t>
            </a:r>
            <a:r>
              <a:rPr lang="en-US" sz="3200" b="1" dirty="0" err="1">
                <a:solidFill>
                  <a:schemeClr val="bg1"/>
                </a:solidFill>
                <a:latin typeface="Bookman Old Style" panose="02050604050505020204" pitchFamily="18" charset="0"/>
              </a:rPr>
              <a:t>USDMillion</a:t>
            </a:r>
            <a:r>
              <a:rPr lang="en-US" sz="3200" b="1" dirty="0">
                <a:solidFill>
                  <a:schemeClr val="bg1"/>
                </a:solidFill>
                <a:latin typeface="Bookman Old Style" panose="02050604050505020204" pitchFamily="18" charset="0"/>
              </a:rPr>
              <a:t>) </a:t>
            </a:r>
          </a:p>
        </p:txBody>
      </p:sp>
    </p:spTree>
    <p:extLst>
      <p:ext uri="{BB962C8B-B14F-4D97-AF65-F5344CB8AC3E}">
        <p14:creationId xmlns:p14="http://schemas.microsoft.com/office/powerpoint/2010/main" val="813977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2nd Phase of China-Pakistan Free Trade Agreement Comes Into Effect | ACE  NEWS">
            <a:extLst>
              <a:ext uri="{FF2B5EF4-FFF2-40B4-BE49-F238E27FC236}">
                <a16:creationId xmlns:a16="http://schemas.microsoft.com/office/drawing/2014/main" id="{74BBF9CB-9A70-779D-8372-8A7B69F81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26"/>
            <a:ext cx="12120880" cy="11762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00B195-531E-83A3-6C1E-27001528E7D6}"/>
              </a:ext>
            </a:extLst>
          </p:cNvPr>
          <p:cNvSpPr>
            <a:spLocks noGrp="1"/>
          </p:cNvSpPr>
          <p:nvPr>
            <p:ph type="title"/>
          </p:nvPr>
        </p:nvSpPr>
        <p:spPr>
          <a:xfrm>
            <a:off x="30481" y="0"/>
            <a:ext cx="12090399" cy="748972"/>
          </a:xfrm>
        </p:spPr>
        <p:txBody>
          <a:bodyPr>
            <a:noAutofit/>
          </a:bodyPr>
          <a:lstStyle/>
          <a:p>
            <a:r>
              <a:rPr lang="en-US" sz="3200" b="1" dirty="0">
                <a:solidFill>
                  <a:schemeClr val="bg1"/>
                </a:solidFill>
                <a:latin typeface="Bookman Old Style" panose="02050604050505020204" pitchFamily="18" charset="0"/>
              </a:rPr>
              <a:t> Pakistan’s top export products to China(</a:t>
            </a:r>
            <a:r>
              <a:rPr lang="en-US" sz="3200" b="1" dirty="0" err="1">
                <a:solidFill>
                  <a:schemeClr val="bg1"/>
                </a:solidFill>
                <a:latin typeface="Bookman Old Style" panose="02050604050505020204" pitchFamily="18" charset="0"/>
              </a:rPr>
              <a:t>USDMillion</a:t>
            </a:r>
            <a:r>
              <a:rPr lang="en-US" sz="3200" b="1" dirty="0">
                <a:solidFill>
                  <a:schemeClr val="bg1"/>
                </a:solidFill>
                <a:latin typeface="Bookman Old Style" panose="02050604050505020204" pitchFamily="18" charset="0"/>
              </a:rPr>
              <a:t>) </a:t>
            </a:r>
          </a:p>
        </p:txBody>
      </p:sp>
      <p:graphicFrame>
        <p:nvGraphicFramePr>
          <p:cNvPr id="6" name="Chart 5">
            <a:extLst>
              <a:ext uri="{FF2B5EF4-FFF2-40B4-BE49-F238E27FC236}">
                <a16:creationId xmlns:a16="http://schemas.microsoft.com/office/drawing/2014/main" id="{E8BCB6CA-DF0B-7CDA-74E0-B5B73673528B}"/>
              </a:ext>
            </a:extLst>
          </p:cNvPr>
          <p:cNvGraphicFramePr>
            <a:graphicFrameLocks/>
          </p:cNvGraphicFramePr>
          <p:nvPr/>
        </p:nvGraphicFramePr>
        <p:xfrm>
          <a:off x="0" y="1204313"/>
          <a:ext cx="12192000" cy="582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5417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Pak-China </a:t>
            </a:r>
            <a:r>
              <a:rPr lang="en-US" dirty="0">
                <a:hlinkClick r:id="rId2" action="ppaction://hlinksldjump"/>
              </a:rPr>
              <a:t>Free Trade Agreement</a:t>
            </a:r>
            <a:r>
              <a:rPr lang="en-US" dirty="0"/>
              <a:t> (PCFTA-I)</a:t>
            </a:r>
          </a:p>
        </p:txBody>
      </p:sp>
      <p:grpSp>
        <p:nvGrpSpPr>
          <p:cNvPr id="12" name="Group 11"/>
          <p:cNvGrpSpPr/>
          <p:nvPr/>
        </p:nvGrpSpPr>
        <p:grpSpPr>
          <a:xfrm>
            <a:off x="6692478" y="1490479"/>
            <a:ext cx="4342269" cy="4823927"/>
            <a:chOff x="6399212" y="1447800"/>
            <a:chExt cx="4343400" cy="4828819"/>
          </a:xfrm>
        </p:grpSpPr>
        <p:grpSp>
          <p:nvGrpSpPr>
            <p:cNvPr id="13" name="Group 34"/>
            <p:cNvGrpSpPr/>
            <p:nvPr/>
          </p:nvGrpSpPr>
          <p:grpSpPr>
            <a:xfrm>
              <a:off x="6399212" y="1447800"/>
              <a:ext cx="4343400" cy="4828819"/>
              <a:chOff x="6932612" y="1441706"/>
              <a:chExt cx="4343400" cy="4828819"/>
            </a:xfrm>
          </p:grpSpPr>
          <p:grpSp>
            <p:nvGrpSpPr>
              <p:cNvPr id="15" name="Group 33"/>
              <p:cNvGrpSpPr/>
              <p:nvPr/>
            </p:nvGrpSpPr>
            <p:grpSpPr>
              <a:xfrm>
                <a:off x="6932612" y="1441706"/>
                <a:ext cx="4343400" cy="4654294"/>
                <a:chOff x="6614674" y="1670306"/>
                <a:chExt cx="3445192" cy="3892294"/>
              </a:xfrm>
            </p:grpSpPr>
            <p:sp>
              <p:nvSpPr>
                <p:cNvPr id="20" name="Rectangle 19"/>
                <p:cNvSpPr/>
                <p:nvPr/>
              </p:nvSpPr>
              <p:spPr>
                <a:xfrm rot="297575">
                  <a:off x="6630866" y="1670306"/>
                  <a:ext cx="3429000" cy="3886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a:ea typeface="+mn-ea"/>
                    <a:cs typeface="+mn-cs"/>
                  </a:endParaRPr>
                </a:p>
              </p:txBody>
            </p:sp>
            <p:sp>
              <p:nvSpPr>
                <p:cNvPr id="21" name="Rectangle 20"/>
                <p:cNvSpPr/>
                <p:nvPr/>
              </p:nvSpPr>
              <p:spPr>
                <a:xfrm>
                  <a:off x="6614674" y="1676400"/>
                  <a:ext cx="3429000" cy="3886200"/>
                </a:xfrm>
                <a:prstGeom prst="rect">
                  <a:avLst/>
                </a:prstGeom>
                <a:gradFill flip="none" rotWithShape="1">
                  <a:gsLst>
                    <a:gs pos="0">
                      <a:srgbClr val="006600"/>
                    </a:gs>
                    <a:gs pos="50000">
                      <a:srgbClr val="00B050"/>
                    </a:gs>
                    <a:gs pos="100000">
                      <a:srgbClr val="0066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6" name="Group 50"/>
              <p:cNvGrpSpPr/>
              <p:nvPr/>
            </p:nvGrpSpPr>
            <p:grpSpPr>
              <a:xfrm>
                <a:off x="7261282" y="2849851"/>
                <a:ext cx="3934266" cy="3420674"/>
                <a:chOff x="936682" y="2773651"/>
                <a:chExt cx="3934266" cy="3420674"/>
              </a:xfrm>
            </p:grpSpPr>
            <p:sp>
              <p:nvSpPr>
                <p:cNvPr id="17" name="TextBox 16"/>
                <p:cNvSpPr txBox="1"/>
                <p:nvPr/>
              </p:nvSpPr>
              <p:spPr>
                <a:xfrm>
                  <a:off x="1065155" y="2773651"/>
                  <a:ext cx="1342390" cy="769642"/>
                </a:xfrm>
                <a:prstGeom prst="rect">
                  <a:avLst/>
                </a:prstGeom>
                <a:noFill/>
              </p:spPr>
              <p:txBody>
                <a:bodyPr wrap="square" rtlCol="0">
                  <a:spAutoFit/>
                </a:bodyPr>
                <a:lstStyle/>
                <a:p>
                  <a:pPr lvl="0" algn="ctr" defTabSz="1218987">
                    <a:defRPr/>
                  </a:pPr>
                  <a:r>
                    <a:rPr lang="en-US" sz="4400" kern="0" dirty="0">
                      <a:solidFill>
                        <a:schemeClr val="bg1"/>
                      </a:solidFill>
                      <a:latin typeface="Matura MT Script Capitals" panose="03020802060602070202" pitchFamily="66" charset="0"/>
                      <a:cs typeface="Arial" pitchFamily="34" charset="0"/>
                    </a:rPr>
                    <a:t>6803</a:t>
                  </a:r>
                  <a:endParaRPr kumimoji="0" lang="en-US" sz="4400" b="0" i="0" u="none" strike="noStrike" kern="0" cap="none" spc="0" normalizeH="0" baseline="0" noProof="0" dirty="0">
                    <a:ln>
                      <a:noFill/>
                    </a:ln>
                    <a:solidFill>
                      <a:schemeClr val="bg1"/>
                    </a:solidFill>
                    <a:effectLst/>
                    <a:uLnTx/>
                    <a:uFillTx/>
                    <a:latin typeface="Matura MT Script Capitals" panose="03020802060602070202" pitchFamily="66" charset="0"/>
                    <a:cs typeface="Arial" pitchFamily="34" charset="0"/>
                  </a:endParaRPr>
                </a:p>
              </p:txBody>
            </p:sp>
            <p:sp>
              <p:nvSpPr>
                <p:cNvPr id="37" name="TextBox 36">
                  <a:extLst>
                    <a:ext uri="{FF2B5EF4-FFF2-40B4-BE49-F238E27FC236}">
                      <a16:creationId xmlns:a16="http://schemas.microsoft.com/office/drawing/2014/main" id="{5DC6B0BA-D074-4286-94F8-8DDC7F1CE396}"/>
                    </a:ext>
                  </a:extLst>
                </p:cNvPr>
                <p:cNvSpPr txBox="1"/>
                <p:nvPr/>
              </p:nvSpPr>
              <p:spPr>
                <a:xfrm>
                  <a:off x="2234747" y="2886569"/>
                  <a:ext cx="2207341" cy="461785"/>
                </a:xfrm>
                <a:prstGeom prst="rect">
                  <a:avLst/>
                </a:prstGeom>
                <a:noFill/>
              </p:spPr>
              <p:txBody>
                <a:bodyPr wrap="square" rtlCol="0">
                  <a:spAutoFit/>
                </a:bodyPr>
                <a:lstStyle/>
                <a:p>
                  <a:pPr lvl="0" algn="ctr" defTabSz="1218987">
                    <a:defRPr/>
                  </a:pPr>
                  <a:r>
                    <a:rPr lang="en-US" sz="2400" kern="0" dirty="0">
                      <a:solidFill>
                        <a:schemeClr val="bg1"/>
                      </a:solidFill>
                      <a:latin typeface="Arial" pitchFamily="34" charset="0"/>
                      <a:cs typeface="Arial" pitchFamily="34" charset="0"/>
                    </a:rPr>
                    <a:t>Concessions</a:t>
                  </a:r>
                  <a:endParaRPr kumimoji="0" lang="en-US" sz="2400" b="0" i="0" u="none" strike="noStrike" kern="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38" name="TextBox 37">
                  <a:extLst>
                    <a:ext uri="{FF2B5EF4-FFF2-40B4-BE49-F238E27FC236}">
                      <a16:creationId xmlns:a16="http://schemas.microsoft.com/office/drawing/2014/main" id="{2EB70BCB-897F-4D14-AD1B-39952B24F0E4}"/>
                    </a:ext>
                  </a:extLst>
                </p:cNvPr>
                <p:cNvSpPr txBox="1"/>
                <p:nvPr/>
              </p:nvSpPr>
              <p:spPr>
                <a:xfrm>
                  <a:off x="936682" y="3703527"/>
                  <a:ext cx="1071911" cy="708070"/>
                </a:xfrm>
                <a:prstGeom prst="rect">
                  <a:avLst/>
                </a:prstGeom>
                <a:noFill/>
              </p:spPr>
              <p:txBody>
                <a:bodyPr wrap="square" rtlCol="0">
                  <a:spAutoFit/>
                </a:bodyPr>
                <a:lstStyle/>
                <a:p>
                  <a:pPr lvl="0" algn="ctr" defTabSz="1218987">
                    <a:defRPr/>
                  </a:pPr>
                  <a:r>
                    <a:rPr kumimoji="0" lang="en-US" sz="4000" b="0" i="0" u="none" strike="noStrike" kern="0" cap="none" spc="0" normalizeH="0" baseline="0" noProof="0" dirty="0">
                      <a:ln>
                        <a:noFill/>
                      </a:ln>
                      <a:solidFill>
                        <a:schemeClr val="bg1"/>
                      </a:solidFill>
                      <a:effectLst/>
                      <a:uLnTx/>
                      <a:uFillTx/>
                      <a:latin typeface="Matura MT Script Capitals" panose="03020802060602070202" pitchFamily="66" charset="0"/>
                      <a:cs typeface="Arial" pitchFamily="34" charset="0"/>
                    </a:rPr>
                    <a:t>0%</a:t>
                  </a:r>
                </a:p>
              </p:txBody>
            </p:sp>
            <p:sp>
              <p:nvSpPr>
                <p:cNvPr id="39" name="TextBox 38">
                  <a:extLst>
                    <a:ext uri="{FF2B5EF4-FFF2-40B4-BE49-F238E27FC236}">
                      <a16:creationId xmlns:a16="http://schemas.microsoft.com/office/drawing/2014/main" id="{5AD3D4EB-5E1C-4016-AF04-C650AB193B2E}"/>
                    </a:ext>
                  </a:extLst>
                </p:cNvPr>
                <p:cNvSpPr txBox="1"/>
                <p:nvPr/>
              </p:nvSpPr>
              <p:spPr>
                <a:xfrm>
                  <a:off x="1860748" y="3657380"/>
                  <a:ext cx="2932806" cy="646499"/>
                </a:xfrm>
                <a:prstGeom prst="rect">
                  <a:avLst/>
                </a:prstGeom>
                <a:noFill/>
              </p:spPr>
              <p:txBody>
                <a:bodyPr wrap="square" rtlCol="0">
                  <a:spAutoFit/>
                </a:bodyPr>
                <a:lstStyle/>
                <a:p>
                  <a:pPr lvl="0" algn="ctr" defTabSz="1218987">
                    <a:defRPr/>
                  </a:pPr>
                  <a:r>
                    <a:rPr lang="en-US" kern="0" dirty="0">
                      <a:solidFill>
                        <a:schemeClr val="bg1"/>
                      </a:solidFill>
                      <a:latin typeface="Arial" pitchFamily="34" charset="0"/>
                      <a:cs typeface="Arial" pitchFamily="34" charset="0"/>
                    </a:rPr>
                    <a:t>electronics, machinery, chemicals &amp; raw materials</a:t>
                  </a:r>
                </a:p>
              </p:txBody>
            </p:sp>
            <p:sp>
              <p:nvSpPr>
                <p:cNvPr id="40" name="TextBox 39">
                  <a:extLst>
                    <a:ext uri="{FF2B5EF4-FFF2-40B4-BE49-F238E27FC236}">
                      <a16:creationId xmlns:a16="http://schemas.microsoft.com/office/drawing/2014/main" id="{E097D12A-5879-4A06-8806-B921E1EA594E}"/>
                    </a:ext>
                  </a:extLst>
                </p:cNvPr>
                <p:cNvSpPr txBox="1"/>
                <p:nvPr/>
              </p:nvSpPr>
              <p:spPr>
                <a:xfrm>
                  <a:off x="965775" y="4580124"/>
                  <a:ext cx="934007" cy="769641"/>
                </a:xfrm>
                <a:prstGeom prst="rect">
                  <a:avLst/>
                </a:prstGeom>
                <a:noFill/>
              </p:spPr>
              <p:txBody>
                <a:bodyPr wrap="square" rtlCol="0">
                  <a:spAutoFit/>
                </a:bodyPr>
                <a:lstStyle/>
                <a:p>
                  <a:pPr lvl="0" algn="ctr" defTabSz="1218987">
                    <a:defRPr/>
                  </a:pPr>
                  <a:r>
                    <a:rPr kumimoji="0" lang="en-US" sz="4400" b="0" i="0" u="none" strike="noStrike" kern="0" cap="none" spc="0" normalizeH="0" baseline="0" noProof="0" dirty="0">
                      <a:ln>
                        <a:noFill/>
                      </a:ln>
                      <a:solidFill>
                        <a:schemeClr val="bg1"/>
                      </a:solidFill>
                      <a:effectLst/>
                      <a:uLnTx/>
                      <a:uFillTx/>
                      <a:latin typeface="Matura MT Script Capitals" panose="03020802060602070202" pitchFamily="66" charset="0"/>
                      <a:cs typeface="Arial" pitchFamily="34" charset="0"/>
                    </a:rPr>
                    <a:t>92</a:t>
                  </a:r>
                  <a:endParaRPr kumimoji="0" lang="en-US" sz="4000" b="0" i="0" u="none" strike="noStrike" kern="0" cap="none" spc="0" normalizeH="0" baseline="0" noProof="0" dirty="0">
                    <a:ln>
                      <a:noFill/>
                    </a:ln>
                    <a:solidFill>
                      <a:schemeClr val="bg1"/>
                    </a:solidFill>
                    <a:effectLst/>
                    <a:uLnTx/>
                    <a:uFillTx/>
                    <a:latin typeface="Matura MT Script Capitals" panose="03020802060602070202" pitchFamily="66" charset="0"/>
                    <a:cs typeface="Arial" pitchFamily="34" charset="0"/>
                  </a:endParaRPr>
                </a:p>
              </p:txBody>
            </p:sp>
            <p:sp>
              <p:nvSpPr>
                <p:cNvPr id="41" name="TextBox 40">
                  <a:extLst>
                    <a:ext uri="{FF2B5EF4-FFF2-40B4-BE49-F238E27FC236}">
                      <a16:creationId xmlns:a16="http://schemas.microsoft.com/office/drawing/2014/main" id="{655C8912-26C7-4D26-BF5E-29860E566603}"/>
                    </a:ext>
                  </a:extLst>
                </p:cNvPr>
                <p:cNvSpPr txBox="1"/>
                <p:nvPr/>
              </p:nvSpPr>
              <p:spPr>
                <a:xfrm>
                  <a:off x="1765125" y="4624643"/>
                  <a:ext cx="3105823" cy="1569682"/>
                </a:xfrm>
                <a:prstGeom prst="rect">
                  <a:avLst/>
                </a:prstGeom>
                <a:noFill/>
              </p:spPr>
              <p:txBody>
                <a:bodyPr wrap="square" rtlCol="0">
                  <a:spAutoFit/>
                </a:bodyPr>
                <a:lstStyle/>
                <a:p>
                  <a:pPr lvl="0" algn="ctr" defTabSz="1218987">
                    <a:defRPr/>
                  </a:pPr>
                  <a:r>
                    <a:rPr lang="en-US" sz="2400" kern="0" dirty="0">
                      <a:solidFill>
                        <a:schemeClr val="bg1"/>
                      </a:solidFill>
                      <a:latin typeface="Arial" pitchFamily="34" charset="0"/>
                      <a:cs typeface="Arial" pitchFamily="34" charset="0"/>
                    </a:rPr>
                    <a:t>No concessions</a:t>
                  </a:r>
                </a:p>
                <a:p>
                  <a:pPr algn="ctr" defTabSz="1218987">
                    <a:defRPr/>
                  </a:pPr>
                  <a:r>
                    <a:rPr lang="en-US" sz="1799" kern="0" dirty="0">
                      <a:solidFill>
                        <a:schemeClr val="bg1"/>
                      </a:solidFill>
                      <a:latin typeface="Arial" pitchFamily="34" charset="0"/>
                      <a:cs typeface="Arial" pitchFamily="34" charset="0"/>
                    </a:rPr>
                    <a:t>i.e. woven fabrics, synthetic fibers, paper, alcohol, drugs, arms and footwear.</a:t>
                  </a:r>
                </a:p>
                <a:p>
                  <a:pPr lvl="0" algn="ctr" defTabSz="1218987">
                    <a:defRPr/>
                  </a:pPr>
                  <a:endParaRPr lang="en-US" kern="0" dirty="0">
                    <a:solidFill>
                      <a:schemeClr val="bg1"/>
                    </a:solidFill>
                    <a:latin typeface="Arial" pitchFamily="34" charset="0"/>
                    <a:cs typeface="Arial" pitchFamily="34" charset="0"/>
                  </a:endParaRPr>
                </a:p>
              </p:txBody>
            </p:sp>
          </p:grpSp>
        </p:grpSp>
        <p:sp>
          <p:nvSpPr>
            <p:cNvPr id="14" name="Rounded Rectangle 13"/>
            <p:cNvSpPr/>
            <p:nvPr/>
          </p:nvSpPr>
          <p:spPr>
            <a:xfrm>
              <a:off x="6856412" y="2057400"/>
              <a:ext cx="3276600" cy="609600"/>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999" b="0" i="0" u="none" strike="noStrike" kern="1200" cap="none" spc="0" normalizeH="0" baseline="0" noProof="0" dirty="0">
                  <a:ln>
                    <a:noFill/>
                  </a:ln>
                  <a:solidFill>
                    <a:srgbClr val="000000">
                      <a:lumMod val="85000"/>
                      <a:lumOff val="15000"/>
                    </a:srgbClr>
                  </a:solidFill>
                  <a:effectLst/>
                  <a:uLnTx/>
                  <a:uFillTx/>
                  <a:latin typeface="Arial" pitchFamily="34" charset="0"/>
                  <a:ea typeface="+mn-ea"/>
                  <a:cs typeface="Arial" pitchFamily="34" charset="0"/>
                </a:rPr>
                <a:t>Pak Offer List</a:t>
              </a:r>
            </a:p>
          </p:txBody>
        </p:sp>
      </p:grpSp>
      <p:grpSp>
        <p:nvGrpSpPr>
          <p:cNvPr id="5" name="Group 4">
            <a:extLst>
              <a:ext uri="{FF2B5EF4-FFF2-40B4-BE49-F238E27FC236}">
                <a16:creationId xmlns:a16="http://schemas.microsoft.com/office/drawing/2014/main" id="{6B894476-21B1-49F6-9B66-2D457441D770}"/>
              </a:ext>
            </a:extLst>
          </p:cNvPr>
          <p:cNvGrpSpPr/>
          <p:nvPr/>
        </p:nvGrpSpPr>
        <p:grpSpPr>
          <a:xfrm>
            <a:off x="1032111" y="1076414"/>
            <a:ext cx="5890152" cy="4676688"/>
            <a:chOff x="1032111" y="1146754"/>
            <a:chExt cx="5890152" cy="4676680"/>
          </a:xfrm>
        </p:grpSpPr>
        <p:sp>
          <p:nvSpPr>
            <p:cNvPr id="10" name="Rectangle 9"/>
            <p:cNvSpPr/>
            <p:nvPr/>
          </p:nvSpPr>
          <p:spPr>
            <a:xfrm rot="297575">
              <a:off x="1224842" y="1146754"/>
              <a:ext cx="4321861" cy="4645797"/>
            </a:xfrm>
            <a:prstGeom prst="rect">
              <a:avLst/>
            </a:prstGeom>
            <a:solidFill>
              <a:schemeClr val="tx2">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p:cNvSpPr/>
            <p:nvPr/>
          </p:nvSpPr>
          <p:spPr>
            <a:xfrm>
              <a:off x="1032111" y="1324875"/>
              <a:ext cx="4321861" cy="4498559"/>
            </a:xfrm>
            <a:prstGeom prst="rect">
              <a:avLst/>
            </a:prstGeom>
            <a:gradFill flip="none" rotWithShape="1">
              <a:gsLst>
                <a:gs pos="0">
                  <a:srgbClr val="C00000"/>
                </a:gs>
                <a:gs pos="50000">
                  <a:srgbClr val="C00000"/>
                </a:gs>
                <a:gs pos="100000">
                  <a:srgbClr val="800000"/>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7" name="TextBox 6"/>
            <p:cNvSpPr txBox="1"/>
            <p:nvPr/>
          </p:nvSpPr>
          <p:spPr>
            <a:xfrm>
              <a:off x="1429822" y="2657094"/>
              <a:ext cx="1568290" cy="769440"/>
            </a:xfrm>
            <a:prstGeom prst="rect">
              <a:avLst/>
            </a:prstGeom>
            <a:noFill/>
          </p:spPr>
          <p:txBody>
            <a:bodyPr wrap="square" rtlCol="0">
              <a:spAutoFit/>
            </a:bodyPr>
            <a:lstStyle/>
            <a:p>
              <a:pPr lvl="0" algn="ctr" defTabSz="1218987">
                <a:defRPr/>
              </a:pPr>
              <a:r>
                <a:rPr lang="en-US" sz="4400" kern="0" dirty="0">
                  <a:solidFill>
                    <a:srgbClr val="FFFFFF"/>
                  </a:solidFill>
                  <a:latin typeface="Matura MT Script Capitals" panose="03020802060602070202" pitchFamily="66" charset="0"/>
                  <a:cs typeface="Arial" pitchFamily="34" charset="0"/>
                </a:rPr>
                <a:t>7500</a:t>
              </a:r>
            </a:p>
          </p:txBody>
        </p:sp>
        <p:sp>
          <p:nvSpPr>
            <p:cNvPr id="6" name="Rounded Rectangle 5"/>
            <p:cNvSpPr/>
            <p:nvPr/>
          </p:nvSpPr>
          <p:spPr>
            <a:xfrm>
              <a:off x="1677552" y="1666743"/>
              <a:ext cx="3275747" cy="609441"/>
            </a:xfrm>
            <a:prstGeom prst="roundRect">
              <a:avLst>
                <a:gd name="adj" fmla="val 50000"/>
              </a:avLst>
            </a:prstGeom>
            <a:solidFill>
              <a:schemeClr val="bg1"/>
            </a:solidFill>
            <a:ln>
              <a:noFill/>
            </a:ln>
            <a:effectLst>
              <a:innerShdw blurRad="38100" dist="50800" dir="162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999" b="0" i="0" u="none" strike="noStrike" kern="1200" cap="none" spc="0" normalizeH="0" baseline="0" noProof="0" dirty="0">
                  <a:ln>
                    <a:noFill/>
                  </a:ln>
                  <a:solidFill>
                    <a:srgbClr val="000000">
                      <a:lumMod val="85000"/>
                      <a:lumOff val="15000"/>
                    </a:srgbClr>
                  </a:solidFill>
                  <a:effectLst/>
                  <a:uLnTx/>
                  <a:uFillTx/>
                  <a:latin typeface="Arial" pitchFamily="34" charset="0"/>
                  <a:ea typeface="+mn-ea"/>
                  <a:cs typeface="Arial" pitchFamily="34" charset="0"/>
                </a:rPr>
                <a:t>China Offer List</a:t>
              </a:r>
            </a:p>
          </p:txBody>
        </p:sp>
        <p:sp>
          <p:nvSpPr>
            <p:cNvPr id="23" name="Bent-Up Arrow 22"/>
            <p:cNvSpPr/>
            <p:nvPr/>
          </p:nvSpPr>
          <p:spPr>
            <a:xfrm>
              <a:off x="5353972" y="3813058"/>
              <a:ext cx="1568291" cy="1371243"/>
            </a:xfrm>
            <a:prstGeom prst="bentUpArrow">
              <a:avLst>
                <a:gd name="adj1" fmla="val 34356"/>
                <a:gd name="adj2" fmla="val 37281"/>
                <a:gd name="adj3" fmla="val 34357"/>
              </a:avLst>
            </a:prstGeom>
            <a:gradFill flip="none" rotWithShape="1">
              <a:gsLst>
                <a:gs pos="0">
                  <a:schemeClr val="accent1">
                    <a:lumMod val="50000"/>
                  </a:schemeClr>
                </a:gs>
                <a:gs pos="50000">
                  <a:schemeClr val="accent1">
                    <a:lumMod val="75000"/>
                  </a:schemeClr>
                </a:gs>
                <a:gs pos="100000">
                  <a:schemeClr val="accent1"/>
                </a:gs>
              </a:gsLst>
              <a:lin ang="18900000" scaled="1"/>
              <a:tileRect/>
            </a:gradFill>
            <a:ln w="0">
              <a:noFill/>
              <a:prstDash val="solid"/>
              <a:round/>
              <a:headEnd/>
              <a:tailEnd/>
            </a:ln>
          </p:spPr>
          <p:txBody>
            <a:bodyPr vert="horz" wrap="square" lIns="914162" tIns="91416" rIns="914162" bIns="91416" numCol="1" anchor="ctr" anchorCtr="1"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26" name="TextBox 25">
              <a:extLst>
                <a:ext uri="{FF2B5EF4-FFF2-40B4-BE49-F238E27FC236}">
                  <a16:creationId xmlns:a16="http://schemas.microsoft.com/office/drawing/2014/main" id="{6EAA6F24-6CB7-4952-B73E-035F329E7518}"/>
                </a:ext>
              </a:extLst>
            </p:cNvPr>
            <p:cNvSpPr txBox="1"/>
            <p:nvPr/>
          </p:nvSpPr>
          <p:spPr>
            <a:xfrm>
              <a:off x="2925602" y="2802842"/>
              <a:ext cx="1956212" cy="461665"/>
            </a:xfrm>
            <a:prstGeom prst="rect">
              <a:avLst/>
            </a:prstGeom>
            <a:noFill/>
          </p:spPr>
          <p:txBody>
            <a:bodyPr wrap="square" rtlCol="0">
              <a:spAutoFit/>
            </a:bodyPr>
            <a:lstStyle/>
            <a:p>
              <a:pPr algn="ctr" defTabSz="1218987">
                <a:defRPr/>
              </a:pPr>
              <a:r>
                <a:rPr lang="en-US" sz="2400" kern="0" dirty="0">
                  <a:solidFill>
                    <a:srgbClr val="FFFFFF"/>
                  </a:solidFill>
                  <a:latin typeface="Arial" pitchFamily="34" charset="0"/>
                  <a:cs typeface="Arial" pitchFamily="34" charset="0"/>
                </a:rPr>
                <a:t>Concessions</a:t>
              </a:r>
              <a:endParaRPr lang="en-US" sz="2400" kern="0" dirty="0">
                <a:solidFill>
                  <a:srgbClr val="FFFFFF"/>
                </a:solidFill>
                <a:latin typeface="Matura MT Script Capitals" panose="03020802060602070202" pitchFamily="66" charset="0"/>
                <a:cs typeface="Arial" pitchFamily="34" charset="0"/>
              </a:endParaRPr>
            </a:p>
          </p:txBody>
        </p:sp>
        <p:sp>
          <p:nvSpPr>
            <p:cNvPr id="29" name="TextBox 28">
              <a:extLst>
                <a:ext uri="{FF2B5EF4-FFF2-40B4-BE49-F238E27FC236}">
                  <a16:creationId xmlns:a16="http://schemas.microsoft.com/office/drawing/2014/main" id="{F26F5CA2-41E0-40D3-B134-8DA13FA00524}"/>
                </a:ext>
              </a:extLst>
            </p:cNvPr>
            <p:cNvSpPr txBox="1"/>
            <p:nvPr/>
          </p:nvSpPr>
          <p:spPr>
            <a:xfrm>
              <a:off x="1254825" y="3501303"/>
              <a:ext cx="1568290" cy="769441"/>
            </a:xfrm>
            <a:prstGeom prst="rect">
              <a:avLst/>
            </a:prstGeom>
            <a:noFill/>
          </p:spPr>
          <p:txBody>
            <a:bodyPr wrap="square" rtlCol="0">
              <a:spAutoFit/>
            </a:bodyPr>
            <a:lstStyle/>
            <a:p>
              <a:pPr lvl="0" algn="ctr" defTabSz="1218987">
                <a:defRPr/>
              </a:pPr>
              <a:r>
                <a:rPr lang="en-US" sz="4400" kern="0" dirty="0">
                  <a:solidFill>
                    <a:srgbClr val="FFFFFF"/>
                  </a:solidFill>
                  <a:latin typeface="Matura MT Script Capitals" panose="03020802060602070202" pitchFamily="66" charset="0"/>
                  <a:cs typeface="Arial" pitchFamily="34" charset="0"/>
                </a:rPr>
                <a:t>35%</a:t>
              </a:r>
            </a:p>
          </p:txBody>
        </p:sp>
        <p:sp>
          <p:nvSpPr>
            <p:cNvPr id="30" name="TextBox 29">
              <a:extLst>
                <a:ext uri="{FF2B5EF4-FFF2-40B4-BE49-F238E27FC236}">
                  <a16:creationId xmlns:a16="http://schemas.microsoft.com/office/drawing/2014/main" id="{C5475A7F-23EE-49EC-AA82-6F9AD587EF30}"/>
                </a:ext>
              </a:extLst>
            </p:cNvPr>
            <p:cNvSpPr txBox="1"/>
            <p:nvPr/>
          </p:nvSpPr>
          <p:spPr>
            <a:xfrm>
              <a:off x="2830117" y="3647051"/>
              <a:ext cx="1956212" cy="461665"/>
            </a:xfrm>
            <a:prstGeom prst="rect">
              <a:avLst/>
            </a:prstGeom>
            <a:noFill/>
          </p:spPr>
          <p:txBody>
            <a:bodyPr wrap="square" rtlCol="0">
              <a:spAutoFit/>
            </a:bodyPr>
            <a:lstStyle/>
            <a:p>
              <a:pPr algn="ctr" defTabSz="1218987">
                <a:defRPr/>
              </a:pPr>
              <a:r>
                <a:rPr lang="en-US" sz="2400" kern="0" dirty="0">
                  <a:solidFill>
                    <a:srgbClr val="FFFFFF"/>
                  </a:solidFill>
                  <a:latin typeface="Arial" pitchFamily="34" charset="0"/>
                  <a:cs typeface="Arial" pitchFamily="34" charset="0"/>
                </a:rPr>
                <a:t>Zero Rated</a:t>
              </a:r>
              <a:endParaRPr lang="en-US" sz="2400" kern="0" dirty="0">
                <a:solidFill>
                  <a:srgbClr val="FFFFFF"/>
                </a:solidFill>
                <a:latin typeface="Matura MT Script Capitals" panose="03020802060602070202" pitchFamily="66" charset="0"/>
                <a:cs typeface="Arial" pitchFamily="34" charset="0"/>
              </a:endParaRPr>
            </a:p>
          </p:txBody>
        </p:sp>
        <p:sp>
          <p:nvSpPr>
            <p:cNvPr id="31" name="TextBox 30">
              <a:extLst>
                <a:ext uri="{FF2B5EF4-FFF2-40B4-BE49-F238E27FC236}">
                  <a16:creationId xmlns:a16="http://schemas.microsoft.com/office/drawing/2014/main" id="{503DD3E8-7FC0-475B-982D-FCDEA37E08AF}"/>
                </a:ext>
              </a:extLst>
            </p:cNvPr>
            <p:cNvSpPr txBox="1"/>
            <p:nvPr/>
          </p:nvSpPr>
          <p:spPr>
            <a:xfrm>
              <a:off x="1129833" y="4712904"/>
              <a:ext cx="1568290" cy="769441"/>
            </a:xfrm>
            <a:prstGeom prst="rect">
              <a:avLst/>
            </a:prstGeom>
            <a:noFill/>
          </p:spPr>
          <p:txBody>
            <a:bodyPr wrap="square" rtlCol="0">
              <a:spAutoFit/>
            </a:bodyPr>
            <a:lstStyle/>
            <a:p>
              <a:pPr lvl="0" algn="ctr" defTabSz="1218987">
                <a:defRPr/>
              </a:pPr>
              <a:r>
                <a:rPr lang="en-US" sz="4400" kern="0" dirty="0">
                  <a:solidFill>
                    <a:srgbClr val="FFFFFF"/>
                  </a:solidFill>
                  <a:latin typeface="Matura MT Script Capitals" panose="03020802060602070202" pitchFamily="66" charset="0"/>
                  <a:cs typeface="Arial" pitchFamily="34" charset="0"/>
                </a:rPr>
                <a:t>15%</a:t>
              </a:r>
            </a:p>
          </p:txBody>
        </p:sp>
        <p:sp>
          <p:nvSpPr>
            <p:cNvPr id="32" name="TextBox 31">
              <a:extLst>
                <a:ext uri="{FF2B5EF4-FFF2-40B4-BE49-F238E27FC236}">
                  <a16:creationId xmlns:a16="http://schemas.microsoft.com/office/drawing/2014/main" id="{3332AE4A-0B0D-4B69-8A0A-8400F52ADE55}"/>
                </a:ext>
              </a:extLst>
            </p:cNvPr>
            <p:cNvSpPr txBox="1"/>
            <p:nvPr/>
          </p:nvSpPr>
          <p:spPr>
            <a:xfrm>
              <a:off x="2615673" y="4528238"/>
              <a:ext cx="2495945" cy="1077218"/>
            </a:xfrm>
            <a:prstGeom prst="rect">
              <a:avLst/>
            </a:prstGeom>
            <a:noFill/>
          </p:spPr>
          <p:txBody>
            <a:bodyPr wrap="square" rtlCol="0">
              <a:spAutoFit/>
            </a:bodyPr>
            <a:lstStyle/>
            <a:p>
              <a:pPr algn="ctr" defTabSz="1218987">
                <a:defRPr/>
              </a:pPr>
              <a:r>
                <a:rPr lang="en-US" sz="2400" kern="0" dirty="0">
                  <a:solidFill>
                    <a:srgbClr val="FFFFFF"/>
                  </a:solidFill>
                  <a:latin typeface="Arial" pitchFamily="34" charset="0"/>
                  <a:cs typeface="Arial" pitchFamily="34" charset="0"/>
                </a:rPr>
                <a:t>No concessions</a:t>
              </a:r>
            </a:p>
            <a:p>
              <a:pPr algn="ctr" defTabSz="1218987">
                <a:defRPr/>
              </a:pPr>
              <a:r>
                <a:rPr lang="en-US" sz="2000" dirty="0">
                  <a:solidFill>
                    <a:schemeClr val="bg1"/>
                  </a:solidFill>
                </a:rPr>
                <a:t>i.e. fish, cotton, paper, rice, plastic &amp; textile</a:t>
              </a:r>
              <a:endParaRPr lang="en-US" sz="2000" kern="0" dirty="0">
                <a:solidFill>
                  <a:srgbClr val="FFFFFF"/>
                </a:solidFill>
                <a:latin typeface="Matura MT Script Capitals" panose="03020802060602070202" pitchFamily="66" charset="0"/>
                <a:cs typeface="Arial" pitchFamily="34" charset="0"/>
              </a:endParaRPr>
            </a:p>
          </p:txBody>
        </p:sp>
      </p:grpSp>
      <p:sp>
        <p:nvSpPr>
          <p:cNvPr id="24" name="Bent-Up Arrow 23"/>
          <p:cNvSpPr/>
          <p:nvPr/>
        </p:nvSpPr>
        <p:spPr>
          <a:xfrm rot="10800000">
            <a:off x="4831154" y="1832372"/>
            <a:ext cx="1568290" cy="1371243"/>
          </a:xfrm>
          <a:prstGeom prst="bentUpArrow">
            <a:avLst>
              <a:gd name="adj1" fmla="val 34356"/>
              <a:gd name="adj2" fmla="val 37281"/>
              <a:gd name="adj3" fmla="val 34357"/>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5E294073-BA5B-40E9-BC92-CB642E664326}"/>
              </a:ext>
            </a:extLst>
          </p:cNvPr>
          <p:cNvGrpSpPr/>
          <p:nvPr/>
        </p:nvGrpSpPr>
        <p:grpSpPr>
          <a:xfrm flipH="1">
            <a:off x="1" y="6070989"/>
            <a:ext cx="9284676" cy="650539"/>
            <a:chOff x="3606567" y="4745828"/>
            <a:chExt cx="8582257" cy="1817448"/>
          </a:xfrm>
        </p:grpSpPr>
        <p:sp>
          <p:nvSpPr>
            <p:cNvPr id="34" name="Rectangle 33">
              <a:extLst>
                <a:ext uri="{FF2B5EF4-FFF2-40B4-BE49-F238E27FC236}">
                  <a16:creationId xmlns:a16="http://schemas.microsoft.com/office/drawing/2014/main" id="{174F9289-233D-4BBC-AAE0-B3F24A49B8C1}"/>
                </a:ext>
              </a:extLst>
            </p:cNvPr>
            <p:cNvSpPr/>
            <p:nvPr/>
          </p:nvSpPr>
          <p:spPr>
            <a:xfrm>
              <a:off x="4258126" y="4745828"/>
              <a:ext cx="7930698" cy="1817442"/>
            </a:xfrm>
            <a:prstGeom prst="rect">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endParaRPr>
            </a:p>
          </p:txBody>
        </p:sp>
        <p:sp>
          <p:nvSpPr>
            <p:cNvPr id="35" name="Right Triangle 34">
              <a:extLst>
                <a:ext uri="{FF2B5EF4-FFF2-40B4-BE49-F238E27FC236}">
                  <a16:creationId xmlns:a16="http://schemas.microsoft.com/office/drawing/2014/main" id="{3149C861-A980-403D-8FCA-D40B9186096D}"/>
                </a:ext>
              </a:extLst>
            </p:cNvPr>
            <p:cNvSpPr/>
            <p:nvPr/>
          </p:nvSpPr>
          <p:spPr>
            <a:xfrm rot="16200000">
              <a:off x="3024700" y="5327696"/>
              <a:ext cx="1817447" cy="653714"/>
            </a:xfrm>
            <a:custGeom>
              <a:avLst/>
              <a:gdLst>
                <a:gd name="connsiteX0" fmla="*/ 0 w 650539"/>
                <a:gd name="connsiteY0" fmla="*/ 1022991 h 1022991"/>
                <a:gd name="connsiteX1" fmla="*/ 0 w 650539"/>
                <a:gd name="connsiteY1" fmla="*/ 0 h 1022991"/>
                <a:gd name="connsiteX2" fmla="*/ 650539 w 650539"/>
                <a:gd name="connsiteY2" fmla="*/ 1022991 h 1022991"/>
                <a:gd name="connsiteX3" fmla="*/ 0 w 650539"/>
                <a:gd name="connsiteY3" fmla="*/ 1022991 h 1022991"/>
                <a:gd name="connsiteX0" fmla="*/ 0 w 650539"/>
                <a:gd name="connsiteY0" fmla="*/ 653714 h 653714"/>
                <a:gd name="connsiteX1" fmla="*/ 0 w 650539"/>
                <a:gd name="connsiteY1" fmla="*/ 0 h 653714"/>
                <a:gd name="connsiteX2" fmla="*/ 650539 w 650539"/>
                <a:gd name="connsiteY2" fmla="*/ 653714 h 653714"/>
                <a:gd name="connsiteX3" fmla="*/ 0 w 650539"/>
                <a:gd name="connsiteY3" fmla="*/ 653714 h 653714"/>
              </a:gdLst>
              <a:ahLst/>
              <a:cxnLst>
                <a:cxn ang="0">
                  <a:pos x="connsiteX0" y="connsiteY0"/>
                </a:cxn>
                <a:cxn ang="0">
                  <a:pos x="connsiteX1" y="connsiteY1"/>
                </a:cxn>
                <a:cxn ang="0">
                  <a:pos x="connsiteX2" y="connsiteY2"/>
                </a:cxn>
                <a:cxn ang="0">
                  <a:pos x="connsiteX3" y="connsiteY3"/>
                </a:cxn>
              </a:cxnLst>
              <a:rect l="l" t="t" r="r" b="b"/>
              <a:pathLst>
                <a:path w="650539" h="653714">
                  <a:moveTo>
                    <a:pt x="0" y="653714"/>
                  </a:moveTo>
                  <a:lnTo>
                    <a:pt x="0" y="0"/>
                  </a:lnTo>
                  <a:lnTo>
                    <a:pt x="650539" y="653714"/>
                  </a:lnTo>
                  <a:lnTo>
                    <a:pt x="0" y="653714"/>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grpSp>
      <p:sp>
        <p:nvSpPr>
          <p:cNvPr id="3" name="TextBox 2">
            <a:extLst>
              <a:ext uri="{FF2B5EF4-FFF2-40B4-BE49-F238E27FC236}">
                <a16:creationId xmlns:a16="http://schemas.microsoft.com/office/drawing/2014/main" id="{1E74AC9C-9835-4C7A-8431-36D969B10E03}"/>
              </a:ext>
            </a:extLst>
          </p:cNvPr>
          <p:cNvSpPr txBox="1"/>
          <p:nvPr/>
        </p:nvSpPr>
        <p:spPr>
          <a:xfrm>
            <a:off x="609600" y="6182007"/>
            <a:ext cx="7254358" cy="461665"/>
          </a:xfrm>
          <a:prstGeom prst="rect">
            <a:avLst/>
          </a:prstGeom>
          <a:noFill/>
        </p:spPr>
        <p:txBody>
          <a:bodyPr wrap="none" rtlCol="0">
            <a:spAutoFit/>
          </a:bodyPr>
          <a:lstStyle/>
          <a:p>
            <a:r>
              <a:rPr lang="en-US" sz="2400" dirty="0">
                <a:solidFill>
                  <a:schemeClr val="bg1"/>
                </a:solidFill>
              </a:rPr>
              <a:t>CPFT Phase II implementation started from January 2020</a:t>
            </a:r>
          </a:p>
        </p:txBody>
      </p:sp>
    </p:spTree>
    <p:extLst>
      <p:ext uri="{BB962C8B-B14F-4D97-AF65-F5344CB8AC3E}">
        <p14:creationId xmlns:p14="http://schemas.microsoft.com/office/powerpoint/2010/main" val="249601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750"/>
                                        <p:tgtEl>
                                          <p:spTgt spid="24"/>
                                        </p:tgtEl>
                                      </p:cBhvr>
                                    </p:animEffect>
                                    <p:anim calcmode="lin" valueType="num">
                                      <p:cBhvr>
                                        <p:cTn id="18" dur="750" fill="hold"/>
                                        <p:tgtEl>
                                          <p:spTgt spid="24"/>
                                        </p:tgtEl>
                                        <p:attrNameLst>
                                          <p:attrName>ppt_x</p:attrName>
                                        </p:attrNameLst>
                                      </p:cBhvr>
                                      <p:tavLst>
                                        <p:tav tm="0">
                                          <p:val>
                                            <p:strVal val="#ppt_x"/>
                                          </p:val>
                                        </p:tav>
                                        <p:tav tm="100000">
                                          <p:val>
                                            <p:strVal val="#ppt_x"/>
                                          </p:val>
                                        </p:tav>
                                      </p:tavLst>
                                    </p:anim>
                                    <p:anim calcmode="lin" valueType="num">
                                      <p:cBhvr>
                                        <p:cTn id="19" dur="75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21B6B7C5-7BF3-43ED-8DEF-4DD0C68E583A}"/>
              </a:ext>
            </a:extLst>
          </p:cNvPr>
          <p:cNvSpPr/>
          <p:nvPr/>
        </p:nvSpPr>
        <p:spPr>
          <a:xfrm rot="5400000">
            <a:off x="7746008" y="1859970"/>
            <a:ext cx="451220" cy="8251271"/>
          </a:xfrm>
          <a:prstGeom prst="rect">
            <a:avLst/>
          </a:prstGeom>
          <a:solidFill>
            <a:schemeClr val="accent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a:t>
            </a:r>
          </a:p>
        </p:txBody>
      </p:sp>
      <p:sp>
        <p:nvSpPr>
          <p:cNvPr id="86" name="Rectangle 85">
            <a:extLst>
              <a:ext uri="{FF2B5EF4-FFF2-40B4-BE49-F238E27FC236}">
                <a16:creationId xmlns:a16="http://schemas.microsoft.com/office/drawing/2014/main" id="{ADC66015-3B1C-4BC4-9761-2FD56E0CD730}"/>
              </a:ext>
            </a:extLst>
          </p:cNvPr>
          <p:cNvSpPr/>
          <p:nvPr/>
        </p:nvSpPr>
        <p:spPr>
          <a:xfrm rot="5400000">
            <a:off x="7604228" y="1322052"/>
            <a:ext cx="635510" cy="8251271"/>
          </a:xfrm>
          <a:prstGeom prst="rect">
            <a:avLst/>
          </a:prstGeom>
          <a:solidFill>
            <a:schemeClr val="accent6">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33" name="Rectangle 32">
            <a:extLst>
              <a:ext uri="{FF2B5EF4-FFF2-40B4-BE49-F238E27FC236}">
                <a16:creationId xmlns:a16="http://schemas.microsoft.com/office/drawing/2014/main" id="{6A40C641-B600-944A-9FA4-3A408725EA01}"/>
              </a:ext>
            </a:extLst>
          </p:cNvPr>
          <p:cNvSpPr/>
          <p:nvPr/>
        </p:nvSpPr>
        <p:spPr>
          <a:xfrm>
            <a:off x="3845983" y="1343023"/>
            <a:ext cx="1967256" cy="6355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34" name="Rectangle 33">
            <a:extLst>
              <a:ext uri="{FF2B5EF4-FFF2-40B4-BE49-F238E27FC236}">
                <a16:creationId xmlns:a16="http://schemas.microsoft.com/office/drawing/2014/main" id="{245F32EF-1015-A64E-BD34-04DC7C1591FD}"/>
              </a:ext>
            </a:extLst>
          </p:cNvPr>
          <p:cNvSpPr/>
          <p:nvPr/>
        </p:nvSpPr>
        <p:spPr>
          <a:xfrm>
            <a:off x="8221936" y="1336873"/>
            <a:ext cx="1906825" cy="6330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35" name="Rectangle 34">
            <a:extLst>
              <a:ext uri="{FF2B5EF4-FFF2-40B4-BE49-F238E27FC236}">
                <a16:creationId xmlns:a16="http://schemas.microsoft.com/office/drawing/2014/main" id="{5B520382-11FD-A048-B0F2-5B3C81ACC39D}"/>
              </a:ext>
            </a:extLst>
          </p:cNvPr>
          <p:cNvSpPr/>
          <p:nvPr/>
        </p:nvSpPr>
        <p:spPr>
          <a:xfrm>
            <a:off x="6034168" y="1312390"/>
            <a:ext cx="1967256" cy="6355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43" name="TextBox 42">
            <a:extLst>
              <a:ext uri="{FF2B5EF4-FFF2-40B4-BE49-F238E27FC236}">
                <a16:creationId xmlns:a16="http://schemas.microsoft.com/office/drawing/2014/main" id="{0DAF4C64-5039-704D-AF27-C3B80D9F90C7}"/>
              </a:ext>
            </a:extLst>
          </p:cNvPr>
          <p:cNvSpPr txBox="1"/>
          <p:nvPr/>
        </p:nvSpPr>
        <p:spPr>
          <a:xfrm>
            <a:off x="4442072" y="1337096"/>
            <a:ext cx="949243" cy="584775"/>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solidFill>
                <a:effectLst/>
                <a:uLnTx/>
                <a:uFillTx/>
                <a:latin typeface="Bookman Old Style" panose="02050604050505020204" pitchFamily="18" charset="0"/>
                <a:ea typeface="League Spartan" charset="0"/>
                <a:cs typeface="Poppins" pitchFamily="2" charset="77"/>
              </a:rPr>
              <a:t>No. of TLs</a:t>
            </a:r>
          </a:p>
        </p:txBody>
      </p:sp>
      <p:sp>
        <p:nvSpPr>
          <p:cNvPr id="44" name="TextBox 43">
            <a:extLst>
              <a:ext uri="{FF2B5EF4-FFF2-40B4-BE49-F238E27FC236}">
                <a16:creationId xmlns:a16="http://schemas.microsoft.com/office/drawing/2014/main" id="{F448D226-FABA-0A48-8BF2-A0CE15E87A0F}"/>
              </a:ext>
            </a:extLst>
          </p:cNvPr>
          <p:cNvSpPr txBox="1"/>
          <p:nvPr/>
        </p:nvSpPr>
        <p:spPr>
          <a:xfrm>
            <a:off x="6657439" y="1281737"/>
            <a:ext cx="949243" cy="738664"/>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 of TLs at 8 digit</a:t>
            </a:r>
            <a:endParaRPr kumimoji="0" lang="en-US" sz="1400" b="1" i="0" u="none" strike="noStrike" kern="1200" cap="none" spc="0" normalizeH="0" baseline="0" noProof="0" dirty="0">
              <a:ln>
                <a:noFill/>
              </a:ln>
              <a:solidFill>
                <a:prstClr val="white"/>
              </a:solidFill>
              <a:effectLst/>
              <a:uLnTx/>
              <a:uFillTx/>
              <a:latin typeface="Bookman Old Style" panose="02050604050505020204" pitchFamily="18" charset="0"/>
              <a:ea typeface="League Spartan" charset="0"/>
              <a:cs typeface="Poppins" pitchFamily="2" charset="77"/>
            </a:endParaRPr>
          </a:p>
        </p:txBody>
      </p:sp>
      <p:sp>
        <p:nvSpPr>
          <p:cNvPr id="45" name="TextBox 44">
            <a:extLst>
              <a:ext uri="{FF2B5EF4-FFF2-40B4-BE49-F238E27FC236}">
                <a16:creationId xmlns:a16="http://schemas.microsoft.com/office/drawing/2014/main" id="{71ABC63F-C6EB-9844-A930-45FF12C3D6F7}"/>
              </a:ext>
            </a:extLst>
          </p:cNvPr>
          <p:cNvSpPr txBox="1"/>
          <p:nvPr/>
        </p:nvSpPr>
        <p:spPr>
          <a:xfrm>
            <a:off x="8497028" y="1474397"/>
            <a:ext cx="1263487" cy="33855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solidFill>
                <a:effectLst/>
                <a:uLnTx/>
                <a:uFillTx/>
                <a:latin typeface="Bookman Old Style" panose="02050604050505020204" pitchFamily="18" charset="0"/>
                <a:ea typeface="League Spartan" charset="0"/>
                <a:cs typeface="Poppins" pitchFamily="2" charset="77"/>
              </a:rPr>
              <a:t>No. of TLs</a:t>
            </a:r>
          </a:p>
        </p:txBody>
      </p:sp>
      <p:sp>
        <p:nvSpPr>
          <p:cNvPr id="4" name="Round Same Side Corner Rectangle 3">
            <a:extLst>
              <a:ext uri="{FF2B5EF4-FFF2-40B4-BE49-F238E27FC236}">
                <a16:creationId xmlns:a16="http://schemas.microsoft.com/office/drawing/2014/main" id="{3348D506-28AA-EF42-9DAA-4E3D28528609}"/>
              </a:ext>
            </a:extLst>
          </p:cNvPr>
          <p:cNvSpPr/>
          <p:nvPr/>
        </p:nvSpPr>
        <p:spPr>
          <a:xfrm rot="5400000">
            <a:off x="1988910" y="997512"/>
            <a:ext cx="635508" cy="2773620"/>
          </a:xfrm>
          <a:prstGeom prst="round2SameRect">
            <a:avLst>
              <a:gd name="adj1" fmla="val 50000"/>
              <a:gd name="adj2" fmla="val 0"/>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5" name="TextBox 4">
            <a:extLst>
              <a:ext uri="{FF2B5EF4-FFF2-40B4-BE49-F238E27FC236}">
                <a16:creationId xmlns:a16="http://schemas.microsoft.com/office/drawing/2014/main" id="{3BF59F1E-B848-6249-9D89-3C376A3C62CB}"/>
              </a:ext>
            </a:extLst>
          </p:cNvPr>
          <p:cNvSpPr txBox="1"/>
          <p:nvPr/>
        </p:nvSpPr>
        <p:spPr>
          <a:xfrm>
            <a:off x="821770" y="2225852"/>
            <a:ext cx="2672526" cy="276999"/>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Bookman Old Style" panose="02050604050505020204" pitchFamily="18" charset="0"/>
                <a:ea typeface="League Spartan" charset="0"/>
                <a:cs typeface="Poppins" pitchFamily="2" charset="77"/>
              </a:rPr>
              <a:t>  Elimination of Tariff (3 years)</a:t>
            </a:r>
          </a:p>
        </p:txBody>
      </p:sp>
      <p:sp>
        <p:nvSpPr>
          <p:cNvPr id="27" name="Rectangle 26">
            <a:extLst>
              <a:ext uri="{FF2B5EF4-FFF2-40B4-BE49-F238E27FC236}">
                <a16:creationId xmlns:a16="http://schemas.microsoft.com/office/drawing/2014/main" id="{7E686965-E85E-0045-9CAE-9D3C7335EF5C}"/>
              </a:ext>
            </a:extLst>
          </p:cNvPr>
          <p:cNvSpPr/>
          <p:nvPr/>
        </p:nvSpPr>
        <p:spPr>
          <a:xfrm rot="5400000">
            <a:off x="7638722" y="-1693238"/>
            <a:ext cx="635508" cy="8251272"/>
          </a:xfrm>
          <a:prstGeom prst="rect">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46" name="Subtitle 2">
            <a:extLst>
              <a:ext uri="{FF2B5EF4-FFF2-40B4-BE49-F238E27FC236}">
                <a16:creationId xmlns:a16="http://schemas.microsoft.com/office/drawing/2014/main" id="{180C0DC5-6631-AF4F-850B-4F386BF9D9ED}"/>
              </a:ext>
            </a:extLst>
          </p:cNvPr>
          <p:cNvSpPr txBox="1">
            <a:spLocks/>
          </p:cNvSpPr>
          <p:nvPr/>
        </p:nvSpPr>
        <p:spPr>
          <a:xfrm>
            <a:off x="4000215" y="2293371"/>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2681</a:t>
            </a:r>
          </a:p>
        </p:txBody>
      </p:sp>
      <p:sp>
        <p:nvSpPr>
          <p:cNvPr id="47" name="Subtitle 2">
            <a:extLst>
              <a:ext uri="{FF2B5EF4-FFF2-40B4-BE49-F238E27FC236}">
                <a16:creationId xmlns:a16="http://schemas.microsoft.com/office/drawing/2014/main" id="{B8E7FFCC-08DE-AE47-85EB-C73F2CA8E3DA}"/>
              </a:ext>
            </a:extLst>
          </p:cNvPr>
          <p:cNvSpPr txBox="1">
            <a:spLocks/>
          </p:cNvSpPr>
          <p:nvPr/>
        </p:nvSpPr>
        <p:spPr>
          <a:xfrm>
            <a:off x="6483923" y="2293371"/>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35.5%</a:t>
            </a:r>
          </a:p>
        </p:txBody>
      </p:sp>
      <p:sp>
        <p:nvSpPr>
          <p:cNvPr id="48" name="Subtitle 2">
            <a:extLst>
              <a:ext uri="{FF2B5EF4-FFF2-40B4-BE49-F238E27FC236}">
                <a16:creationId xmlns:a16="http://schemas.microsoft.com/office/drawing/2014/main" id="{F7C01BEB-DAD5-E840-AE10-BAA9FFDA3074}"/>
              </a:ext>
            </a:extLst>
          </p:cNvPr>
          <p:cNvSpPr txBox="1">
            <a:spLocks/>
          </p:cNvSpPr>
          <p:nvPr/>
        </p:nvSpPr>
        <p:spPr>
          <a:xfrm>
            <a:off x="8502628" y="2255729"/>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2423.</a:t>
            </a:r>
          </a:p>
        </p:txBody>
      </p:sp>
      <p:sp>
        <p:nvSpPr>
          <p:cNvPr id="16" name="Round Same Side Corner Rectangle 15">
            <a:extLst>
              <a:ext uri="{FF2B5EF4-FFF2-40B4-BE49-F238E27FC236}">
                <a16:creationId xmlns:a16="http://schemas.microsoft.com/office/drawing/2014/main" id="{6AA3626D-05FF-1340-AC18-E40FDAEBAC41}"/>
              </a:ext>
            </a:extLst>
          </p:cNvPr>
          <p:cNvSpPr/>
          <p:nvPr/>
        </p:nvSpPr>
        <p:spPr>
          <a:xfrm rot="5400000">
            <a:off x="1988910" y="1751688"/>
            <a:ext cx="635508" cy="2773620"/>
          </a:xfrm>
          <a:prstGeom prst="round2SameRect">
            <a:avLst>
              <a:gd name="adj1" fmla="val 50000"/>
              <a:gd name="adj2" fmla="val 0"/>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7" name="TextBox 6">
            <a:extLst>
              <a:ext uri="{FF2B5EF4-FFF2-40B4-BE49-F238E27FC236}">
                <a16:creationId xmlns:a16="http://schemas.microsoft.com/office/drawing/2014/main" id="{F2F05AB0-FA1C-8E42-AB2D-2C75B7A4661C}"/>
              </a:ext>
            </a:extLst>
          </p:cNvPr>
          <p:cNvSpPr txBox="1"/>
          <p:nvPr/>
        </p:nvSpPr>
        <p:spPr>
          <a:xfrm>
            <a:off x="1136884" y="3000158"/>
            <a:ext cx="1401346" cy="276999"/>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Bookman Old Style" panose="02050604050505020204" pitchFamily="18" charset="0"/>
                <a:ea typeface="League Spartan" charset="0"/>
                <a:cs typeface="Poppins" pitchFamily="2" charset="77"/>
              </a:rPr>
              <a:t> (0-5%) 5 years</a:t>
            </a:r>
          </a:p>
        </p:txBody>
      </p:sp>
      <p:sp>
        <p:nvSpPr>
          <p:cNvPr id="28" name="Rectangle 27">
            <a:extLst>
              <a:ext uri="{FF2B5EF4-FFF2-40B4-BE49-F238E27FC236}">
                <a16:creationId xmlns:a16="http://schemas.microsoft.com/office/drawing/2014/main" id="{CA34F5CD-A923-3E4A-A80B-D2861DD3EA1C}"/>
              </a:ext>
            </a:extLst>
          </p:cNvPr>
          <p:cNvSpPr/>
          <p:nvPr/>
        </p:nvSpPr>
        <p:spPr>
          <a:xfrm rot="5400000">
            <a:off x="7604231" y="-987139"/>
            <a:ext cx="635510" cy="8251275"/>
          </a:xfrm>
          <a:prstGeom prst="rect">
            <a:avLst/>
          </a:prstGeom>
          <a:solidFill>
            <a:schemeClr val="accent2">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51" name="Subtitle 2">
            <a:extLst>
              <a:ext uri="{FF2B5EF4-FFF2-40B4-BE49-F238E27FC236}">
                <a16:creationId xmlns:a16="http://schemas.microsoft.com/office/drawing/2014/main" id="{0F68E2BC-143F-354F-AE92-46A968C1FF5E}"/>
              </a:ext>
            </a:extLst>
          </p:cNvPr>
          <p:cNvSpPr txBox="1">
            <a:spLocks/>
          </p:cNvSpPr>
          <p:nvPr/>
        </p:nvSpPr>
        <p:spPr>
          <a:xfrm>
            <a:off x="4000215" y="3047548"/>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2604</a:t>
            </a:r>
          </a:p>
        </p:txBody>
      </p:sp>
      <p:sp>
        <p:nvSpPr>
          <p:cNvPr id="52" name="Subtitle 2">
            <a:extLst>
              <a:ext uri="{FF2B5EF4-FFF2-40B4-BE49-F238E27FC236}">
                <a16:creationId xmlns:a16="http://schemas.microsoft.com/office/drawing/2014/main" id="{0DDC616D-49CA-FF4B-BAC9-A24A30BCD6C5}"/>
              </a:ext>
            </a:extLst>
          </p:cNvPr>
          <p:cNvSpPr txBox="1">
            <a:spLocks/>
          </p:cNvSpPr>
          <p:nvPr/>
        </p:nvSpPr>
        <p:spPr>
          <a:xfrm>
            <a:off x="6483923" y="3047548"/>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34.5%</a:t>
            </a:r>
          </a:p>
        </p:txBody>
      </p:sp>
      <p:sp>
        <p:nvSpPr>
          <p:cNvPr id="53" name="Subtitle 2">
            <a:extLst>
              <a:ext uri="{FF2B5EF4-FFF2-40B4-BE49-F238E27FC236}">
                <a16:creationId xmlns:a16="http://schemas.microsoft.com/office/drawing/2014/main" id="{ACC65FC0-5271-5D4A-843C-54F49D942CD2}"/>
              </a:ext>
            </a:extLst>
          </p:cNvPr>
          <p:cNvSpPr txBox="1">
            <a:spLocks/>
          </p:cNvSpPr>
          <p:nvPr/>
        </p:nvSpPr>
        <p:spPr>
          <a:xfrm>
            <a:off x="8502628" y="2997831"/>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1338</a:t>
            </a:r>
          </a:p>
        </p:txBody>
      </p:sp>
      <p:sp>
        <p:nvSpPr>
          <p:cNvPr id="17" name="Round Same Side Corner Rectangle 16">
            <a:extLst>
              <a:ext uri="{FF2B5EF4-FFF2-40B4-BE49-F238E27FC236}">
                <a16:creationId xmlns:a16="http://schemas.microsoft.com/office/drawing/2014/main" id="{131308E0-B9AA-6747-88E2-2FE909B2F0A1}"/>
              </a:ext>
            </a:extLst>
          </p:cNvPr>
          <p:cNvSpPr/>
          <p:nvPr/>
        </p:nvSpPr>
        <p:spPr>
          <a:xfrm rot="5400000">
            <a:off x="1988910" y="2505863"/>
            <a:ext cx="635508" cy="2773620"/>
          </a:xfrm>
          <a:prstGeom prst="round2SameRect">
            <a:avLst>
              <a:gd name="adj1" fmla="val 50000"/>
              <a:gd name="adj2" fmla="val 0"/>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endParaRPr>
          </a:p>
        </p:txBody>
      </p:sp>
      <p:sp>
        <p:nvSpPr>
          <p:cNvPr id="9" name="TextBox 8">
            <a:extLst>
              <a:ext uri="{FF2B5EF4-FFF2-40B4-BE49-F238E27FC236}">
                <a16:creationId xmlns:a16="http://schemas.microsoft.com/office/drawing/2014/main" id="{623FAFFD-7997-414E-892F-8177A4E9B63B}"/>
              </a:ext>
            </a:extLst>
          </p:cNvPr>
          <p:cNvSpPr txBox="1"/>
          <p:nvPr/>
        </p:nvSpPr>
        <p:spPr>
          <a:xfrm>
            <a:off x="1008475" y="3693824"/>
            <a:ext cx="2056973" cy="461665"/>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Bookman Old Style" panose="02050604050505020204" pitchFamily="18" charset="0"/>
                <a:ea typeface="League Spartan" charset="0"/>
                <a:cs typeface="Poppins" pitchFamily="2" charset="77"/>
              </a:rPr>
              <a:t>Reduction on </a:t>
            </a:r>
            <a:r>
              <a:rPr kumimoji="0" lang="en-US" sz="1200" b="1" i="0" u="none" strike="noStrike" kern="1200" cap="none" spc="0" normalizeH="0" baseline="0" noProof="0" dirty="0" err="1">
                <a:ln>
                  <a:noFill/>
                </a:ln>
                <a:solidFill>
                  <a:prstClr val="white"/>
                </a:solidFill>
                <a:effectLst/>
                <a:uLnTx/>
                <a:uFillTx/>
                <a:latin typeface="Bookman Old Style" panose="02050604050505020204" pitchFamily="18" charset="0"/>
                <a:ea typeface="League Spartan" charset="0"/>
                <a:cs typeface="Poppins" pitchFamily="2" charset="77"/>
              </a:rPr>
              <a:t>MoP</a:t>
            </a:r>
            <a:r>
              <a:rPr kumimoji="0" lang="en-US" sz="1200" b="1" i="0" u="none" strike="noStrike" kern="1200" cap="none" spc="0" normalizeH="0" baseline="0" noProof="0" dirty="0">
                <a:ln>
                  <a:noFill/>
                </a:ln>
                <a:solidFill>
                  <a:prstClr val="white"/>
                </a:solidFill>
                <a:effectLst/>
                <a:uLnTx/>
                <a:uFillTx/>
                <a:latin typeface="Bookman Old Style" panose="02050604050505020204" pitchFamily="18" charset="0"/>
                <a:ea typeface="League Spartan" charset="0"/>
                <a:cs typeface="Poppins" pitchFamily="2" charset="77"/>
              </a:rPr>
              <a:t> 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Bookman Old Style" panose="02050604050505020204" pitchFamily="18" charset="0"/>
                <a:ea typeface="League Spartan" charset="0"/>
                <a:cs typeface="Poppins" pitchFamily="2" charset="77"/>
              </a:rPr>
              <a:t>5 years  </a:t>
            </a:r>
          </a:p>
        </p:txBody>
      </p:sp>
      <p:sp>
        <p:nvSpPr>
          <p:cNvPr id="29" name="Rectangle 28">
            <a:extLst>
              <a:ext uri="{FF2B5EF4-FFF2-40B4-BE49-F238E27FC236}">
                <a16:creationId xmlns:a16="http://schemas.microsoft.com/office/drawing/2014/main" id="{D0557DC7-4FA0-8340-8959-9BA1BD23AC4D}"/>
              </a:ext>
            </a:extLst>
          </p:cNvPr>
          <p:cNvSpPr/>
          <p:nvPr/>
        </p:nvSpPr>
        <p:spPr>
          <a:xfrm rot="5400000">
            <a:off x="7604231" y="-232962"/>
            <a:ext cx="635510" cy="8251273"/>
          </a:xfrm>
          <a:prstGeom prst="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55" name="Subtitle 2">
            <a:extLst>
              <a:ext uri="{FF2B5EF4-FFF2-40B4-BE49-F238E27FC236}">
                <a16:creationId xmlns:a16="http://schemas.microsoft.com/office/drawing/2014/main" id="{D7DCF5CF-B8EE-8D4F-860E-31ED2402EEB0}"/>
              </a:ext>
            </a:extLst>
          </p:cNvPr>
          <p:cNvSpPr txBox="1">
            <a:spLocks/>
          </p:cNvSpPr>
          <p:nvPr/>
        </p:nvSpPr>
        <p:spPr>
          <a:xfrm>
            <a:off x="4000215" y="3801723"/>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604</a:t>
            </a:r>
          </a:p>
        </p:txBody>
      </p:sp>
      <p:sp>
        <p:nvSpPr>
          <p:cNvPr id="56" name="Subtitle 2">
            <a:extLst>
              <a:ext uri="{FF2B5EF4-FFF2-40B4-BE49-F238E27FC236}">
                <a16:creationId xmlns:a16="http://schemas.microsoft.com/office/drawing/2014/main" id="{EBF2A99A-EA61-AB46-891F-1586B0888682}"/>
              </a:ext>
            </a:extLst>
          </p:cNvPr>
          <p:cNvSpPr txBox="1">
            <a:spLocks/>
          </p:cNvSpPr>
          <p:nvPr/>
        </p:nvSpPr>
        <p:spPr>
          <a:xfrm>
            <a:off x="6483923" y="3801723"/>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8%</a:t>
            </a:r>
          </a:p>
        </p:txBody>
      </p:sp>
      <p:sp>
        <p:nvSpPr>
          <p:cNvPr id="57" name="Subtitle 2">
            <a:extLst>
              <a:ext uri="{FF2B5EF4-FFF2-40B4-BE49-F238E27FC236}">
                <a16:creationId xmlns:a16="http://schemas.microsoft.com/office/drawing/2014/main" id="{3D75C624-8EAD-0C4F-9233-D5158A6E2F79}"/>
              </a:ext>
            </a:extLst>
          </p:cNvPr>
          <p:cNvSpPr txBox="1">
            <a:spLocks/>
          </p:cNvSpPr>
          <p:nvPr/>
        </p:nvSpPr>
        <p:spPr>
          <a:xfrm>
            <a:off x="8502628" y="3764080"/>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157</a:t>
            </a:r>
          </a:p>
        </p:txBody>
      </p:sp>
      <p:sp>
        <p:nvSpPr>
          <p:cNvPr id="18" name="Round Same Side Corner Rectangle 17">
            <a:extLst>
              <a:ext uri="{FF2B5EF4-FFF2-40B4-BE49-F238E27FC236}">
                <a16:creationId xmlns:a16="http://schemas.microsoft.com/office/drawing/2014/main" id="{14ADE1EE-3473-AD4D-9BD3-CEEE9DA296B4}"/>
              </a:ext>
            </a:extLst>
          </p:cNvPr>
          <p:cNvSpPr/>
          <p:nvPr/>
        </p:nvSpPr>
        <p:spPr>
          <a:xfrm rot="5400000">
            <a:off x="1988910" y="3260039"/>
            <a:ext cx="635508" cy="2773620"/>
          </a:xfrm>
          <a:prstGeom prst="round2SameRect">
            <a:avLst>
              <a:gd name="adj1" fmla="val 50000"/>
              <a:gd name="adj2" fmla="val 0"/>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11" name="TextBox 10">
            <a:extLst>
              <a:ext uri="{FF2B5EF4-FFF2-40B4-BE49-F238E27FC236}">
                <a16:creationId xmlns:a16="http://schemas.microsoft.com/office/drawing/2014/main" id="{CB848E89-3583-E344-A3D1-62719A54BCD4}"/>
              </a:ext>
            </a:extLst>
          </p:cNvPr>
          <p:cNvSpPr txBox="1"/>
          <p:nvPr/>
        </p:nvSpPr>
        <p:spPr>
          <a:xfrm>
            <a:off x="959000" y="4416017"/>
            <a:ext cx="2541080" cy="461665"/>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Bookman Old Style" panose="02050604050505020204" pitchFamily="18" charset="0"/>
                <a:ea typeface="League Spartan" charset="0"/>
                <a:cs typeface="Poppins" pitchFamily="2" charset="77"/>
              </a:rPr>
              <a:t> Reduction on </a:t>
            </a:r>
            <a:r>
              <a:rPr kumimoji="0" lang="en-US" sz="1200" b="1" i="0" u="none" strike="noStrike" kern="1200" cap="none" spc="0" normalizeH="0" baseline="0" noProof="0" dirty="0" err="1">
                <a:ln>
                  <a:noFill/>
                </a:ln>
                <a:solidFill>
                  <a:prstClr val="white"/>
                </a:solidFill>
                <a:effectLst/>
                <a:uLnTx/>
                <a:uFillTx/>
                <a:latin typeface="Bookman Old Style" panose="02050604050505020204" pitchFamily="18" charset="0"/>
                <a:ea typeface="League Spartan" charset="0"/>
                <a:cs typeface="Poppins" pitchFamily="2" charset="77"/>
              </a:rPr>
              <a:t>MoP</a:t>
            </a:r>
            <a:r>
              <a:rPr kumimoji="0" lang="en-US" sz="1200" b="1" i="0" u="none" strike="noStrike" kern="1200" cap="none" spc="0" normalizeH="0" baseline="0" noProof="0" dirty="0">
                <a:ln>
                  <a:noFill/>
                </a:ln>
                <a:solidFill>
                  <a:prstClr val="white"/>
                </a:solidFill>
                <a:effectLst/>
                <a:uLnTx/>
                <a:uFillTx/>
                <a:latin typeface="Bookman Old Style" panose="02050604050505020204" pitchFamily="18" charset="0"/>
                <a:ea typeface="League Spartan" charset="0"/>
                <a:cs typeface="Poppins" pitchFamily="2" charset="77"/>
              </a:rPr>
              <a:t> from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Bookman Old Style" panose="02050604050505020204" pitchFamily="18" charset="0"/>
                <a:ea typeface="League Spartan" charset="0"/>
                <a:cs typeface="Poppins" pitchFamily="2" charset="77"/>
              </a:rPr>
              <a:t>5 years</a:t>
            </a:r>
          </a:p>
        </p:txBody>
      </p:sp>
      <p:sp>
        <p:nvSpPr>
          <p:cNvPr id="30" name="Rectangle 29">
            <a:extLst>
              <a:ext uri="{FF2B5EF4-FFF2-40B4-BE49-F238E27FC236}">
                <a16:creationId xmlns:a16="http://schemas.microsoft.com/office/drawing/2014/main" id="{B6601BA7-2704-DB41-975F-438AA840E6A8}"/>
              </a:ext>
            </a:extLst>
          </p:cNvPr>
          <p:cNvSpPr/>
          <p:nvPr/>
        </p:nvSpPr>
        <p:spPr>
          <a:xfrm rot="5400000">
            <a:off x="7604230" y="521214"/>
            <a:ext cx="635510" cy="8251271"/>
          </a:xfrm>
          <a:prstGeom prst="rect">
            <a:avLst/>
          </a:prstGeom>
          <a:solidFill>
            <a:schemeClr val="accent4">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59" name="Subtitle 2">
            <a:extLst>
              <a:ext uri="{FF2B5EF4-FFF2-40B4-BE49-F238E27FC236}">
                <a16:creationId xmlns:a16="http://schemas.microsoft.com/office/drawing/2014/main" id="{85D5B7ED-9772-C64B-810C-237D469DF0BB}"/>
              </a:ext>
            </a:extLst>
          </p:cNvPr>
          <p:cNvSpPr txBox="1">
            <a:spLocks/>
          </p:cNvSpPr>
          <p:nvPr/>
        </p:nvSpPr>
        <p:spPr>
          <a:xfrm>
            <a:off x="4016257" y="4555818"/>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529</a:t>
            </a:r>
          </a:p>
        </p:txBody>
      </p:sp>
      <p:sp>
        <p:nvSpPr>
          <p:cNvPr id="60" name="Subtitle 2">
            <a:extLst>
              <a:ext uri="{FF2B5EF4-FFF2-40B4-BE49-F238E27FC236}">
                <a16:creationId xmlns:a16="http://schemas.microsoft.com/office/drawing/2014/main" id="{05E343CF-B0C4-2444-99D8-1308705DB7F7}"/>
              </a:ext>
            </a:extLst>
          </p:cNvPr>
          <p:cNvSpPr txBox="1">
            <a:spLocks/>
          </p:cNvSpPr>
          <p:nvPr/>
        </p:nvSpPr>
        <p:spPr>
          <a:xfrm>
            <a:off x="6483923" y="4555818"/>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7%</a:t>
            </a:r>
          </a:p>
        </p:txBody>
      </p:sp>
      <p:sp>
        <p:nvSpPr>
          <p:cNvPr id="61" name="Subtitle 2">
            <a:extLst>
              <a:ext uri="{FF2B5EF4-FFF2-40B4-BE49-F238E27FC236}">
                <a16:creationId xmlns:a16="http://schemas.microsoft.com/office/drawing/2014/main" id="{2D9CF6FE-3B52-F94D-B886-BA7E46DEAA4E}"/>
              </a:ext>
            </a:extLst>
          </p:cNvPr>
          <p:cNvSpPr txBox="1">
            <a:spLocks/>
          </p:cNvSpPr>
          <p:nvPr/>
        </p:nvSpPr>
        <p:spPr>
          <a:xfrm>
            <a:off x="8502627" y="4518257"/>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1768</a:t>
            </a:r>
          </a:p>
        </p:txBody>
      </p:sp>
      <p:sp>
        <p:nvSpPr>
          <p:cNvPr id="13" name="TextBox 12">
            <a:extLst>
              <a:ext uri="{FF2B5EF4-FFF2-40B4-BE49-F238E27FC236}">
                <a16:creationId xmlns:a16="http://schemas.microsoft.com/office/drawing/2014/main" id="{B05AD66B-D983-E54B-A1E7-E8295F42E022}"/>
              </a:ext>
            </a:extLst>
          </p:cNvPr>
          <p:cNvSpPr txBox="1"/>
          <p:nvPr/>
        </p:nvSpPr>
        <p:spPr>
          <a:xfrm>
            <a:off x="1136884" y="5262525"/>
            <a:ext cx="296876" cy="276999"/>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Bookman Old Style" panose="02050604050505020204" pitchFamily="18" charset="0"/>
                <a:ea typeface="League Spartan" charset="0"/>
                <a:cs typeface="Poppins" pitchFamily="2" charset="77"/>
              </a:rPr>
              <a:t>V</a:t>
            </a:r>
          </a:p>
        </p:txBody>
      </p:sp>
      <p:sp>
        <p:nvSpPr>
          <p:cNvPr id="63" name="Subtitle 2">
            <a:extLst>
              <a:ext uri="{FF2B5EF4-FFF2-40B4-BE49-F238E27FC236}">
                <a16:creationId xmlns:a16="http://schemas.microsoft.com/office/drawing/2014/main" id="{2BCC8ABF-8E2D-E341-9B3A-AB793D733D71}"/>
              </a:ext>
            </a:extLst>
          </p:cNvPr>
          <p:cNvSpPr txBox="1">
            <a:spLocks/>
          </p:cNvSpPr>
          <p:nvPr/>
        </p:nvSpPr>
        <p:spPr>
          <a:xfrm>
            <a:off x="4000215" y="5310074"/>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1132</a:t>
            </a:r>
          </a:p>
        </p:txBody>
      </p:sp>
      <p:sp>
        <p:nvSpPr>
          <p:cNvPr id="64" name="Subtitle 2">
            <a:extLst>
              <a:ext uri="{FF2B5EF4-FFF2-40B4-BE49-F238E27FC236}">
                <a16:creationId xmlns:a16="http://schemas.microsoft.com/office/drawing/2014/main" id="{867284AB-16F3-7A49-9ED3-1E8B9B115372}"/>
              </a:ext>
            </a:extLst>
          </p:cNvPr>
          <p:cNvSpPr txBox="1">
            <a:spLocks/>
          </p:cNvSpPr>
          <p:nvPr/>
        </p:nvSpPr>
        <p:spPr>
          <a:xfrm>
            <a:off x="6483923" y="5310074"/>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1"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15</a:t>
            </a:r>
          </a:p>
        </p:txBody>
      </p:sp>
      <p:sp>
        <p:nvSpPr>
          <p:cNvPr id="65" name="Subtitle 2">
            <a:extLst>
              <a:ext uri="{FF2B5EF4-FFF2-40B4-BE49-F238E27FC236}">
                <a16:creationId xmlns:a16="http://schemas.microsoft.com/office/drawing/2014/main" id="{37CE5690-235F-4041-87AF-2001DCFF33C1}"/>
              </a:ext>
            </a:extLst>
          </p:cNvPr>
          <p:cNvSpPr txBox="1">
            <a:spLocks/>
          </p:cNvSpPr>
          <p:nvPr/>
        </p:nvSpPr>
        <p:spPr>
          <a:xfrm>
            <a:off x="8469968" y="5290717"/>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1025</a:t>
            </a:r>
          </a:p>
        </p:txBody>
      </p:sp>
      <p:sp>
        <p:nvSpPr>
          <p:cNvPr id="54" name="Rectangle 53">
            <a:extLst>
              <a:ext uri="{FF2B5EF4-FFF2-40B4-BE49-F238E27FC236}">
                <a16:creationId xmlns:a16="http://schemas.microsoft.com/office/drawing/2014/main" id="{84E8E198-F6D4-4A46-A461-FFF206193261}"/>
              </a:ext>
            </a:extLst>
          </p:cNvPr>
          <p:cNvSpPr/>
          <p:nvPr/>
        </p:nvSpPr>
        <p:spPr>
          <a:xfrm>
            <a:off x="10288519" y="1312391"/>
            <a:ext cx="1793593" cy="6330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58" name="TextBox 57">
            <a:extLst>
              <a:ext uri="{FF2B5EF4-FFF2-40B4-BE49-F238E27FC236}">
                <a16:creationId xmlns:a16="http://schemas.microsoft.com/office/drawing/2014/main" id="{B01C1FC6-CF3B-4A6C-B8F5-6B867407EB47}"/>
              </a:ext>
            </a:extLst>
          </p:cNvPr>
          <p:cNvSpPr txBox="1"/>
          <p:nvPr/>
        </p:nvSpPr>
        <p:spPr>
          <a:xfrm>
            <a:off x="10410121" y="1332832"/>
            <a:ext cx="1253153" cy="584775"/>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 of TLs at 8 digit</a:t>
            </a:r>
            <a:endParaRPr kumimoji="0" lang="en-US" sz="1600" b="1" i="0" u="none" strike="noStrike" kern="1200" cap="none" spc="0" normalizeH="0" baseline="0" noProof="0" dirty="0">
              <a:ln>
                <a:noFill/>
              </a:ln>
              <a:solidFill>
                <a:prstClr val="white"/>
              </a:solidFill>
              <a:effectLst/>
              <a:uLnTx/>
              <a:uFillTx/>
              <a:latin typeface="Bookman Old Style" panose="02050604050505020204" pitchFamily="18" charset="0"/>
              <a:ea typeface="League Spartan" charset="0"/>
              <a:cs typeface="Poppins" pitchFamily="2" charset="77"/>
            </a:endParaRPr>
          </a:p>
        </p:txBody>
      </p:sp>
      <p:sp>
        <p:nvSpPr>
          <p:cNvPr id="62" name="Subtitle 2">
            <a:extLst>
              <a:ext uri="{FF2B5EF4-FFF2-40B4-BE49-F238E27FC236}">
                <a16:creationId xmlns:a16="http://schemas.microsoft.com/office/drawing/2014/main" id="{F3FD95A2-C980-46F5-BAC5-0956D78C597E}"/>
              </a:ext>
            </a:extLst>
          </p:cNvPr>
          <p:cNvSpPr txBox="1">
            <a:spLocks/>
          </p:cNvSpPr>
          <p:nvPr/>
        </p:nvSpPr>
        <p:spPr>
          <a:xfrm>
            <a:off x="10164237" y="2221717"/>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35.6%</a:t>
            </a:r>
          </a:p>
        </p:txBody>
      </p:sp>
      <p:sp>
        <p:nvSpPr>
          <p:cNvPr id="66" name="Subtitle 2">
            <a:extLst>
              <a:ext uri="{FF2B5EF4-FFF2-40B4-BE49-F238E27FC236}">
                <a16:creationId xmlns:a16="http://schemas.microsoft.com/office/drawing/2014/main" id="{99C9CEB2-E83F-4A90-BC43-8236BF486962}"/>
              </a:ext>
            </a:extLst>
          </p:cNvPr>
          <p:cNvSpPr txBox="1">
            <a:spLocks/>
          </p:cNvSpPr>
          <p:nvPr/>
        </p:nvSpPr>
        <p:spPr>
          <a:xfrm>
            <a:off x="10164238" y="3025752"/>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19.9%</a:t>
            </a:r>
          </a:p>
        </p:txBody>
      </p:sp>
      <p:sp>
        <p:nvSpPr>
          <p:cNvPr id="71" name="Subtitle 2">
            <a:extLst>
              <a:ext uri="{FF2B5EF4-FFF2-40B4-BE49-F238E27FC236}">
                <a16:creationId xmlns:a16="http://schemas.microsoft.com/office/drawing/2014/main" id="{FF49117F-5F34-443C-9A23-01A62094C994}"/>
              </a:ext>
            </a:extLst>
          </p:cNvPr>
          <p:cNvSpPr txBox="1">
            <a:spLocks/>
          </p:cNvSpPr>
          <p:nvPr/>
        </p:nvSpPr>
        <p:spPr>
          <a:xfrm>
            <a:off x="10161421" y="3794423"/>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2%</a:t>
            </a:r>
          </a:p>
        </p:txBody>
      </p:sp>
      <p:sp>
        <p:nvSpPr>
          <p:cNvPr id="72" name="Subtitle 2">
            <a:extLst>
              <a:ext uri="{FF2B5EF4-FFF2-40B4-BE49-F238E27FC236}">
                <a16:creationId xmlns:a16="http://schemas.microsoft.com/office/drawing/2014/main" id="{1F11E1DE-1132-46D1-8307-8934D09DD369}"/>
              </a:ext>
            </a:extLst>
          </p:cNvPr>
          <p:cNvSpPr txBox="1">
            <a:spLocks/>
          </p:cNvSpPr>
          <p:nvPr/>
        </p:nvSpPr>
        <p:spPr>
          <a:xfrm>
            <a:off x="10288519" y="4505293"/>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26.1%</a:t>
            </a:r>
          </a:p>
        </p:txBody>
      </p:sp>
      <p:sp>
        <p:nvSpPr>
          <p:cNvPr id="73" name="Subtitle 2">
            <a:extLst>
              <a:ext uri="{FF2B5EF4-FFF2-40B4-BE49-F238E27FC236}">
                <a16:creationId xmlns:a16="http://schemas.microsoft.com/office/drawing/2014/main" id="{8C76E5FA-54FE-43CA-BF4D-D50059FA0C0F}"/>
              </a:ext>
            </a:extLst>
          </p:cNvPr>
          <p:cNvSpPr txBox="1">
            <a:spLocks/>
          </p:cNvSpPr>
          <p:nvPr/>
        </p:nvSpPr>
        <p:spPr>
          <a:xfrm>
            <a:off x="10288519" y="5163662"/>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15%</a:t>
            </a:r>
          </a:p>
        </p:txBody>
      </p:sp>
      <p:sp>
        <p:nvSpPr>
          <p:cNvPr id="75" name="Rectangle 74">
            <a:extLst>
              <a:ext uri="{FF2B5EF4-FFF2-40B4-BE49-F238E27FC236}">
                <a16:creationId xmlns:a16="http://schemas.microsoft.com/office/drawing/2014/main" id="{8F830BDB-3AA9-40E9-B071-959CD3C23A17}"/>
              </a:ext>
            </a:extLst>
          </p:cNvPr>
          <p:cNvSpPr/>
          <p:nvPr/>
        </p:nvSpPr>
        <p:spPr>
          <a:xfrm>
            <a:off x="3830840" y="971844"/>
            <a:ext cx="4170584" cy="2816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TRM OF CHINA</a:t>
            </a:r>
          </a:p>
        </p:txBody>
      </p:sp>
      <p:sp>
        <p:nvSpPr>
          <p:cNvPr id="76" name="Rectangle 75">
            <a:extLst>
              <a:ext uri="{FF2B5EF4-FFF2-40B4-BE49-F238E27FC236}">
                <a16:creationId xmlns:a16="http://schemas.microsoft.com/office/drawing/2014/main" id="{CB6A388D-089D-4110-825F-CF7E376F28DF}"/>
              </a:ext>
            </a:extLst>
          </p:cNvPr>
          <p:cNvSpPr/>
          <p:nvPr/>
        </p:nvSpPr>
        <p:spPr>
          <a:xfrm>
            <a:off x="8076129" y="970619"/>
            <a:ext cx="4062164" cy="3216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TRM OF PAKISTAN</a:t>
            </a:r>
          </a:p>
        </p:txBody>
      </p:sp>
      <p:sp>
        <p:nvSpPr>
          <p:cNvPr id="67" name="Rectangle 66">
            <a:extLst>
              <a:ext uri="{FF2B5EF4-FFF2-40B4-BE49-F238E27FC236}">
                <a16:creationId xmlns:a16="http://schemas.microsoft.com/office/drawing/2014/main" id="{3210816B-E3AF-4CE4-AC1A-3276E4E41E7B}"/>
              </a:ext>
            </a:extLst>
          </p:cNvPr>
          <p:cNvSpPr/>
          <p:nvPr/>
        </p:nvSpPr>
        <p:spPr>
          <a:xfrm>
            <a:off x="11436" y="2093140"/>
            <a:ext cx="905600" cy="5823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I</a:t>
            </a:r>
          </a:p>
        </p:txBody>
      </p:sp>
      <p:sp>
        <p:nvSpPr>
          <p:cNvPr id="68" name="Rectangle 67">
            <a:extLst>
              <a:ext uri="{FF2B5EF4-FFF2-40B4-BE49-F238E27FC236}">
                <a16:creationId xmlns:a16="http://schemas.microsoft.com/office/drawing/2014/main" id="{E09F8D2F-AAF5-4F39-B040-5853FC6A0FC9}"/>
              </a:ext>
            </a:extLst>
          </p:cNvPr>
          <p:cNvSpPr/>
          <p:nvPr/>
        </p:nvSpPr>
        <p:spPr>
          <a:xfrm>
            <a:off x="0" y="2857303"/>
            <a:ext cx="905600" cy="582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II</a:t>
            </a:r>
          </a:p>
        </p:txBody>
      </p:sp>
      <p:sp>
        <p:nvSpPr>
          <p:cNvPr id="69" name="Rectangle 68">
            <a:extLst>
              <a:ext uri="{FF2B5EF4-FFF2-40B4-BE49-F238E27FC236}">
                <a16:creationId xmlns:a16="http://schemas.microsoft.com/office/drawing/2014/main" id="{AEA543A8-BAE9-4B59-AA69-7189FCCF9A6D}"/>
              </a:ext>
            </a:extLst>
          </p:cNvPr>
          <p:cNvSpPr/>
          <p:nvPr/>
        </p:nvSpPr>
        <p:spPr>
          <a:xfrm>
            <a:off x="0" y="3601491"/>
            <a:ext cx="905600" cy="5823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III</a:t>
            </a:r>
          </a:p>
        </p:txBody>
      </p:sp>
      <p:sp>
        <p:nvSpPr>
          <p:cNvPr id="70" name="Rectangle 69">
            <a:extLst>
              <a:ext uri="{FF2B5EF4-FFF2-40B4-BE49-F238E27FC236}">
                <a16:creationId xmlns:a16="http://schemas.microsoft.com/office/drawing/2014/main" id="{4DB6D525-17EE-4DFD-9C6F-8A5EAEB01247}"/>
              </a:ext>
            </a:extLst>
          </p:cNvPr>
          <p:cNvSpPr/>
          <p:nvPr/>
        </p:nvSpPr>
        <p:spPr>
          <a:xfrm>
            <a:off x="-10149" y="4333976"/>
            <a:ext cx="905600" cy="5823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IV</a:t>
            </a:r>
          </a:p>
        </p:txBody>
      </p:sp>
      <p:sp>
        <p:nvSpPr>
          <p:cNvPr id="77" name="Rectangle 76">
            <a:extLst>
              <a:ext uri="{FF2B5EF4-FFF2-40B4-BE49-F238E27FC236}">
                <a16:creationId xmlns:a16="http://schemas.microsoft.com/office/drawing/2014/main" id="{F55DB537-4258-438D-B11E-F4116975A99D}"/>
              </a:ext>
            </a:extLst>
          </p:cNvPr>
          <p:cNvSpPr/>
          <p:nvPr/>
        </p:nvSpPr>
        <p:spPr>
          <a:xfrm>
            <a:off x="-17520" y="4964002"/>
            <a:ext cx="905600" cy="5823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V</a:t>
            </a:r>
          </a:p>
        </p:txBody>
      </p:sp>
      <p:sp>
        <p:nvSpPr>
          <p:cNvPr id="79" name="TextBox 78">
            <a:extLst>
              <a:ext uri="{FF2B5EF4-FFF2-40B4-BE49-F238E27FC236}">
                <a16:creationId xmlns:a16="http://schemas.microsoft.com/office/drawing/2014/main" id="{AED8E194-B220-4688-95A2-BB24640456AE}"/>
              </a:ext>
            </a:extLst>
          </p:cNvPr>
          <p:cNvSpPr txBox="1"/>
          <p:nvPr/>
        </p:nvSpPr>
        <p:spPr>
          <a:xfrm>
            <a:off x="950965" y="5288722"/>
            <a:ext cx="2605845" cy="276999"/>
          </a:xfrm>
          <a:prstGeom prst="rect">
            <a:avLst/>
          </a:prstGeom>
          <a:solidFill>
            <a:schemeClr val="accent6">
              <a:lumMod val="40000"/>
              <a:lumOff val="60000"/>
            </a:schemeClr>
          </a:solid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Bookman Old Style" panose="02050604050505020204" pitchFamily="18" charset="0"/>
                <a:ea typeface="League Spartan" charset="0"/>
                <a:cs typeface="Poppins" pitchFamily="2" charset="77"/>
              </a:rPr>
              <a:t> No Concession</a:t>
            </a:r>
          </a:p>
        </p:txBody>
      </p:sp>
      <p:sp>
        <p:nvSpPr>
          <p:cNvPr id="80" name="Rectangle 79">
            <a:extLst>
              <a:ext uri="{FF2B5EF4-FFF2-40B4-BE49-F238E27FC236}">
                <a16:creationId xmlns:a16="http://schemas.microsoft.com/office/drawing/2014/main" id="{855488CD-8A45-4987-9995-435FC52A8516}"/>
              </a:ext>
            </a:extLst>
          </p:cNvPr>
          <p:cNvSpPr/>
          <p:nvPr/>
        </p:nvSpPr>
        <p:spPr>
          <a:xfrm>
            <a:off x="11436" y="5565721"/>
            <a:ext cx="905600" cy="5823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VI</a:t>
            </a:r>
          </a:p>
        </p:txBody>
      </p:sp>
      <p:sp>
        <p:nvSpPr>
          <p:cNvPr id="82" name="TextBox 81">
            <a:extLst>
              <a:ext uri="{FF2B5EF4-FFF2-40B4-BE49-F238E27FC236}">
                <a16:creationId xmlns:a16="http://schemas.microsoft.com/office/drawing/2014/main" id="{ED5823D7-1981-4C74-BEAB-D4BE566A58DE}"/>
              </a:ext>
            </a:extLst>
          </p:cNvPr>
          <p:cNvSpPr txBox="1"/>
          <p:nvPr/>
        </p:nvSpPr>
        <p:spPr>
          <a:xfrm>
            <a:off x="940480" y="5823379"/>
            <a:ext cx="2760163" cy="276999"/>
          </a:xfrm>
          <a:prstGeom prst="rect">
            <a:avLst/>
          </a:prstGeom>
          <a:solidFill>
            <a:schemeClr val="accent2">
              <a:lumMod val="40000"/>
              <a:lumOff val="60000"/>
            </a:schemeClr>
          </a:solid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Bookman Old Style" panose="02050604050505020204" pitchFamily="18" charset="0"/>
                <a:ea typeface="League Spartan" charset="0"/>
                <a:cs typeface="Poppins" pitchFamily="2" charset="77"/>
              </a:rPr>
              <a:t>Exclusion</a:t>
            </a:r>
          </a:p>
        </p:txBody>
      </p:sp>
      <p:sp>
        <p:nvSpPr>
          <p:cNvPr id="83" name="Subtitle 2">
            <a:extLst>
              <a:ext uri="{FF2B5EF4-FFF2-40B4-BE49-F238E27FC236}">
                <a16:creationId xmlns:a16="http://schemas.microsoft.com/office/drawing/2014/main" id="{207D5C95-0185-4371-BA1D-05296311B094}"/>
              </a:ext>
            </a:extLst>
          </p:cNvPr>
          <p:cNvSpPr txBox="1">
            <a:spLocks/>
          </p:cNvSpPr>
          <p:nvPr/>
        </p:nvSpPr>
        <p:spPr>
          <a:xfrm>
            <a:off x="8534231" y="5823379"/>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192</a:t>
            </a:r>
          </a:p>
        </p:txBody>
      </p:sp>
      <p:sp>
        <p:nvSpPr>
          <p:cNvPr id="85" name="Subtitle 2">
            <a:extLst>
              <a:ext uri="{FF2B5EF4-FFF2-40B4-BE49-F238E27FC236}">
                <a16:creationId xmlns:a16="http://schemas.microsoft.com/office/drawing/2014/main" id="{B66924AB-E2CA-442E-9625-0B08AC5F51C4}"/>
              </a:ext>
            </a:extLst>
          </p:cNvPr>
          <p:cNvSpPr txBox="1">
            <a:spLocks/>
          </p:cNvSpPr>
          <p:nvPr/>
        </p:nvSpPr>
        <p:spPr>
          <a:xfrm>
            <a:off x="10355918" y="5934462"/>
            <a:ext cx="1658793" cy="25718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15%</a:t>
            </a:r>
          </a:p>
        </p:txBody>
      </p:sp>
      <p:pic>
        <p:nvPicPr>
          <p:cNvPr id="74" name="Picture 2" descr="2nd Phase of China-Pakistan Free Trade Agreement Comes Into Effect | ACE  NEWS">
            <a:extLst>
              <a:ext uri="{FF2B5EF4-FFF2-40B4-BE49-F238E27FC236}">
                <a16:creationId xmlns:a16="http://schemas.microsoft.com/office/drawing/2014/main" id="{AF4B9996-3D63-6049-7049-F7D08707E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3" y="32537"/>
            <a:ext cx="12120880" cy="5223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1DAC6B-4218-DB47-B0D5-4C5EA904992F}"/>
              </a:ext>
            </a:extLst>
          </p:cNvPr>
          <p:cNvSpPr txBox="1"/>
          <p:nvPr/>
        </p:nvSpPr>
        <p:spPr>
          <a:xfrm>
            <a:off x="-155369" y="110146"/>
            <a:ext cx="11064247"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Poppins" pitchFamily="2" charset="77"/>
              </a:rPr>
              <a:t>CHINA PAKISTAN FREE TRADE AGREEMENT PHASE I</a:t>
            </a:r>
          </a:p>
        </p:txBody>
      </p:sp>
    </p:spTree>
    <p:extLst>
      <p:ext uri="{BB962C8B-B14F-4D97-AF65-F5344CB8AC3E}">
        <p14:creationId xmlns:p14="http://schemas.microsoft.com/office/powerpoint/2010/main" val="3947347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2nd Phase of China-Pakistan Free Trade Agreement Comes Into Effect | ACE  NEWS">
            <a:extLst>
              <a:ext uri="{FF2B5EF4-FFF2-40B4-BE49-F238E27FC236}">
                <a16:creationId xmlns:a16="http://schemas.microsoft.com/office/drawing/2014/main" id="{F3C98146-B077-6A75-40E4-401021B48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 y="-92708"/>
            <a:ext cx="12120880" cy="692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51B31C6-2B75-4EB9-8586-780593991650}"/>
              </a:ext>
            </a:extLst>
          </p:cNvPr>
          <p:cNvSpPr>
            <a:spLocks noGrp="1"/>
          </p:cNvSpPr>
          <p:nvPr>
            <p:ph type="title"/>
          </p:nvPr>
        </p:nvSpPr>
        <p:spPr>
          <a:xfrm>
            <a:off x="340360" y="49532"/>
            <a:ext cx="11788664" cy="692150"/>
          </a:xfrm>
        </p:spPr>
        <p:txBody>
          <a:bodyPr>
            <a:noAutofit/>
          </a:bodyPr>
          <a:lstStyle/>
          <a:p>
            <a:r>
              <a:rPr lang="en-US" sz="2400" b="1" dirty="0">
                <a:solidFill>
                  <a:schemeClr val="bg1"/>
                </a:solidFill>
                <a:effectLst/>
                <a:latin typeface="Bookman Old Style" panose="02050604050505020204" pitchFamily="18" charset="0"/>
                <a:ea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Description </a:t>
            </a:r>
            <a:r>
              <a:rPr lang="en-US" sz="2400" b="1" dirty="0">
                <a:solidFill>
                  <a:schemeClr val="bg1"/>
                </a:solidFill>
                <a:effectLst/>
                <a:latin typeface="Bookman Old Style" panose="02050604050505020204" pitchFamily="18" charset="0"/>
                <a:ea typeface="Times New Roman" panose="02020603050405020304" pitchFamily="18" charset="0"/>
              </a:rPr>
              <a:t>of CPFTA II concessions offered to Pakistan by China</a:t>
            </a:r>
            <a:endParaRPr lang="en-US" sz="5400" b="1" dirty="0">
              <a:solidFill>
                <a:schemeClr val="bg1"/>
              </a:solidFill>
              <a:latin typeface="Bookman Old Style" panose="02050604050505020204" pitchFamily="18" charset="0"/>
            </a:endParaRPr>
          </a:p>
        </p:txBody>
      </p:sp>
      <p:graphicFrame>
        <p:nvGraphicFramePr>
          <p:cNvPr id="9" name="Table 4">
            <a:extLst>
              <a:ext uri="{FF2B5EF4-FFF2-40B4-BE49-F238E27FC236}">
                <a16:creationId xmlns:a16="http://schemas.microsoft.com/office/drawing/2014/main" id="{72E1088C-21AA-7E3F-43BE-569CBF6616CB}"/>
              </a:ext>
            </a:extLst>
          </p:cNvPr>
          <p:cNvGraphicFramePr>
            <a:graphicFrameLocks/>
          </p:cNvGraphicFramePr>
          <p:nvPr/>
        </p:nvGraphicFramePr>
        <p:xfrm>
          <a:off x="136634" y="812801"/>
          <a:ext cx="11788665" cy="5672082"/>
        </p:xfrm>
        <a:graphic>
          <a:graphicData uri="http://schemas.openxmlformats.org/drawingml/2006/table">
            <a:tbl>
              <a:tblPr firstRow="1" bandRow="1">
                <a:tableStyleId>{17292A2E-F333-43FB-9621-5CBBE7FDCDCB}</a:tableStyleId>
              </a:tblPr>
              <a:tblGrid>
                <a:gridCol w="1234158">
                  <a:extLst>
                    <a:ext uri="{9D8B030D-6E8A-4147-A177-3AD203B41FA5}">
                      <a16:colId xmlns:a16="http://schemas.microsoft.com/office/drawing/2014/main" val="3688777807"/>
                    </a:ext>
                  </a:extLst>
                </a:gridCol>
                <a:gridCol w="5894330">
                  <a:extLst>
                    <a:ext uri="{9D8B030D-6E8A-4147-A177-3AD203B41FA5}">
                      <a16:colId xmlns:a16="http://schemas.microsoft.com/office/drawing/2014/main" val="2669221273"/>
                    </a:ext>
                  </a:extLst>
                </a:gridCol>
                <a:gridCol w="2488062">
                  <a:extLst>
                    <a:ext uri="{9D8B030D-6E8A-4147-A177-3AD203B41FA5}">
                      <a16:colId xmlns:a16="http://schemas.microsoft.com/office/drawing/2014/main" val="401311377"/>
                    </a:ext>
                  </a:extLst>
                </a:gridCol>
                <a:gridCol w="2172115">
                  <a:extLst>
                    <a:ext uri="{9D8B030D-6E8A-4147-A177-3AD203B41FA5}">
                      <a16:colId xmlns:a16="http://schemas.microsoft.com/office/drawing/2014/main" val="2383413119"/>
                    </a:ext>
                  </a:extLst>
                </a:gridCol>
              </a:tblGrid>
              <a:tr h="944443">
                <a:tc>
                  <a:txBody>
                    <a:bodyPr/>
                    <a:lstStyle/>
                    <a:p>
                      <a:pPr marL="0" marR="0" algn="ctr">
                        <a:spcBef>
                          <a:spcPts val="25"/>
                        </a:spcBef>
                        <a:spcAft>
                          <a:spcPts val="0"/>
                        </a:spcAft>
                      </a:pPr>
                      <a:r>
                        <a:rPr lang="en-US" sz="3200" dirty="0">
                          <a:effectLst/>
                          <a:latin typeface="Bookman Old Style" panose="02050604050505020204" pitchFamily="18" charset="0"/>
                        </a:rPr>
                        <a:t> </a:t>
                      </a:r>
                      <a:r>
                        <a:rPr lang="en-US" sz="1800" b="1" dirty="0">
                          <a:effectLst/>
                          <a:latin typeface="Bookman Old Style" panose="02050604050505020204" pitchFamily="18" charset="0"/>
                        </a:rPr>
                        <a:t>Category</a:t>
                      </a:r>
                      <a:endParaRPr lang="en-US" sz="2400" dirty="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tc>
                <a:tc>
                  <a:txBody>
                    <a:bodyPr/>
                    <a:lstStyle/>
                    <a:p>
                      <a:pPr marL="0" marR="0" algn="ctr">
                        <a:spcBef>
                          <a:spcPts val="25"/>
                        </a:spcBef>
                        <a:spcAft>
                          <a:spcPts val="0"/>
                        </a:spcAft>
                      </a:pPr>
                      <a:r>
                        <a:rPr lang="en-US" sz="3200" dirty="0">
                          <a:effectLst/>
                          <a:latin typeface="Bookman Old Style" panose="02050604050505020204" pitchFamily="18" charset="0"/>
                        </a:rPr>
                        <a:t> </a:t>
                      </a:r>
                      <a:r>
                        <a:rPr lang="en-US" sz="1800" b="1" dirty="0">
                          <a:effectLst/>
                          <a:latin typeface="Bookman Old Style" panose="02050604050505020204" pitchFamily="18" charset="0"/>
                        </a:rPr>
                        <a:t>Description</a:t>
                      </a:r>
                      <a:endParaRPr lang="en-US" sz="2400" dirty="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tc>
                <a:tc>
                  <a:txBody>
                    <a:bodyPr/>
                    <a:lstStyle/>
                    <a:p>
                      <a:pPr marL="67945" marR="59690" algn="ctr">
                        <a:lnSpc>
                          <a:spcPts val="1140"/>
                        </a:lnSpc>
                        <a:spcBef>
                          <a:spcPts val="575"/>
                        </a:spcBef>
                        <a:spcAft>
                          <a:spcPts val="0"/>
                        </a:spcAft>
                      </a:pPr>
                      <a:r>
                        <a:rPr lang="en-US" sz="1800" b="1" dirty="0">
                          <a:effectLst/>
                          <a:latin typeface="Bookman Old Style" panose="02050604050505020204" pitchFamily="18" charset="0"/>
                        </a:rPr>
                        <a:t>Tariff lines </a:t>
                      </a:r>
                    </a:p>
                    <a:p>
                      <a:pPr marL="67945" marR="59690" algn="ctr">
                        <a:lnSpc>
                          <a:spcPts val="1140"/>
                        </a:lnSpc>
                        <a:spcBef>
                          <a:spcPts val="575"/>
                        </a:spcBef>
                        <a:spcAft>
                          <a:spcPts val="0"/>
                        </a:spcAft>
                      </a:pPr>
                      <a:r>
                        <a:rPr lang="en-US" sz="1800" b="1" dirty="0">
                          <a:effectLst/>
                          <a:latin typeface="Bookman Old Style" panose="02050604050505020204" pitchFamily="18" charset="0"/>
                        </a:rPr>
                        <a:t>(HS 8-digits)</a:t>
                      </a:r>
                      <a:endParaRPr lang="en-US" sz="2400" dirty="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8580" marR="0" algn="ctr">
                        <a:lnSpc>
                          <a:spcPts val="1140"/>
                        </a:lnSpc>
                        <a:spcBef>
                          <a:spcPts val="575"/>
                        </a:spcBef>
                        <a:spcAft>
                          <a:spcPts val="0"/>
                        </a:spcAft>
                      </a:pPr>
                      <a:r>
                        <a:rPr lang="en-US" sz="1800" b="1" dirty="0">
                          <a:effectLst/>
                          <a:latin typeface="Bookman Old Style" panose="02050604050505020204" pitchFamily="18" charset="0"/>
                        </a:rPr>
                        <a:t>Tariff lines</a:t>
                      </a:r>
                    </a:p>
                    <a:p>
                      <a:pPr marL="68580" marR="0" algn="ctr">
                        <a:lnSpc>
                          <a:spcPts val="1140"/>
                        </a:lnSpc>
                        <a:spcBef>
                          <a:spcPts val="575"/>
                        </a:spcBef>
                        <a:spcAft>
                          <a:spcPts val="0"/>
                        </a:spcAft>
                      </a:pPr>
                      <a:r>
                        <a:rPr lang="en-US" sz="1800" b="1" dirty="0">
                          <a:effectLst/>
                          <a:latin typeface="Bookman Old Style" panose="02050604050505020204" pitchFamily="18" charset="0"/>
                        </a:rPr>
                        <a:t> ( per centage)</a:t>
                      </a:r>
                      <a:endParaRPr lang="en-US" sz="2400" dirty="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989544081"/>
                  </a:ext>
                </a:extLst>
              </a:tr>
              <a:tr h="583210">
                <a:tc>
                  <a:txBody>
                    <a:bodyPr/>
                    <a:lstStyle/>
                    <a:p>
                      <a:pPr marL="67945" marR="0" algn="ctr">
                        <a:lnSpc>
                          <a:spcPts val="1050"/>
                        </a:lnSpc>
                        <a:spcBef>
                          <a:spcPts val="345"/>
                        </a:spcBef>
                        <a:spcAft>
                          <a:spcPts val="0"/>
                        </a:spcAft>
                      </a:pPr>
                      <a:r>
                        <a:rPr lang="en-US" sz="1800" b="1">
                          <a:effectLst/>
                          <a:latin typeface="Bookman Old Style" panose="02050604050505020204" pitchFamily="18" charset="0"/>
                        </a:rPr>
                        <a:t>A-0</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7945" marR="0" algn="ctr">
                        <a:lnSpc>
                          <a:spcPts val="1050"/>
                        </a:lnSpc>
                        <a:spcBef>
                          <a:spcPts val="345"/>
                        </a:spcBef>
                        <a:spcAft>
                          <a:spcPts val="0"/>
                        </a:spcAft>
                      </a:pPr>
                      <a:r>
                        <a:rPr lang="en-US" sz="1800">
                          <a:effectLst/>
                          <a:latin typeface="Bookman Old Style" panose="02050604050505020204" pitchFamily="18" charset="0"/>
                        </a:rPr>
                        <a:t>Duty-free access immediately</a:t>
                      </a:r>
                      <a:endParaRPr lang="en-US" sz="2400" dirty="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7945" marR="0" algn="ctr">
                        <a:lnSpc>
                          <a:spcPts val="1050"/>
                        </a:lnSpc>
                        <a:spcBef>
                          <a:spcPts val="345"/>
                        </a:spcBef>
                        <a:spcAft>
                          <a:spcPts val="0"/>
                        </a:spcAft>
                      </a:pPr>
                      <a:r>
                        <a:rPr lang="en-US" sz="1800" dirty="0">
                          <a:effectLst/>
                          <a:latin typeface="Bookman Old Style" panose="02050604050505020204" pitchFamily="18" charset="0"/>
                          <a:hlinkClick r:id="rId4" action="ppaction://hlinksldjump"/>
                        </a:rPr>
                        <a:t>3707</a:t>
                      </a:r>
                      <a:endParaRPr lang="en-US" sz="2400" dirty="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8580" marR="0" algn="ctr">
                        <a:lnSpc>
                          <a:spcPts val="1050"/>
                        </a:lnSpc>
                        <a:spcBef>
                          <a:spcPts val="345"/>
                        </a:spcBef>
                        <a:spcAft>
                          <a:spcPts val="0"/>
                        </a:spcAft>
                      </a:pPr>
                      <a:r>
                        <a:rPr lang="en-US" sz="1800">
                          <a:effectLst/>
                          <a:latin typeface="Bookman Old Style" panose="02050604050505020204" pitchFamily="18" charset="0"/>
                        </a:rPr>
                        <a:t>45</a:t>
                      </a:r>
                      <a:endParaRPr lang="en-US" sz="2400" dirty="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235697798"/>
                  </a:ext>
                </a:extLst>
              </a:tr>
              <a:tr h="583210">
                <a:tc>
                  <a:txBody>
                    <a:bodyPr/>
                    <a:lstStyle/>
                    <a:p>
                      <a:pPr marL="67945" marR="0" algn="ctr">
                        <a:lnSpc>
                          <a:spcPts val="1050"/>
                        </a:lnSpc>
                        <a:spcBef>
                          <a:spcPts val="350"/>
                        </a:spcBef>
                        <a:spcAft>
                          <a:spcPts val="0"/>
                        </a:spcAft>
                      </a:pPr>
                      <a:r>
                        <a:rPr lang="en-US" sz="1800" b="1">
                          <a:effectLst/>
                          <a:latin typeface="Bookman Old Style" panose="02050604050505020204" pitchFamily="18" charset="0"/>
                        </a:rPr>
                        <a:t>A-5</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7945" marR="0" algn="ctr">
                        <a:lnSpc>
                          <a:spcPts val="1050"/>
                        </a:lnSpc>
                        <a:spcBef>
                          <a:spcPts val="350"/>
                        </a:spcBef>
                        <a:spcAft>
                          <a:spcPts val="0"/>
                        </a:spcAft>
                      </a:pPr>
                      <a:r>
                        <a:rPr lang="en-US" sz="1800" dirty="0">
                          <a:effectLst/>
                          <a:latin typeface="Bookman Old Style" panose="02050604050505020204" pitchFamily="18" charset="0"/>
                        </a:rPr>
                        <a:t>Duty-free access by year 5</a:t>
                      </a:r>
                      <a:endParaRPr lang="en-US" sz="2400" dirty="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7945" marR="0" algn="ctr">
                        <a:lnSpc>
                          <a:spcPts val="1050"/>
                        </a:lnSpc>
                        <a:spcBef>
                          <a:spcPts val="350"/>
                        </a:spcBef>
                        <a:spcAft>
                          <a:spcPts val="0"/>
                        </a:spcAft>
                      </a:pPr>
                      <a:r>
                        <a:rPr lang="en-US" sz="1800" dirty="0">
                          <a:effectLst/>
                          <a:latin typeface="Bookman Old Style" panose="02050604050505020204" pitchFamily="18" charset="0"/>
                          <a:hlinkClick r:id="rId5" action="ppaction://hlinksldjump"/>
                        </a:rPr>
                        <a:t>1235</a:t>
                      </a:r>
                      <a:endParaRPr lang="en-US" sz="2400" dirty="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8580" marR="0" algn="ctr">
                        <a:lnSpc>
                          <a:spcPts val="1050"/>
                        </a:lnSpc>
                        <a:spcBef>
                          <a:spcPts val="350"/>
                        </a:spcBef>
                        <a:spcAft>
                          <a:spcPts val="0"/>
                        </a:spcAft>
                      </a:pPr>
                      <a:r>
                        <a:rPr lang="en-US" sz="1800">
                          <a:effectLst/>
                          <a:latin typeface="Bookman Old Style" panose="02050604050505020204" pitchFamily="18" charset="0"/>
                        </a:rPr>
                        <a:t>15</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396952730"/>
                  </a:ext>
                </a:extLst>
              </a:tr>
              <a:tr h="583210">
                <a:tc>
                  <a:txBody>
                    <a:bodyPr/>
                    <a:lstStyle/>
                    <a:p>
                      <a:pPr marL="67945" marR="0" algn="ctr">
                        <a:lnSpc>
                          <a:spcPts val="1050"/>
                        </a:lnSpc>
                        <a:spcBef>
                          <a:spcPts val="350"/>
                        </a:spcBef>
                        <a:spcAft>
                          <a:spcPts val="0"/>
                        </a:spcAft>
                      </a:pPr>
                      <a:r>
                        <a:rPr lang="en-US" sz="1800" b="1">
                          <a:effectLst/>
                          <a:latin typeface="Bookman Old Style" panose="02050604050505020204" pitchFamily="18" charset="0"/>
                        </a:rPr>
                        <a:t>A-10</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7945" marR="0" algn="ctr">
                        <a:lnSpc>
                          <a:spcPts val="1050"/>
                        </a:lnSpc>
                        <a:spcBef>
                          <a:spcPts val="350"/>
                        </a:spcBef>
                        <a:spcAft>
                          <a:spcPts val="0"/>
                        </a:spcAft>
                      </a:pPr>
                      <a:r>
                        <a:rPr lang="en-US" sz="1800" dirty="0">
                          <a:effectLst/>
                          <a:latin typeface="Bookman Old Style" panose="02050604050505020204" pitchFamily="18" charset="0"/>
                        </a:rPr>
                        <a:t>Duty-free access by year 10</a:t>
                      </a:r>
                      <a:endParaRPr lang="en-US" sz="2400" dirty="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7945" marR="0" algn="ctr">
                        <a:lnSpc>
                          <a:spcPts val="1050"/>
                        </a:lnSpc>
                        <a:spcBef>
                          <a:spcPts val="350"/>
                        </a:spcBef>
                        <a:spcAft>
                          <a:spcPts val="0"/>
                        </a:spcAft>
                      </a:pPr>
                      <a:r>
                        <a:rPr lang="en-US" sz="1800" dirty="0">
                          <a:effectLst/>
                          <a:latin typeface="Bookman Old Style" panose="02050604050505020204" pitchFamily="18" charset="0"/>
                          <a:hlinkClick r:id="rId6" action="ppaction://hlinksldjump"/>
                        </a:rPr>
                        <a:t>1236</a:t>
                      </a:r>
                      <a:endParaRPr lang="en-US" sz="2400" dirty="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8580" marR="0" algn="ctr">
                        <a:lnSpc>
                          <a:spcPts val="1050"/>
                        </a:lnSpc>
                        <a:spcBef>
                          <a:spcPts val="350"/>
                        </a:spcBef>
                        <a:spcAft>
                          <a:spcPts val="0"/>
                        </a:spcAft>
                      </a:pPr>
                      <a:r>
                        <a:rPr lang="en-US" sz="1800" dirty="0">
                          <a:effectLst/>
                          <a:latin typeface="Bookman Old Style" panose="02050604050505020204" pitchFamily="18" charset="0"/>
                        </a:rPr>
                        <a:t>15</a:t>
                      </a:r>
                      <a:endParaRPr lang="en-US" sz="2400" dirty="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680868784"/>
                  </a:ext>
                </a:extLst>
              </a:tr>
              <a:tr h="583210">
                <a:tc>
                  <a:txBody>
                    <a:bodyPr/>
                    <a:lstStyle/>
                    <a:p>
                      <a:pPr marL="67945" marR="0" algn="ctr">
                        <a:lnSpc>
                          <a:spcPts val="1050"/>
                        </a:lnSpc>
                        <a:spcBef>
                          <a:spcPts val="350"/>
                        </a:spcBef>
                        <a:spcAft>
                          <a:spcPts val="0"/>
                        </a:spcAft>
                      </a:pPr>
                      <a:r>
                        <a:rPr lang="en-US" sz="1800" b="1">
                          <a:effectLst/>
                          <a:latin typeface="Bookman Old Style" panose="02050604050505020204" pitchFamily="18" charset="0"/>
                        </a:rPr>
                        <a:t>MOP-1</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7945" marR="0" algn="ctr">
                        <a:lnSpc>
                          <a:spcPts val="1050"/>
                        </a:lnSpc>
                        <a:spcBef>
                          <a:spcPts val="350"/>
                        </a:spcBef>
                        <a:spcAft>
                          <a:spcPts val="0"/>
                        </a:spcAft>
                      </a:pPr>
                      <a:r>
                        <a:rPr lang="en-US" sz="1800">
                          <a:effectLst/>
                          <a:latin typeface="Bookman Old Style" panose="02050604050505020204" pitchFamily="18" charset="0"/>
                        </a:rPr>
                        <a:t>Reduce base rates by 20 per cent in year 5</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7945" marR="0" algn="ctr">
                        <a:lnSpc>
                          <a:spcPts val="1050"/>
                        </a:lnSpc>
                        <a:spcBef>
                          <a:spcPts val="350"/>
                        </a:spcBef>
                        <a:spcAft>
                          <a:spcPts val="0"/>
                        </a:spcAft>
                      </a:pPr>
                      <a:r>
                        <a:rPr lang="en-US" sz="1800">
                          <a:effectLst/>
                          <a:latin typeface="Bookman Old Style" panose="02050604050505020204" pitchFamily="18" charset="0"/>
                        </a:rPr>
                        <a:t>273</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8580" marR="0" algn="ctr">
                        <a:lnSpc>
                          <a:spcPts val="1050"/>
                        </a:lnSpc>
                        <a:spcBef>
                          <a:spcPts val="350"/>
                        </a:spcBef>
                        <a:spcAft>
                          <a:spcPts val="0"/>
                        </a:spcAft>
                      </a:pPr>
                      <a:r>
                        <a:rPr lang="en-US" sz="1800">
                          <a:effectLst/>
                          <a:latin typeface="Bookman Old Style" panose="02050604050505020204" pitchFamily="18" charset="0"/>
                        </a:rPr>
                        <a:t>3</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31466812"/>
                  </a:ext>
                </a:extLst>
              </a:tr>
              <a:tr h="645169">
                <a:tc>
                  <a:txBody>
                    <a:bodyPr/>
                    <a:lstStyle/>
                    <a:p>
                      <a:pPr marL="0" marR="0" algn="ctr">
                        <a:spcBef>
                          <a:spcPts val="0"/>
                        </a:spcBef>
                        <a:spcAft>
                          <a:spcPts val="0"/>
                        </a:spcAft>
                      </a:pPr>
                      <a:r>
                        <a:rPr lang="en-US" sz="1800">
                          <a:effectLst/>
                          <a:latin typeface="Bookman Old Style" panose="02050604050505020204" pitchFamily="18" charset="0"/>
                        </a:rPr>
                        <a:t> </a:t>
                      </a:r>
                      <a:endParaRPr lang="en-US" sz="2400">
                        <a:effectLst/>
                        <a:latin typeface="Bookman Old Style" panose="02050604050505020204" pitchFamily="18" charset="0"/>
                      </a:endParaRPr>
                    </a:p>
                    <a:p>
                      <a:pPr marL="67945" marR="0" algn="ctr">
                        <a:lnSpc>
                          <a:spcPts val="1050"/>
                        </a:lnSpc>
                        <a:spcBef>
                          <a:spcPts val="0"/>
                        </a:spcBef>
                        <a:spcAft>
                          <a:spcPts val="0"/>
                        </a:spcAft>
                      </a:pPr>
                      <a:r>
                        <a:rPr lang="en-US" sz="1800" b="1">
                          <a:effectLst/>
                          <a:latin typeface="Bookman Old Style" panose="02050604050505020204" pitchFamily="18" charset="0"/>
                        </a:rPr>
                        <a:t>MOP-2</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7945" marR="648970" algn="ctr">
                        <a:lnSpc>
                          <a:spcPts val="1150"/>
                        </a:lnSpc>
                        <a:spcBef>
                          <a:spcPts val="0"/>
                        </a:spcBef>
                        <a:spcAft>
                          <a:spcPts val="0"/>
                        </a:spcAft>
                      </a:pPr>
                      <a:r>
                        <a:rPr lang="en-US" sz="1800">
                          <a:effectLst/>
                          <a:latin typeface="Bookman Old Style" panose="02050604050505020204" pitchFamily="18" charset="0"/>
                        </a:rPr>
                        <a:t>Reduce base rates by 20 per cent immediately</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0" marR="0" algn="ctr">
                        <a:spcBef>
                          <a:spcPts val="0"/>
                        </a:spcBef>
                        <a:spcAft>
                          <a:spcPts val="0"/>
                        </a:spcAft>
                      </a:pPr>
                      <a:r>
                        <a:rPr lang="en-US" sz="1800" dirty="0">
                          <a:effectLst/>
                          <a:latin typeface="Bookman Old Style" panose="02050604050505020204" pitchFamily="18" charset="0"/>
                        </a:rPr>
                        <a:t> 139</a:t>
                      </a:r>
                      <a:endParaRPr lang="en-US" sz="2400" dirty="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0" marR="0" algn="ctr">
                        <a:spcBef>
                          <a:spcPts val="0"/>
                        </a:spcBef>
                        <a:spcAft>
                          <a:spcPts val="0"/>
                        </a:spcAft>
                      </a:pPr>
                      <a:r>
                        <a:rPr lang="en-US" sz="1800" dirty="0">
                          <a:effectLst/>
                          <a:latin typeface="Bookman Old Style" panose="02050604050505020204" pitchFamily="18" charset="0"/>
                        </a:rPr>
                        <a:t> 2</a:t>
                      </a:r>
                      <a:endParaRPr lang="en-US" sz="2400" dirty="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279233906"/>
                  </a:ext>
                </a:extLst>
              </a:tr>
              <a:tr h="583210">
                <a:tc>
                  <a:txBody>
                    <a:bodyPr/>
                    <a:lstStyle/>
                    <a:p>
                      <a:pPr marL="67945" marR="0" algn="ctr">
                        <a:lnSpc>
                          <a:spcPts val="1050"/>
                        </a:lnSpc>
                        <a:spcBef>
                          <a:spcPts val="350"/>
                        </a:spcBef>
                        <a:spcAft>
                          <a:spcPts val="0"/>
                        </a:spcAft>
                      </a:pPr>
                      <a:r>
                        <a:rPr lang="en-US" sz="1800" b="1">
                          <a:effectLst/>
                          <a:latin typeface="Bookman Old Style" panose="02050604050505020204" pitchFamily="18" charset="0"/>
                        </a:rPr>
                        <a:t>C1</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7945" marR="0" algn="ctr">
                        <a:lnSpc>
                          <a:spcPts val="1050"/>
                        </a:lnSpc>
                        <a:spcBef>
                          <a:spcPts val="350"/>
                        </a:spcBef>
                        <a:spcAft>
                          <a:spcPts val="0"/>
                        </a:spcAft>
                      </a:pPr>
                      <a:r>
                        <a:rPr lang="en-US" sz="1800">
                          <a:effectLst/>
                          <a:latin typeface="Bookman Old Style" panose="02050604050505020204" pitchFamily="18" charset="0"/>
                        </a:rPr>
                        <a:t>Tariffs remain at 2013 base rate</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7945" marR="0" algn="ctr">
                        <a:lnSpc>
                          <a:spcPts val="1050"/>
                        </a:lnSpc>
                        <a:spcBef>
                          <a:spcPts val="350"/>
                        </a:spcBef>
                        <a:spcAft>
                          <a:spcPts val="0"/>
                        </a:spcAft>
                      </a:pPr>
                      <a:r>
                        <a:rPr lang="en-US" sz="1800">
                          <a:effectLst/>
                          <a:latin typeface="Bookman Old Style" panose="02050604050505020204" pitchFamily="18" charset="0"/>
                        </a:rPr>
                        <a:t>835</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8580" marR="0" algn="ctr">
                        <a:lnSpc>
                          <a:spcPts val="1050"/>
                        </a:lnSpc>
                        <a:spcBef>
                          <a:spcPts val="350"/>
                        </a:spcBef>
                        <a:spcAft>
                          <a:spcPts val="0"/>
                        </a:spcAft>
                      </a:pPr>
                      <a:r>
                        <a:rPr lang="en-US" sz="1800">
                          <a:effectLst/>
                          <a:latin typeface="Bookman Old Style" panose="02050604050505020204" pitchFamily="18" charset="0"/>
                        </a:rPr>
                        <a:t>10</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7226852"/>
                  </a:ext>
                </a:extLst>
              </a:tr>
              <a:tr h="583210">
                <a:tc>
                  <a:txBody>
                    <a:bodyPr/>
                    <a:lstStyle/>
                    <a:p>
                      <a:pPr marL="67945" marR="0" algn="ctr">
                        <a:lnSpc>
                          <a:spcPts val="1050"/>
                        </a:lnSpc>
                        <a:spcBef>
                          <a:spcPts val="365"/>
                        </a:spcBef>
                        <a:spcAft>
                          <a:spcPts val="0"/>
                        </a:spcAft>
                      </a:pPr>
                      <a:r>
                        <a:rPr lang="en-US" sz="1800" b="1">
                          <a:effectLst/>
                          <a:latin typeface="Bookman Old Style" panose="02050604050505020204" pitchFamily="18" charset="0"/>
                        </a:rPr>
                        <a:t>C2</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7945" marR="0" algn="ctr">
                        <a:lnSpc>
                          <a:spcPts val="1050"/>
                        </a:lnSpc>
                        <a:spcBef>
                          <a:spcPts val="365"/>
                        </a:spcBef>
                        <a:spcAft>
                          <a:spcPts val="0"/>
                        </a:spcAft>
                      </a:pPr>
                      <a:r>
                        <a:rPr lang="en-US" sz="1800">
                          <a:effectLst/>
                          <a:latin typeface="Bookman Old Style" panose="02050604050505020204" pitchFamily="18" charset="0"/>
                        </a:rPr>
                        <a:t>No concession (MFN rates apply)</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7945" marR="0" algn="ctr">
                        <a:lnSpc>
                          <a:spcPts val="1050"/>
                        </a:lnSpc>
                        <a:spcBef>
                          <a:spcPts val="365"/>
                        </a:spcBef>
                        <a:spcAft>
                          <a:spcPts val="0"/>
                        </a:spcAft>
                      </a:pPr>
                      <a:r>
                        <a:rPr lang="en-US" sz="1800">
                          <a:effectLst/>
                          <a:latin typeface="Bookman Old Style" panose="02050604050505020204" pitchFamily="18" charset="0"/>
                        </a:rPr>
                        <a:t>813</a:t>
                      </a:r>
                      <a:endParaRPr lang="en-US" sz="2400" dirty="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8580" marR="0" algn="ctr">
                        <a:lnSpc>
                          <a:spcPts val="1050"/>
                        </a:lnSpc>
                        <a:spcBef>
                          <a:spcPts val="365"/>
                        </a:spcBef>
                        <a:spcAft>
                          <a:spcPts val="0"/>
                        </a:spcAft>
                      </a:pPr>
                      <a:r>
                        <a:rPr lang="en-US" sz="1800">
                          <a:effectLst/>
                          <a:latin typeface="Bookman Old Style" panose="02050604050505020204" pitchFamily="18" charset="0"/>
                        </a:rPr>
                        <a:t>10</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894968590"/>
                  </a:ext>
                </a:extLst>
              </a:tr>
              <a:tr h="583210">
                <a:tc>
                  <a:txBody>
                    <a:bodyPr/>
                    <a:lstStyle/>
                    <a:p>
                      <a:pPr marL="67945" marR="0" algn="ctr">
                        <a:lnSpc>
                          <a:spcPts val="1050"/>
                        </a:lnSpc>
                        <a:spcBef>
                          <a:spcPts val="350"/>
                        </a:spcBef>
                        <a:spcAft>
                          <a:spcPts val="0"/>
                        </a:spcAft>
                      </a:pPr>
                      <a:r>
                        <a:rPr lang="en-US" sz="1800" b="1">
                          <a:effectLst/>
                          <a:latin typeface="Bookman Old Style" panose="02050604050505020204" pitchFamily="18" charset="0"/>
                        </a:rPr>
                        <a:t>Total lines</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0" marR="0" algn="ctr">
                        <a:spcBef>
                          <a:spcPts val="0"/>
                        </a:spcBef>
                        <a:spcAft>
                          <a:spcPts val="0"/>
                        </a:spcAft>
                      </a:pPr>
                      <a:r>
                        <a:rPr lang="en-US" sz="2400" dirty="0">
                          <a:effectLst/>
                          <a:latin typeface="Bookman Old Style" panose="02050604050505020204" pitchFamily="18" charset="0"/>
                        </a:rPr>
                        <a:t> </a:t>
                      </a:r>
                      <a:endParaRPr lang="en-US" sz="2400" dirty="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7945" marR="0" algn="ctr">
                        <a:lnSpc>
                          <a:spcPts val="1050"/>
                        </a:lnSpc>
                        <a:spcBef>
                          <a:spcPts val="350"/>
                        </a:spcBef>
                        <a:spcAft>
                          <a:spcPts val="0"/>
                        </a:spcAft>
                      </a:pPr>
                      <a:r>
                        <a:rPr lang="en-US" sz="1800">
                          <a:effectLst/>
                          <a:latin typeface="Bookman Old Style" panose="02050604050505020204" pitchFamily="18" charset="0"/>
                        </a:rPr>
                        <a:t>8238</a:t>
                      </a:r>
                      <a:endParaRPr lang="en-US" sz="240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tc>
                  <a:txBody>
                    <a:bodyPr/>
                    <a:lstStyle/>
                    <a:p>
                      <a:pPr marL="68580" marR="0" algn="ctr">
                        <a:lnSpc>
                          <a:spcPts val="1050"/>
                        </a:lnSpc>
                        <a:spcBef>
                          <a:spcPts val="350"/>
                        </a:spcBef>
                        <a:spcAft>
                          <a:spcPts val="0"/>
                        </a:spcAft>
                      </a:pPr>
                      <a:r>
                        <a:rPr lang="en-US" sz="1800" dirty="0">
                          <a:effectLst/>
                          <a:latin typeface="Bookman Old Style" panose="02050604050505020204" pitchFamily="18" charset="0"/>
                        </a:rPr>
                        <a:t>100</a:t>
                      </a:r>
                      <a:endParaRPr lang="en-US" sz="2400" dirty="0">
                        <a:effectLst/>
                        <a:latin typeface="Bookman Old Style" panose="02050604050505020204" pitchFamily="18"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255241574"/>
                  </a:ext>
                </a:extLst>
              </a:tr>
            </a:tbl>
          </a:graphicData>
        </a:graphic>
      </p:graphicFrame>
    </p:spTree>
    <p:extLst>
      <p:ext uri="{BB962C8B-B14F-4D97-AF65-F5344CB8AC3E}">
        <p14:creationId xmlns:p14="http://schemas.microsoft.com/office/powerpoint/2010/main" val="4235765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A40C641-B600-944A-9FA4-3A408725EA01}"/>
              </a:ext>
            </a:extLst>
          </p:cNvPr>
          <p:cNvSpPr/>
          <p:nvPr/>
        </p:nvSpPr>
        <p:spPr>
          <a:xfrm>
            <a:off x="3818410" y="1344710"/>
            <a:ext cx="1967256" cy="6355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34" name="Rectangle 33">
            <a:extLst>
              <a:ext uri="{FF2B5EF4-FFF2-40B4-BE49-F238E27FC236}">
                <a16:creationId xmlns:a16="http://schemas.microsoft.com/office/drawing/2014/main" id="{245F32EF-1015-A64E-BD34-04DC7C1591FD}"/>
              </a:ext>
            </a:extLst>
          </p:cNvPr>
          <p:cNvSpPr/>
          <p:nvPr/>
        </p:nvSpPr>
        <p:spPr>
          <a:xfrm>
            <a:off x="8194363" y="1338560"/>
            <a:ext cx="1906825" cy="6330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35" name="Rectangle 34">
            <a:extLst>
              <a:ext uri="{FF2B5EF4-FFF2-40B4-BE49-F238E27FC236}">
                <a16:creationId xmlns:a16="http://schemas.microsoft.com/office/drawing/2014/main" id="{5B520382-11FD-A048-B0F2-5B3C81ACC39D}"/>
              </a:ext>
            </a:extLst>
          </p:cNvPr>
          <p:cNvSpPr/>
          <p:nvPr/>
        </p:nvSpPr>
        <p:spPr>
          <a:xfrm>
            <a:off x="6006595" y="1314077"/>
            <a:ext cx="1967256" cy="6355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43" name="TextBox 42">
            <a:extLst>
              <a:ext uri="{FF2B5EF4-FFF2-40B4-BE49-F238E27FC236}">
                <a16:creationId xmlns:a16="http://schemas.microsoft.com/office/drawing/2014/main" id="{0DAF4C64-5039-704D-AF27-C3B80D9F90C7}"/>
              </a:ext>
            </a:extLst>
          </p:cNvPr>
          <p:cNvSpPr txBox="1"/>
          <p:nvPr/>
        </p:nvSpPr>
        <p:spPr>
          <a:xfrm>
            <a:off x="4414499" y="1308005"/>
            <a:ext cx="949243" cy="64633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solidFill>
                <a:effectLst/>
                <a:uLnTx/>
                <a:uFillTx/>
                <a:latin typeface="Bookman Old Style" panose="02050604050505020204" pitchFamily="18" charset="0"/>
                <a:ea typeface="League Spartan" charset="0"/>
                <a:cs typeface="Poppins" pitchFamily="2" charset="77"/>
              </a:rPr>
              <a:t>% of TLs</a:t>
            </a:r>
          </a:p>
        </p:txBody>
      </p:sp>
      <p:sp>
        <p:nvSpPr>
          <p:cNvPr id="44" name="TextBox 43">
            <a:extLst>
              <a:ext uri="{FF2B5EF4-FFF2-40B4-BE49-F238E27FC236}">
                <a16:creationId xmlns:a16="http://schemas.microsoft.com/office/drawing/2014/main" id="{F448D226-FABA-0A48-8BF2-A0CE15E87A0F}"/>
              </a:ext>
            </a:extLst>
          </p:cNvPr>
          <p:cNvSpPr txBox="1"/>
          <p:nvPr/>
        </p:nvSpPr>
        <p:spPr>
          <a:xfrm>
            <a:off x="6576194" y="1445527"/>
            <a:ext cx="949243" cy="369332"/>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solidFill>
                <a:effectLst/>
                <a:uLnTx/>
                <a:uFillTx/>
                <a:latin typeface="Bookman Old Style" panose="02050604050505020204" pitchFamily="18" charset="0"/>
                <a:ea typeface="League Spartan" charset="0"/>
                <a:cs typeface="Poppins" pitchFamily="2" charset="77"/>
              </a:rPr>
              <a:t>years</a:t>
            </a:r>
          </a:p>
        </p:txBody>
      </p:sp>
      <p:sp>
        <p:nvSpPr>
          <p:cNvPr id="45" name="TextBox 44">
            <a:extLst>
              <a:ext uri="{FF2B5EF4-FFF2-40B4-BE49-F238E27FC236}">
                <a16:creationId xmlns:a16="http://schemas.microsoft.com/office/drawing/2014/main" id="{71ABC63F-C6EB-9844-A930-45FF12C3D6F7}"/>
              </a:ext>
            </a:extLst>
          </p:cNvPr>
          <p:cNvSpPr txBox="1"/>
          <p:nvPr/>
        </p:nvSpPr>
        <p:spPr>
          <a:xfrm>
            <a:off x="8491897" y="1460695"/>
            <a:ext cx="1218603" cy="369332"/>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solidFill>
                <a:effectLst/>
                <a:uLnTx/>
                <a:uFillTx/>
                <a:latin typeface="Bookman Old Style" panose="02050604050505020204" pitchFamily="18" charset="0"/>
                <a:ea typeface="League Spartan" charset="0"/>
                <a:cs typeface="Poppins" pitchFamily="2" charset="77"/>
              </a:rPr>
              <a:t>% of TLs</a:t>
            </a:r>
          </a:p>
        </p:txBody>
      </p:sp>
      <p:sp>
        <p:nvSpPr>
          <p:cNvPr id="4" name="Round Same Side Corner Rectangle 3">
            <a:extLst>
              <a:ext uri="{FF2B5EF4-FFF2-40B4-BE49-F238E27FC236}">
                <a16:creationId xmlns:a16="http://schemas.microsoft.com/office/drawing/2014/main" id="{3348D506-28AA-EF42-9DAA-4E3D28528609}"/>
              </a:ext>
            </a:extLst>
          </p:cNvPr>
          <p:cNvSpPr/>
          <p:nvPr/>
        </p:nvSpPr>
        <p:spPr>
          <a:xfrm rot="5400000">
            <a:off x="1961337" y="999199"/>
            <a:ext cx="635508" cy="2773620"/>
          </a:xfrm>
          <a:prstGeom prst="round2SameRect">
            <a:avLst>
              <a:gd name="adj1" fmla="val 50000"/>
              <a:gd name="adj2" fmla="val 0"/>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5" name="TextBox 4">
            <a:extLst>
              <a:ext uri="{FF2B5EF4-FFF2-40B4-BE49-F238E27FC236}">
                <a16:creationId xmlns:a16="http://schemas.microsoft.com/office/drawing/2014/main" id="{3BF59F1E-B848-6249-9D89-3C376A3C62CB}"/>
              </a:ext>
            </a:extLst>
          </p:cNvPr>
          <p:cNvSpPr txBox="1"/>
          <p:nvPr/>
        </p:nvSpPr>
        <p:spPr>
          <a:xfrm>
            <a:off x="1109311" y="2185954"/>
            <a:ext cx="287258"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Bookman Old Style" panose="02050604050505020204" pitchFamily="18" charset="0"/>
                <a:ea typeface="League Spartan" charset="0"/>
                <a:cs typeface="Poppins" pitchFamily="2" charset="77"/>
              </a:rPr>
              <a:t>I</a:t>
            </a:r>
          </a:p>
        </p:txBody>
      </p:sp>
      <p:sp>
        <p:nvSpPr>
          <p:cNvPr id="27" name="Rectangle 26">
            <a:extLst>
              <a:ext uri="{FF2B5EF4-FFF2-40B4-BE49-F238E27FC236}">
                <a16:creationId xmlns:a16="http://schemas.microsoft.com/office/drawing/2014/main" id="{7E686965-E85E-0045-9CAE-9D3C7335EF5C}"/>
              </a:ext>
            </a:extLst>
          </p:cNvPr>
          <p:cNvSpPr/>
          <p:nvPr/>
        </p:nvSpPr>
        <p:spPr>
          <a:xfrm rot="5400000">
            <a:off x="7611149" y="-1691551"/>
            <a:ext cx="635508" cy="8251272"/>
          </a:xfrm>
          <a:prstGeom prst="rect">
            <a:avLst/>
          </a:prstGeom>
          <a:solidFill>
            <a:schemeClr val="accent1">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46" name="Subtitle 2">
            <a:extLst>
              <a:ext uri="{FF2B5EF4-FFF2-40B4-BE49-F238E27FC236}">
                <a16:creationId xmlns:a16="http://schemas.microsoft.com/office/drawing/2014/main" id="{180C0DC5-6631-AF4F-850B-4F386BF9D9ED}"/>
              </a:ext>
            </a:extLst>
          </p:cNvPr>
          <p:cNvSpPr txBox="1">
            <a:spLocks/>
          </p:cNvSpPr>
          <p:nvPr/>
        </p:nvSpPr>
        <p:spPr>
          <a:xfrm>
            <a:off x="3972642" y="2291884"/>
            <a:ext cx="1658793" cy="2635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45</a:t>
            </a:r>
          </a:p>
        </p:txBody>
      </p:sp>
      <p:sp>
        <p:nvSpPr>
          <p:cNvPr id="47" name="Subtitle 2">
            <a:extLst>
              <a:ext uri="{FF2B5EF4-FFF2-40B4-BE49-F238E27FC236}">
                <a16:creationId xmlns:a16="http://schemas.microsoft.com/office/drawing/2014/main" id="{B8E7FFCC-08DE-AE47-85EB-C73F2CA8E3DA}"/>
              </a:ext>
            </a:extLst>
          </p:cNvPr>
          <p:cNvSpPr txBox="1">
            <a:spLocks/>
          </p:cNvSpPr>
          <p:nvPr/>
        </p:nvSpPr>
        <p:spPr>
          <a:xfrm>
            <a:off x="6456350" y="2291884"/>
            <a:ext cx="1658793" cy="2635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Entry into Force</a:t>
            </a:r>
          </a:p>
        </p:txBody>
      </p:sp>
      <p:sp>
        <p:nvSpPr>
          <p:cNvPr id="48" name="Subtitle 2">
            <a:extLst>
              <a:ext uri="{FF2B5EF4-FFF2-40B4-BE49-F238E27FC236}">
                <a16:creationId xmlns:a16="http://schemas.microsoft.com/office/drawing/2014/main" id="{F7C01BEB-DAD5-E840-AE10-BAA9FFDA3074}"/>
              </a:ext>
            </a:extLst>
          </p:cNvPr>
          <p:cNvSpPr txBox="1">
            <a:spLocks/>
          </p:cNvSpPr>
          <p:nvPr/>
        </p:nvSpPr>
        <p:spPr>
          <a:xfrm>
            <a:off x="8475055" y="2254242"/>
            <a:ext cx="1658793" cy="2635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45.</a:t>
            </a:r>
          </a:p>
        </p:txBody>
      </p:sp>
      <p:sp>
        <p:nvSpPr>
          <p:cNvPr id="16" name="Round Same Side Corner Rectangle 15">
            <a:extLst>
              <a:ext uri="{FF2B5EF4-FFF2-40B4-BE49-F238E27FC236}">
                <a16:creationId xmlns:a16="http://schemas.microsoft.com/office/drawing/2014/main" id="{6AA3626D-05FF-1340-AC18-E40FDAEBAC41}"/>
              </a:ext>
            </a:extLst>
          </p:cNvPr>
          <p:cNvSpPr/>
          <p:nvPr/>
        </p:nvSpPr>
        <p:spPr>
          <a:xfrm rot="5400000">
            <a:off x="1961337" y="1753375"/>
            <a:ext cx="635508" cy="2773620"/>
          </a:xfrm>
          <a:prstGeom prst="round2SameRect">
            <a:avLst>
              <a:gd name="adj1" fmla="val 50000"/>
              <a:gd name="adj2" fmla="val 0"/>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7" name="TextBox 6">
            <a:extLst>
              <a:ext uri="{FF2B5EF4-FFF2-40B4-BE49-F238E27FC236}">
                <a16:creationId xmlns:a16="http://schemas.microsoft.com/office/drawing/2014/main" id="{F2F05AB0-FA1C-8E42-AB2D-2C75B7A4661C}"/>
              </a:ext>
            </a:extLst>
          </p:cNvPr>
          <p:cNvSpPr txBox="1"/>
          <p:nvPr/>
        </p:nvSpPr>
        <p:spPr>
          <a:xfrm>
            <a:off x="1109311" y="2940290"/>
            <a:ext cx="389850"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Bookman Old Style" panose="02050604050505020204" pitchFamily="18" charset="0"/>
                <a:ea typeface="League Spartan" charset="0"/>
                <a:cs typeface="Poppins" pitchFamily="2" charset="77"/>
              </a:rPr>
              <a:t>II</a:t>
            </a:r>
          </a:p>
        </p:txBody>
      </p:sp>
      <p:sp>
        <p:nvSpPr>
          <p:cNvPr id="28" name="Rectangle 27">
            <a:extLst>
              <a:ext uri="{FF2B5EF4-FFF2-40B4-BE49-F238E27FC236}">
                <a16:creationId xmlns:a16="http://schemas.microsoft.com/office/drawing/2014/main" id="{CA34F5CD-A923-3E4A-A80B-D2861DD3EA1C}"/>
              </a:ext>
            </a:extLst>
          </p:cNvPr>
          <p:cNvSpPr/>
          <p:nvPr/>
        </p:nvSpPr>
        <p:spPr>
          <a:xfrm rot="5400000">
            <a:off x="7576659" y="-985451"/>
            <a:ext cx="635510" cy="8251275"/>
          </a:xfrm>
          <a:prstGeom prst="rect">
            <a:avLst/>
          </a:prstGeom>
          <a:solidFill>
            <a:schemeClr val="accent2">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51" name="Subtitle 2">
            <a:extLst>
              <a:ext uri="{FF2B5EF4-FFF2-40B4-BE49-F238E27FC236}">
                <a16:creationId xmlns:a16="http://schemas.microsoft.com/office/drawing/2014/main" id="{0F68E2BC-143F-354F-AE92-46A968C1FF5E}"/>
              </a:ext>
            </a:extLst>
          </p:cNvPr>
          <p:cNvSpPr txBox="1">
            <a:spLocks/>
          </p:cNvSpPr>
          <p:nvPr/>
        </p:nvSpPr>
        <p:spPr>
          <a:xfrm>
            <a:off x="3972642" y="3046061"/>
            <a:ext cx="1658793" cy="2635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15</a:t>
            </a:r>
          </a:p>
        </p:txBody>
      </p:sp>
      <p:sp>
        <p:nvSpPr>
          <p:cNvPr id="52" name="Subtitle 2">
            <a:extLst>
              <a:ext uri="{FF2B5EF4-FFF2-40B4-BE49-F238E27FC236}">
                <a16:creationId xmlns:a16="http://schemas.microsoft.com/office/drawing/2014/main" id="{0DDC616D-49CA-FF4B-BAC9-A24A30BCD6C5}"/>
              </a:ext>
            </a:extLst>
          </p:cNvPr>
          <p:cNvSpPr txBox="1">
            <a:spLocks/>
          </p:cNvSpPr>
          <p:nvPr/>
        </p:nvSpPr>
        <p:spPr>
          <a:xfrm>
            <a:off x="6456350" y="3046061"/>
            <a:ext cx="1658793" cy="2635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5 years</a:t>
            </a:r>
          </a:p>
        </p:txBody>
      </p:sp>
      <p:sp>
        <p:nvSpPr>
          <p:cNvPr id="53" name="Subtitle 2">
            <a:extLst>
              <a:ext uri="{FF2B5EF4-FFF2-40B4-BE49-F238E27FC236}">
                <a16:creationId xmlns:a16="http://schemas.microsoft.com/office/drawing/2014/main" id="{ACC65FC0-5271-5D4A-843C-54F49D942CD2}"/>
              </a:ext>
            </a:extLst>
          </p:cNvPr>
          <p:cNvSpPr txBox="1">
            <a:spLocks/>
          </p:cNvSpPr>
          <p:nvPr/>
        </p:nvSpPr>
        <p:spPr>
          <a:xfrm>
            <a:off x="8475055" y="2996344"/>
            <a:ext cx="1658793" cy="2635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15</a:t>
            </a:r>
          </a:p>
        </p:txBody>
      </p:sp>
      <p:sp>
        <p:nvSpPr>
          <p:cNvPr id="17" name="Round Same Side Corner Rectangle 16">
            <a:extLst>
              <a:ext uri="{FF2B5EF4-FFF2-40B4-BE49-F238E27FC236}">
                <a16:creationId xmlns:a16="http://schemas.microsoft.com/office/drawing/2014/main" id="{131308E0-B9AA-6747-88E2-2FE909B2F0A1}"/>
              </a:ext>
            </a:extLst>
          </p:cNvPr>
          <p:cNvSpPr/>
          <p:nvPr/>
        </p:nvSpPr>
        <p:spPr>
          <a:xfrm rot="5400000">
            <a:off x="1961337" y="2507550"/>
            <a:ext cx="635508" cy="2773620"/>
          </a:xfrm>
          <a:prstGeom prst="round2SameRect">
            <a:avLst>
              <a:gd name="adj1" fmla="val 50000"/>
              <a:gd name="adj2" fmla="val 0"/>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endParaRPr>
          </a:p>
        </p:txBody>
      </p:sp>
      <p:sp>
        <p:nvSpPr>
          <p:cNvPr id="9" name="TextBox 8">
            <a:extLst>
              <a:ext uri="{FF2B5EF4-FFF2-40B4-BE49-F238E27FC236}">
                <a16:creationId xmlns:a16="http://schemas.microsoft.com/office/drawing/2014/main" id="{623FAFFD-7997-414E-892F-8177A4E9B63B}"/>
              </a:ext>
            </a:extLst>
          </p:cNvPr>
          <p:cNvSpPr txBox="1"/>
          <p:nvPr/>
        </p:nvSpPr>
        <p:spPr>
          <a:xfrm>
            <a:off x="1109311" y="3696150"/>
            <a:ext cx="492443"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Bookman Old Style" panose="02050604050505020204" pitchFamily="18" charset="0"/>
                <a:ea typeface="League Spartan" charset="0"/>
                <a:cs typeface="Poppins" pitchFamily="2" charset="77"/>
              </a:rPr>
              <a:t>III</a:t>
            </a:r>
          </a:p>
        </p:txBody>
      </p:sp>
      <p:sp>
        <p:nvSpPr>
          <p:cNvPr id="29" name="Rectangle 28">
            <a:extLst>
              <a:ext uri="{FF2B5EF4-FFF2-40B4-BE49-F238E27FC236}">
                <a16:creationId xmlns:a16="http://schemas.microsoft.com/office/drawing/2014/main" id="{D0557DC7-4FA0-8340-8959-9BA1BD23AC4D}"/>
              </a:ext>
            </a:extLst>
          </p:cNvPr>
          <p:cNvSpPr/>
          <p:nvPr/>
        </p:nvSpPr>
        <p:spPr>
          <a:xfrm rot="5400000">
            <a:off x="7576658" y="-231275"/>
            <a:ext cx="635510" cy="8251273"/>
          </a:xfrm>
          <a:prstGeom prst="rect">
            <a:avLst/>
          </a:prstGeom>
          <a:solidFill>
            <a:schemeClr val="accent3">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55" name="Subtitle 2">
            <a:extLst>
              <a:ext uri="{FF2B5EF4-FFF2-40B4-BE49-F238E27FC236}">
                <a16:creationId xmlns:a16="http://schemas.microsoft.com/office/drawing/2014/main" id="{D7DCF5CF-B8EE-8D4F-860E-31ED2402EEB0}"/>
              </a:ext>
            </a:extLst>
          </p:cNvPr>
          <p:cNvSpPr txBox="1">
            <a:spLocks/>
          </p:cNvSpPr>
          <p:nvPr/>
        </p:nvSpPr>
        <p:spPr>
          <a:xfrm>
            <a:off x="3972642" y="3800236"/>
            <a:ext cx="1658793" cy="2635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15</a:t>
            </a:r>
          </a:p>
        </p:txBody>
      </p:sp>
      <p:sp>
        <p:nvSpPr>
          <p:cNvPr id="56" name="Subtitle 2">
            <a:extLst>
              <a:ext uri="{FF2B5EF4-FFF2-40B4-BE49-F238E27FC236}">
                <a16:creationId xmlns:a16="http://schemas.microsoft.com/office/drawing/2014/main" id="{EBF2A99A-EA61-AB46-891F-1586B0888682}"/>
              </a:ext>
            </a:extLst>
          </p:cNvPr>
          <p:cNvSpPr txBox="1">
            <a:spLocks/>
          </p:cNvSpPr>
          <p:nvPr/>
        </p:nvSpPr>
        <p:spPr>
          <a:xfrm>
            <a:off x="6456350" y="3800236"/>
            <a:ext cx="1658793" cy="2635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10 years </a:t>
            </a:r>
          </a:p>
        </p:txBody>
      </p:sp>
      <p:sp>
        <p:nvSpPr>
          <p:cNvPr id="57" name="Subtitle 2">
            <a:extLst>
              <a:ext uri="{FF2B5EF4-FFF2-40B4-BE49-F238E27FC236}">
                <a16:creationId xmlns:a16="http://schemas.microsoft.com/office/drawing/2014/main" id="{3D75C624-8EAD-0C4F-9233-D5158A6E2F79}"/>
              </a:ext>
            </a:extLst>
          </p:cNvPr>
          <p:cNvSpPr txBox="1">
            <a:spLocks/>
          </p:cNvSpPr>
          <p:nvPr/>
        </p:nvSpPr>
        <p:spPr>
          <a:xfrm>
            <a:off x="8475055" y="3762593"/>
            <a:ext cx="1658793" cy="2635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15</a:t>
            </a:r>
          </a:p>
        </p:txBody>
      </p:sp>
      <p:sp>
        <p:nvSpPr>
          <p:cNvPr id="18" name="Round Same Side Corner Rectangle 17">
            <a:extLst>
              <a:ext uri="{FF2B5EF4-FFF2-40B4-BE49-F238E27FC236}">
                <a16:creationId xmlns:a16="http://schemas.microsoft.com/office/drawing/2014/main" id="{14ADE1EE-3473-AD4D-9BD3-CEEE9DA296B4}"/>
              </a:ext>
            </a:extLst>
          </p:cNvPr>
          <p:cNvSpPr/>
          <p:nvPr/>
        </p:nvSpPr>
        <p:spPr>
          <a:xfrm rot="5400000">
            <a:off x="1961337" y="3261726"/>
            <a:ext cx="635508" cy="2773620"/>
          </a:xfrm>
          <a:prstGeom prst="round2SameRect">
            <a:avLst>
              <a:gd name="adj1" fmla="val 50000"/>
              <a:gd name="adj2" fmla="val 0"/>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11" name="TextBox 10">
            <a:extLst>
              <a:ext uri="{FF2B5EF4-FFF2-40B4-BE49-F238E27FC236}">
                <a16:creationId xmlns:a16="http://schemas.microsoft.com/office/drawing/2014/main" id="{CB848E89-3583-E344-A3D1-62719A54BCD4}"/>
              </a:ext>
            </a:extLst>
          </p:cNvPr>
          <p:cNvSpPr txBox="1"/>
          <p:nvPr/>
        </p:nvSpPr>
        <p:spPr>
          <a:xfrm>
            <a:off x="931427" y="4253968"/>
            <a:ext cx="2216300" cy="707886"/>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Bookman Old Style" panose="02050604050505020204" pitchFamily="18" charset="0"/>
                <a:ea typeface="League Spartan" charset="0"/>
                <a:cs typeface="Poppins" pitchFamily="2" charset="77"/>
              </a:rPr>
              <a:t>20% Margin of Preference</a:t>
            </a:r>
          </a:p>
        </p:txBody>
      </p:sp>
      <p:sp>
        <p:nvSpPr>
          <p:cNvPr id="30" name="Rectangle 29">
            <a:extLst>
              <a:ext uri="{FF2B5EF4-FFF2-40B4-BE49-F238E27FC236}">
                <a16:creationId xmlns:a16="http://schemas.microsoft.com/office/drawing/2014/main" id="{B6601BA7-2704-DB41-975F-438AA840E6A8}"/>
              </a:ext>
            </a:extLst>
          </p:cNvPr>
          <p:cNvSpPr/>
          <p:nvPr/>
        </p:nvSpPr>
        <p:spPr>
          <a:xfrm rot="5400000">
            <a:off x="7576657" y="522901"/>
            <a:ext cx="635510" cy="8251271"/>
          </a:xfrm>
          <a:prstGeom prst="rect">
            <a:avLst/>
          </a:prstGeom>
          <a:solidFill>
            <a:schemeClr val="accent4">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59" name="Subtitle 2">
            <a:extLst>
              <a:ext uri="{FF2B5EF4-FFF2-40B4-BE49-F238E27FC236}">
                <a16:creationId xmlns:a16="http://schemas.microsoft.com/office/drawing/2014/main" id="{85D5B7ED-9772-C64B-810C-237D469DF0BB}"/>
              </a:ext>
            </a:extLst>
          </p:cNvPr>
          <p:cNvSpPr txBox="1">
            <a:spLocks/>
          </p:cNvSpPr>
          <p:nvPr/>
        </p:nvSpPr>
        <p:spPr>
          <a:xfrm>
            <a:off x="3972642" y="4554331"/>
            <a:ext cx="1658793" cy="2635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5</a:t>
            </a:r>
          </a:p>
        </p:txBody>
      </p:sp>
      <p:sp>
        <p:nvSpPr>
          <p:cNvPr id="60" name="Subtitle 2">
            <a:extLst>
              <a:ext uri="{FF2B5EF4-FFF2-40B4-BE49-F238E27FC236}">
                <a16:creationId xmlns:a16="http://schemas.microsoft.com/office/drawing/2014/main" id="{05E343CF-B0C4-2444-99D8-1308705DB7F7}"/>
              </a:ext>
            </a:extLst>
          </p:cNvPr>
          <p:cNvSpPr txBox="1">
            <a:spLocks/>
          </p:cNvSpPr>
          <p:nvPr/>
        </p:nvSpPr>
        <p:spPr>
          <a:xfrm>
            <a:off x="6456350" y="4554331"/>
            <a:ext cx="1658793" cy="2635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err="1">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ElF</a:t>
            </a:r>
            <a:endPar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endParaRPr>
          </a:p>
        </p:txBody>
      </p:sp>
      <p:sp>
        <p:nvSpPr>
          <p:cNvPr id="61" name="Subtitle 2">
            <a:extLst>
              <a:ext uri="{FF2B5EF4-FFF2-40B4-BE49-F238E27FC236}">
                <a16:creationId xmlns:a16="http://schemas.microsoft.com/office/drawing/2014/main" id="{2D9CF6FE-3B52-F94D-B886-BA7E46DEAA4E}"/>
              </a:ext>
            </a:extLst>
          </p:cNvPr>
          <p:cNvSpPr txBox="1">
            <a:spLocks/>
          </p:cNvSpPr>
          <p:nvPr/>
        </p:nvSpPr>
        <p:spPr>
          <a:xfrm>
            <a:off x="8475054" y="4516770"/>
            <a:ext cx="1658793" cy="2635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5</a:t>
            </a:r>
          </a:p>
        </p:txBody>
      </p:sp>
      <p:sp>
        <p:nvSpPr>
          <p:cNvPr id="19" name="Round Same Side Corner Rectangle 18">
            <a:extLst>
              <a:ext uri="{FF2B5EF4-FFF2-40B4-BE49-F238E27FC236}">
                <a16:creationId xmlns:a16="http://schemas.microsoft.com/office/drawing/2014/main" id="{B895BEE4-A35D-B142-9929-CDD0B55B3594}"/>
              </a:ext>
            </a:extLst>
          </p:cNvPr>
          <p:cNvSpPr/>
          <p:nvPr/>
        </p:nvSpPr>
        <p:spPr>
          <a:xfrm rot="5400000">
            <a:off x="1961337" y="4015901"/>
            <a:ext cx="635508" cy="2773620"/>
          </a:xfrm>
          <a:prstGeom prst="round2SameRect">
            <a:avLst>
              <a:gd name="adj1" fmla="val 50000"/>
              <a:gd name="adj2" fmla="val 0"/>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13" name="TextBox 12">
            <a:extLst>
              <a:ext uri="{FF2B5EF4-FFF2-40B4-BE49-F238E27FC236}">
                <a16:creationId xmlns:a16="http://schemas.microsoft.com/office/drawing/2014/main" id="{B05AD66B-D983-E54B-A1E7-E8295F42E022}"/>
              </a:ext>
            </a:extLst>
          </p:cNvPr>
          <p:cNvSpPr txBox="1"/>
          <p:nvPr/>
        </p:nvSpPr>
        <p:spPr>
          <a:xfrm>
            <a:off x="1109311" y="5202657"/>
            <a:ext cx="2013693" cy="40011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Bookman Old Style" panose="02050604050505020204" pitchFamily="18" charset="0"/>
                <a:ea typeface="League Spartan" charset="0"/>
                <a:cs typeface="Poppins" pitchFamily="2" charset="77"/>
              </a:rPr>
              <a:t>Sensitive List</a:t>
            </a:r>
          </a:p>
        </p:txBody>
      </p:sp>
      <p:sp>
        <p:nvSpPr>
          <p:cNvPr id="31" name="Rectangle 30">
            <a:extLst>
              <a:ext uri="{FF2B5EF4-FFF2-40B4-BE49-F238E27FC236}">
                <a16:creationId xmlns:a16="http://schemas.microsoft.com/office/drawing/2014/main" id="{BF5B5672-B353-0449-AE61-3CEC306E9013}"/>
              </a:ext>
            </a:extLst>
          </p:cNvPr>
          <p:cNvSpPr/>
          <p:nvPr/>
        </p:nvSpPr>
        <p:spPr>
          <a:xfrm rot="5400000">
            <a:off x="7576656" y="1277075"/>
            <a:ext cx="635509" cy="8251271"/>
          </a:xfrm>
          <a:prstGeom prst="rect">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63" name="Subtitle 2">
            <a:extLst>
              <a:ext uri="{FF2B5EF4-FFF2-40B4-BE49-F238E27FC236}">
                <a16:creationId xmlns:a16="http://schemas.microsoft.com/office/drawing/2014/main" id="{2BCC8ABF-8E2D-E341-9B3A-AB793D733D71}"/>
              </a:ext>
            </a:extLst>
          </p:cNvPr>
          <p:cNvSpPr txBox="1">
            <a:spLocks/>
          </p:cNvSpPr>
          <p:nvPr/>
        </p:nvSpPr>
        <p:spPr>
          <a:xfrm>
            <a:off x="3972642" y="5308587"/>
            <a:ext cx="1658793" cy="2635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20</a:t>
            </a:r>
          </a:p>
        </p:txBody>
      </p:sp>
      <p:sp>
        <p:nvSpPr>
          <p:cNvPr id="64" name="Subtitle 2">
            <a:extLst>
              <a:ext uri="{FF2B5EF4-FFF2-40B4-BE49-F238E27FC236}">
                <a16:creationId xmlns:a16="http://schemas.microsoft.com/office/drawing/2014/main" id="{867284AB-16F3-7A49-9ED3-1E8B9B115372}"/>
              </a:ext>
            </a:extLst>
          </p:cNvPr>
          <p:cNvSpPr txBox="1">
            <a:spLocks/>
          </p:cNvSpPr>
          <p:nvPr/>
        </p:nvSpPr>
        <p:spPr>
          <a:xfrm>
            <a:off x="6456350" y="5308587"/>
            <a:ext cx="1658793" cy="2635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SL</a:t>
            </a:r>
          </a:p>
        </p:txBody>
      </p:sp>
      <p:sp>
        <p:nvSpPr>
          <p:cNvPr id="65" name="Subtitle 2">
            <a:extLst>
              <a:ext uri="{FF2B5EF4-FFF2-40B4-BE49-F238E27FC236}">
                <a16:creationId xmlns:a16="http://schemas.microsoft.com/office/drawing/2014/main" id="{37CE5690-235F-4041-87AF-2001DCFF33C1}"/>
              </a:ext>
            </a:extLst>
          </p:cNvPr>
          <p:cNvSpPr txBox="1">
            <a:spLocks/>
          </p:cNvSpPr>
          <p:nvPr/>
        </p:nvSpPr>
        <p:spPr>
          <a:xfrm>
            <a:off x="8442395" y="5289230"/>
            <a:ext cx="1658793" cy="2635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20</a:t>
            </a:r>
          </a:p>
        </p:txBody>
      </p:sp>
      <p:sp>
        <p:nvSpPr>
          <p:cNvPr id="54" name="Rectangle 53">
            <a:extLst>
              <a:ext uri="{FF2B5EF4-FFF2-40B4-BE49-F238E27FC236}">
                <a16:creationId xmlns:a16="http://schemas.microsoft.com/office/drawing/2014/main" id="{84E8E198-F6D4-4A46-A461-FFF206193261}"/>
              </a:ext>
            </a:extLst>
          </p:cNvPr>
          <p:cNvSpPr/>
          <p:nvPr/>
        </p:nvSpPr>
        <p:spPr>
          <a:xfrm>
            <a:off x="10260946" y="1314078"/>
            <a:ext cx="1793593" cy="6330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Bookman Old Style" panose="02050604050505020204" pitchFamily="18" charset="0"/>
              <a:ea typeface="+mn-ea"/>
              <a:cs typeface="+mn-cs"/>
            </a:endParaRPr>
          </a:p>
        </p:txBody>
      </p:sp>
      <p:sp>
        <p:nvSpPr>
          <p:cNvPr id="58" name="TextBox 57">
            <a:extLst>
              <a:ext uri="{FF2B5EF4-FFF2-40B4-BE49-F238E27FC236}">
                <a16:creationId xmlns:a16="http://schemas.microsoft.com/office/drawing/2014/main" id="{B01C1FC6-CF3B-4A6C-B8F5-6B867407EB47}"/>
              </a:ext>
            </a:extLst>
          </p:cNvPr>
          <p:cNvSpPr txBox="1"/>
          <p:nvPr/>
        </p:nvSpPr>
        <p:spPr>
          <a:xfrm>
            <a:off x="10686458" y="1442241"/>
            <a:ext cx="949243" cy="369332"/>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solidFill>
                <a:effectLst/>
                <a:uLnTx/>
                <a:uFillTx/>
                <a:latin typeface="Bookman Old Style" panose="02050604050505020204" pitchFamily="18" charset="0"/>
                <a:ea typeface="League Spartan" charset="0"/>
                <a:cs typeface="Poppins" pitchFamily="2" charset="77"/>
              </a:rPr>
              <a:t>years</a:t>
            </a:r>
          </a:p>
        </p:txBody>
      </p:sp>
      <p:sp>
        <p:nvSpPr>
          <p:cNvPr id="62" name="Subtitle 2">
            <a:extLst>
              <a:ext uri="{FF2B5EF4-FFF2-40B4-BE49-F238E27FC236}">
                <a16:creationId xmlns:a16="http://schemas.microsoft.com/office/drawing/2014/main" id="{F3FD95A2-C980-46F5-BAC5-0956D78C597E}"/>
              </a:ext>
            </a:extLst>
          </p:cNvPr>
          <p:cNvSpPr txBox="1">
            <a:spLocks/>
          </p:cNvSpPr>
          <p:nvPr/>
        </p:nvSpPr>
        <p:spPr>
          <a:xfrm>
            <a:off x="10136666" y="2391795"/>
            <a:ext cx="1658793" cy="2635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Entry into Force</a:t>
            </a:r>
          </a:p>
        </p:txBody>
      </p:sp>
      <p:sp>
        <p:nvSpPr>
          <p:cNvPr id="66" name="Subtitle 2">
            <a:extLst>
              <a:ext uri="{FF2B5EF4-FFF2-40B4-BE49-F238E27FC236}">
                <a16:creationId xmlns:a16="http://schemas.microsoft.com/office/drawing/2014/main" id="{99C9CEB2-E83F-4A90-BC43-8236BF486962}"/>
              </a:ext>
            </a:extLst>
          </p:cNvPr>
          <p:cNvSpPr txBox="1">
            <a:spLocks/>
          </p:cNvSpPr>
          <p:nvPr/>
        </p:nvSpPr>
        <p:spPr>
          <a:xfrm>
            <a:off x="10136665" y="2887305"/>
            <a:ext cx="1658793" cy="5374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7 year</a:t>
            </a:r>
          </a:p>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2</a:t>
            </a:r>
            <a:r>
              <a:rPr kumimoji="0" lang="en-US" sz="1400" b="0" i="0" u="none" strike="noStrike" kern="1200" cap="none" spc="0" normalizeH="0" baseline="3000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ND</a:t>
            </a: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-7 YEARSs</a:t>
            </a:r>
          </a:p>
        </p:txBody>
      </p:sp>
      <p:sp>
        <p:nvSpPr>
          <p:cNvPr id="71" name="Subtitle 2">
            <a:extLst>
              <a:ext uri="{FF2B5EF4-FFF2-40B4-BE49-F238E27FC236}">
                <a16:creationId xmlns:a16="http://schemas.microsoft.com/office/drawing/2014/main" id="{FF49117F-5F34-443C-9A23-01A62094C994}"/>
              </a:ext>
            </a:extLst>
          </p:cNvPr>
          <p:cNvSpPr txBox="1">
            <a:spLocks/>
          </p:cNvSpPr>
          <p:nvPr/>
        </p:nvSpPr>
        <p:spPr>
          <a:xfrm>
            <a:off x="10133848" y="3655976"/>
            <a:ext cx="1658793" cy="53745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15 years </a:t>
            </a:r>
          </a:p>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4-15 YEARS </a:t>
            </a:r>
          </a:p>
        </p:txBody>
      </p:sp>
      <p:sp>
        <p:nvSpPr>
          <p:cNvPr id="72" name="Subtitle 2">
            <a:extLst>
              <a:ext uri="{FF2B5EF4-FFF2-40B4-BE49-F238E27FC236}">
                <a16:creationId xmlns:a16="http://schemas.microsoft.com/office/drawing/2014/main" id="{1F11E1DE-1132-46D1-8307-8934D09DD369}"/>
              </a:ext>
            </a:extLst>
          </p:cNvPr>
          <p:cNvSpPr txBox="1">
            <a:spLocks/>
          </p:cNvSpPr>
          <p:nvPr/>
        </p:nvSpPr>
        <p:spPr>
          <a:xfrm>
            <a:off x="10260946" y="4503806"/>
            <a:ext cx="1658793" cy="2635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err="1">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ElF</a:t>
            </a:r>
            <a:endPar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endParaRPr>
          </a:p>
        </p:txBody>
      </p:sp>
      <p:sp>
        <p:nvSpPr>
          <p:cNvPr id="73" name="Subtitle 2">
            <a:extLst>
              <a:ext uri="{FF2B5EF4-FFF2-40B4-BE49-F238E27FC236}">
                <a16:creationId xmlns:a16="http://schemas.microsoft.com/office/drawing/2014/main" id="{8C76E5FA-54FE-43CA-BF4D-D50059FA0C0F}"/>
              </a:ext>
            </a:extLst>
          </p:cNvPr>
          <p:cNvSpPr txBox="1">
            <a:spLocks/>
          </p:cNvSpPr>
          <p:nvPr/>
        </p:nvSpPr>
        <p:spPr>
          <a:xfrm>
            <a:off x="10242454" y="5226533"/>
            <a:ext cx="1658793" cy="2635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44546A"/>
                </a:solidFill>
                <a:effectLst/>
                <a:uLnTx/>
                <a:uFillTx/>
                <a:latin typeface="Bookman Old Style" panose="02050604050505020204" pitchFamily="18" charset="0"/>
                <a:ea typeface="Lato Light" panose="020F0502020204030203" pitchFamily="34" charset="0"/>
                <a:cs typeface="Mukta ExtraLight" panose="020B0000000000000000" pitchFamily="34" charset="77"/>
              </a:rPr>
              <a:t>SL</a:t>
            </a:r>
          </a:p>
        </p:txBody>
      </p:sp>
      <p:sp>
        <p:nvSpPr>
          <p:cNvPr id="74" name="TextBox 73">
            <a:extLst>
              <a:ext uri="{FF2B5EF4-FFF2-40B4-BE49-F238E27FC236}">
                <a16:creationId xmlns:a16="http://schemas.microsoft.com/office/drawing/2014/main" id="{F7ECFAB6-9647-4663-BD85-9826BF2CA581}"/>
              </a:ext>
            </a:extLst>
          </p:cNvPr>
          <p:cNvSpPr txBox="1"/>
          <p:nvPr/>
        </p:nvSpPr>
        <p:spPr>
          <a:xfrm>
            <a:off x="774262" y="5795751"/>
            <a:ext cx="110183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Both sides agreed to liberalization in terms of trade volume: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     67% for Pakistan &amp; 90% for China</a:t>
            </a:r>
          </a:p>
        </p:txBody>
      </p:sp>
      <p:sp>
        <p:nvSpPr>
          <p:cNvPr id="75" name="Rectangle 74">
            <a:extLst>
              <a:ext uri="{FF2B5EF4-FFF2-40B4-BE49-F238E27FC236}">
                <a16:creationId xmlns:a16="http://schemas.microsoft.com/office/drawing/2014/main" id="{8F830BDB-3AA9-40E9-B071-959CD3C23A17}"/>
              </a:ext>
            </a:extLst>
          </p:cNvPr>
          <p:cNvSpPr/>
          <p:nvPr/>
        </p:nvSpPr>
        <p:spPr>
          <a:xfrm>
            <a:off x="3803267" y="973531"/>
            <a:ext cx="4170584" cy="2816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TRM OF CHINA</a:t>
            </a:r>
          </a:p>
        </p:txBody>
      </p:sp>
      <p:sp>
        <p:nvSpPr>
          <p:cNvPr id="76" name="Rectangle 75">
            <a:extLst>
              <a:ext uri="{FF2B5EF4-FFF2-40B4-BE49-F238E27FC236}">
                <a16:creationId xmlns:a16="http://schemas.microsoft.com/office/drawing/2014/main" id="{CB6A388D-089D-4110-825F-CF7E376F28DF}"/>
              </a:ext>
            </a:extLst>
          </p:cNvPr>
          <p:cNvSpPr/>
          <p:nvPr/>
        </p:nvSpPr>
        <p:spPr>
          <a:xfrm>
            <a:off x="8048556" y="972306"/>
            <a:ext cx="4062164" cy="3216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TRM OF PAKISTAN</a:t>
            </a:r>
          </a:p>
        </p:txBody>
      </p:sp>
      <p:pic>
        <p:nvPicPr>
          <p:cNvPr id="50" name="Picture 2" descr="2nd Phase of China-Pakistan Free Trade Agreement Comes Into Effect | ACE  NEWS">
            <a:extLst>
              <a:ext uri="{FF2B5EF4-FFF2-40B4-BE49-F238E27FC236}">
                <a16:creationId xmlns:a16="http://schemas.microsoft.com/office/drawing/2014/main" id="{70781D27-69CB-581A-3E10-F51091961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23250"/>
            <a:ext cx="12120880" cy="6446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1DAC6B-4218-DB47-B0D5-4C5EA904992F}"/>
              </a:ext>
            </a:extLst>
          </p:cNvPr>
          <p:cNvSpPr txBox="1"/>
          <p:nvPr/>
        </p:nvSpPr>
        <p:spPr>
          <a:xfrm>
            <a:off x="-11288" y="84775"/>
            <a:ext cx="9084539"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Poppins" pitchFamily="2" charset="77"/>
              </a:rPr>
              <a:t>TARIFF REDUCTION MODALITIES  CPFTA II</a:t>
            </a:r>
          </a:p>
        </p:txBody>
      </p:sp>
    </p:spTree>
    <p:extLst>
      <p:ext uri="{BB962C8B-B14F-4D97-AF65-F5344CB8AC3E}">
        <p14:creationId xmlns:p14="http://schemas.microsoft.com/office/powerpoint/2010/main" val="341523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B988FE1-E0EC-7944-B0DD-653DCB9A6F30}"/>
              </a:ext>
            </a:extLst>
          </p:cNvPr>
          <p:cNvCxnSpPr/>
          <p:nvPr/>
        </p:nvCxnSpPr>
        <p:spPr>
          <a:xfrm>
            <a:off x="2804304" y="3731088"/>
            <a:ext cx="1576647" cy="0"/>
          </a:xfrm>
          <a:prstGeom prst="line">
            <a:avLst/>
          </a:prstGeom>
          <a:ln w="38100">
            <a:solidFill>
              <a:schemeClr val="bg1">
                <a:lumMod val="9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EDC2DCD-2798-564C-A44F-D05842BB5A76}"/>
              </a:ext>
            </a:extLst>
          </p:cNvPr>
          <p:cNvCxnSpPr/>
          <p:nvPr/>
        </p:nvCxnSpPr>
        <p:spPr>
          <a:xfrm>
            <a:off x="4101610" y="2282701"/>
            <a:ext cx="1576647" cy="0"/>
          </a:xfrm>
          <a:prstGeom prst="line">
            <a:avLst/>
          </a:prstGeom>
          <a:ln w="38100">
            <a:solidFill>
              <a:schemeClr val="bg1">
                <a:lumMod val="9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84DC241-704C-1146-BF5C-324BD9431844}"/>
              </a:ext>
            </a:extLst>
          </p:cNvPr>
          <p:cNvCxnSpPr/>
          <p:nvPr/>
        </p:nvCxnSpPr>
        <p:spPr>
          <a:xfrm>
            <a:off x="7861025" y="3731088"/>
            <a:ext cx="1576647" cy="0"/>
          </a:xfrm>
          <a:prstGeom prst="line">
            <a:avLst/>
          </a:prstGeom>
          <a:ln w="38100">
            <a:solidFill>
              <a:schemeClr val="bg1">
                <a:lumMod val="9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3AA217-7266-034C-ADDA-1CC95BC40A69}"/>
              </a:ext>
            </a:extLst>
          </p:cNvPr>
          <p:cNvCxnSpPr/>
          <p:nvPr/>
        </p:nvCxnSpPr>
        <p:spPr>
          <a:xfrm>
            <a:off x="6499039" y="2282701"/>
            <a:ext cx="1576647" cy="0"/>
          </a:xfrm>
          <a:prstGeom prst="line">
            <a:avLst/>
          </a:prstGeom>
          <a:ln w="38100">
            <a:solidFill>
              <a:schemeClr val="bg1">
                <a:lumMod val="9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4" name="Subtitle 2">
            <a:extLst>
              <a:ext uri="{FF2B5EF4-FFF2-40B4-BE49-F238E27FC236}">
                <a16:creationId xmlns:a16="http://schemas.microsoft.com/office/drawing/2014/main" id="{A9870293-1D37-8E49-A8C7-9FB30FCD25E0}"/>
              </a:ext>
            </a:extLst>
          </p:cNvPr>
          <p:cNvSpPr txBox="1">
            <a:spLocks/>
          </p:cNvSpPr>
          <p:nvPr/>
        </p:nvSpPr>
        <p:spPr>
          <a:xfrm>
            <a:off x="71120" y="1168656"/>
            <a:ext cx="11548875" cy="4858929"/>
          </a:xfrm>
          <a:prstGeom prst="rect">
            <a:avLst/>
          </a:prstGeom>
        </p:spPr>
        <p:txBody>
          <a:bodyPr vert="horz" wrap="square" lIns="91440" tIns="54373" rIns="91440"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marR="0" lvl="0" indent="-285750" algn="just" defTabSz="1087636"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A1A1A"/>
                </a:solidFill>
                <a:effectLst/>
                <a:uLnTx/>
                <a:uFillTx/>
                <a:latin typeface="Bookman Old Style" panose="02050604050505020204" pitchFamily="18" charset="0"/>
                <a:ea typeface="+mn-ea"/>
                <a:cs typeface="Open Sans Light"/>
              </a:rPr>
              <a:t>Both countries will liberalize 75% of tariff lines for each other in a period of 10 years by China and 15 years by Pakistan</a:t>
            </a:r>
          </a:p>
          <a:p>
            <a:pPr marL="285750" marR="0" lvl="0" indent="-285750" algn="just" defTabSz="1087636"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A1A1A"/>
                </a:solidFill>
                <a:effectLst/>
                <a:uLnTx/>
                <a:uFillTx/>
                <a:latin typeface="Bookman Old Style" panose="02050604050505020204" pitchFamily="18" charset="0"/>
                <a:ea typeface="+mn-ea"/>
                <a:cs typeface="Open Sans Light"/>
              </a:rPr>
              <a:t>China will immediately eliminate tariffs on 313 most priority tariff lines of Pakistan’s export interest</a:t>
            </a:r>
          </a:p>
          <a:p>
            <a:pPr marL="285750" marR="0" lvl="0" indent="-285750" algn="just" defTabSz="1087636"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A1A1A"/>
                </a:solidFill>
                <a:effectLst/>
                <a:uLnTx/>
                <a:uFillTx/>
                <a:latin typeface="Bookman Old Style" panose="02050604050505020204" pitchFamily="18" charset="0"/>
                <a:ea typeface="+mn-ea"/>
                <a:cs typeface="Open Sans Light"/>
              </a:rPr>
              <a:t>Overall, China has granted concessions to products which include textiles and garments, seafood, meat and other animal products, prepared foods, leather, chemicals, plastics, oil seeds, footwear as well as engineering goods including tractors, auto parts, home appliances, machineries, etc.</a:t>
            </a:r>
          </a:p>
          <a:p>
            <a:pPr marL="285750" marR="0" lvl="0" indent="-285750" algn="just" defTabSz="1087636"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A1A1A"/>
                </a:solidFill>
                <a:effectLst/>
                <a:uLnTx/>
                <a:uFillTx/>
                <a:latin typeface="Bookman Old Style" panose="02050604050505020204" pitchFamily="18" charset="0"/>
                <a:ea typeface="+mn-ea"/>
                <a:cs typeface="Open Sans Light"/>
              </a:rPr>
              <a:t>Pakistan has offered market access to China on raw materials, intermediate goods and machineries. </a:t>
            </a:r>
            <a:endParaRPr kumimoji="0" lang="en-US" sz="20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endParaRPr>
          </a:p>
        </p:txBody>
      </p:sp>
      <p:pic>
        <p:nvPicPr>
          <p:cNvPr id="31" name="Picture 2" descr="2nd Phase of China-Pakistan Free Trade Agreement Comes Into Effect | ACE  NEWS">
            <a:extLst>
              <a:ext uri="{FF2B5EF4-FFF2-40B4-BE49-F238E27FC236}">
                <a16:creationId xmlns:a16="http://schemas.microsoft.com/office/drawing/2014/main" id="{9AEC773C-E7C3-DED8-ECA3-51FB17BC5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 y="-7632"/>
            <a:ext cx="12120880" cy="117628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B7C9D7B7-945D-5A4D-A302-D7F9C1C0E069}"/>
              </a:ext>
            </a:extLst>
          </p:cNvPr>
          <p:cNvSpPr txBox="1"/>
          <p:nvPr/>
        </p:nvSpPr>
        <p:spPr>
          <a:xfrm>
            <a:off x="486819" y="115837"/>
            <a:ext cx="951414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uLnTx/>
                <a:uFillTx/>
                <a:latin typeface="Bookman Old Style" panose="02050604050505020204" pitchFamily="18" charset="0"/>
                <a:ea typeface="+mn-ea"/>
                <a:cs typeface="Poppins Light" pitchFamily="2" charset="77"/>
              </a:rPr>
              <a:t>MAIN FEATURES OF CPFTA-II</a:t>
            </a:r>
          </a:p>
        </p:txBody>
      </p:sp>
    </p:spTree>
    <p:extLst>
      <p:ext uri="{BB962C8B-B14F-4D97-AF65-F5344CB8AC3E}">
        <p14:creationId xmlns:p14="http://schemas.microsoft.com/office/powerpoint/2010/main" val="316282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ubtitle 2">
            <a:extLst>
              <a:ext uri="{FF2B5EF4-FFF2-40B4-BE49-F238E27FC236}">
                <a16:creationId xmlns:a16="http://schemas.microsoft.com/office/drawing/2014/main" id="{A9870293-1D37-8E49-A8C7-9FB30FCD25E0}"/>
              </a:ext>
            </a:extLst>
          </p:cNvPr>
          <p:cNvSpPr txBox="1">
            <a:spLocks/>
          </p:cNvSpPr>
          <p:nvPr/>
        </p:nvSpPr>
        <p:spPr>
          <a:xfrm>
            <a:off x="71120" y="1168656"/>
            <a:ext cx="11866880" cy="5667483"/>
          </a:xfrm>
          <a:prstGeom prst="rect">
            <a:avLst/>
          </a:prstGeom>
        </p:spPr>
        <p:txBody>
          <a:bodyPr vert="horz" wrap="square" lIns="91440" tIns="54373" rIns="91440"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marR="0" lvl="0" indent="-228600" algn="just" defTabSz="1087636" rtl="0" eaLnBrk="1" fontAlgn="auto" latinLnBrk="0" hangingPunct="1">
              <a:lnSpc>
                <a:spcPts val="185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A1A1A"/>
                </a:solidFill>
                <a:effectLst/>
                <a:uLnTx/>
                <a:uFillTx/>
                <a:latin typeface="Bookman Old Style" panose="02050604050505020204" pitchFamily="18" charset="0"/>
                <a:ea typeface="+mn-ea"/>
                <a:cs typeface="Open Sans Light"/>
              </a:rPr>
              <a:t>25% of  TLs have been placed in the protected list</a:t>
            </a:r>
          </a:p>
          <a:p>
            <a:pPr marL="228600" marR="0" lvl="0" indent="-228600" algn="just" defTabSz="1087636" rtl="0" eaLnBrk="1" fontAlgn="auto" latinLnBrk="0" hangingPunct="1">
              <a:lnSpc>
                <a:spcPts val="185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A1A1A"/>
                </a:solidFill>
                <a:effectLst/>
                <a:uLnTx/>
                <a:uFillTx/>
                <a:latin typeface="Bookman Old Style" panose="02050604050505020204" pitchFamily="18" charset="0"/>
                <a:ea typeface="+mn-ea"/>
                <a:cs typeface="Open Sans Light"/>
              </a:rPr>
              <a:t>Safeguard Measures (SGM) are invoked to temporarily restrict imports of a product Following modifications have been incorporated in the Agreement:</a:t>
            </a:r>
          </a:p>
          <a:p>
            <a:pPr marL="1087636" marR="0" lvl="1" indent="0" algn="just" defTabSz="1087636" rtl="0" eaLnBrk="1" fontAlgn="base" latinLnBrk="0" hangingPunct="1">
              <a:lnSpc>
                <a:spcPct val="13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A1A1A"/>
                </a:solidFill>
                <a:effectLst/>
                <a:uLnTx/>
                <a:uFillTx/>
                <a:latin typeface="Bookman Old Style" panose="02050604050505020204" pitchFamily="18" charset="0"/>
                <a:ea typeface="+mn-ea"/>
                <a:cs typeface="Open Sans"/>
              </a:rPr>
              <a:t>a.</a:t>
            </a:r>
            <a:r>
              <a:rPr kumimoji="0" lang="en-US" sz="2000" b="0" i="0" u="none" strike="noStrike" kern="1200" cap="none" spc="0" normalizeH="0" baseline="0" noProof="0" dirty="0">
                <a:ln>
                  <a:noFill/>
                </a:ln>
                <a:solidFill>
                  <a:srgbClr val="1A1A1A"/>
                </a:solidFill>
                <a:effectLst/>
                <a:uLnTx/>
                <a:uFillTx/>
                <a:latin typeface="Bookman Old Style" panose="02050604050505020204" pitchFamily="18" charset="0"/>
                <a:ea typeface="+mn-ea"/>
                <a:cs typeface="Open Sans"/>
              </a:rPr>
              <a:t> In Phase-I SGM were limited to the absolute increase in imports, but now can be invoked on relative increase in imports as well.</a:t>
            </a:r>
          </a:p>
          <a:p>
            <a:pPr marL="1087636" marR="0" lvl="1" indent="0" algn="just" defTabSz="1087636" rtl="0" eaLnBrk="1" fontAlgn="base" latinLnBrk="0" hangingPunct="1">
              <a:lnSpc>
                <a:spcPct val="13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A1A1A"/>
                </a:solidFill>
                <a:effectLst/>
                <a:uLnTx/>
                <a:uFillTx/>
                <a:latin typeface="Bookman Old Style" panose="02050604050505020204" pitchFamily="18" charset="0"/>
                <a:ea typeface="+mn-ea"/>
                <a:cs typeface="Open Sans"/>
              </a:rPr>
              <a:t>b.</a:t>
            </a:r>
            <a:r>
              <a:rPr kumimoji="0" lang="en-US" sz="2000" b="0" i="0" u="none" strike="noStrike" kern="1200" cap="none" spc="0" normalizeH="0" baseline="0" noProof="0" dirty="0">
                <a:ln>
                  <a:noFill/>
                </a:ln>
                <a:solidFill>
                  <a:srgbClr val="1A1A1A"/>
                </a:solidFill>
                <a:effectLst/>
                <a:uLnTx/>
                <a:uFillTx/>
                <a:latin typeface="Bookman Old Style" panose="02050604050505020204" pitchFamily="18" charset="0"/>
                <a:ea typeface="+mn-ea"/>
                <a:cs typeface="Open Sans"/>
              </a:rPr>
              <a:t> The transition period has been increased to 10 years for CAT-I and 8 years for the remaining tracks, which in relation to Tariff Reduction Modality will be 15 years for CAT-II &amp; 23 years for CAT-III.</a:t>
            </a:r>
          </a:p>
          <a:p>
            <a:pPr marL="1087636" marR="0" lvl="1" indent="0" algn="just" defTabSz="1087636" rtl="0" eaLnBrk="1" fontAlgn="base" latinLnBrk="0" hangingPunct="1">
              <a:lnSpc>
                <a:spcPct val="13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A1A1A"/>
                </a:solidFill>
                <a:effectLst/>
                <a:uLnTx/>
                <a:uFillTx/>
                <a:latin typeface="Bookman Old Style" panose="02050604050505020204" pitchFamily="18" charset="0"/>
                <a:ea typeface="+mn-ea"/>
                <a:cs typeface="Open Sans"/>
              </a:rPr>
              <a:t>c.</a:t>
            </a:r>
            <a:r>
              <a:rPr kumimoji="0" lang="en-US" sz="2000" b="0" i="0" u="none" strike="noStrike" kern="1200" cap="none" spc="0" normalizeH="0" baseline="0" noProof="0" dirty="0">
                <a:ln>
                  <a:noFill/>
                </a:ln>
                <a:solidFill>
                  <a:srgbClr val="1A1A1A"/>
                </a:solidFill>
                <a:effectLst/>
                <a:uLnTx/>
                <a:uFillTx/>
                <a:latin typeface="Bookman Old Style" panose="02050604050505020204" pitchFamily="18" charset="0"/>
                <a:ea typeface="+mn-ea"/>
                <a:cs typeface="Open Sans"/>
              </a:rPr>
              <a:t> SGMs can be applied for 3 years, and can be extended to an additional 2 years. This has not been granted to any other country by China.</a:t>
            </a:r>
          </a:p>
          <a:p>
            <a:pPr marL="1087636" marR="0" lvl="1" indent="0" algn="just" defTabSz="1087636" rtl="0" eaLnBrk="1" fontAlgn="base" latinLnBrk="0" hangingPunct="1">
              <a:lnSpc>
                <a:spcPct val="13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A1A1A"/>
                </a:solidFill>
                <a:effectLst/>
                <a:uLnTx/>
                <a:uFillTx/>
                <a:latin typeface="Bookman Old Style" panose="02050604050505020204" pitchFamily="18" charset="0"/>
                <a:ea typeface="+mn-ea"/>
                <a:cs typeface="Open Sans"/>
              </a:rPr>
              <a:t>d.</a:t>
            </a:r>
            <a:r>
              <a:rPr kumimoji="0" lang="en-US" sz="2000" b="0" i="0" u="none" strike="noStrike" kern="1200" cap="none" spc="0" normalizeH="0" baseline="0" noProof="0" dirty="0">
                <a:ln>
                  <a:noFill/>
                </a:ln>
                <a:solidFill>
                  <a:srgbClr val="1A1A1A"/>
                </a:solidFill>
                <a:effectLst/>
                <a:uLnTx/>
                <a:uFillTx/>
                <a:latin typeface="Bookman Old Style" panose="02050604050505020204" pitchFamily="18" charset="0"/>
                <a:ea typeface="+mn-ea"/>
                <a:cs typeface="Open Sans"/>
              </a:rPr>
              <a:t> In Phase-I SGM, injury to the industry had to be proven but an emergency measure of 180 days can be imposed in Phase-II without proving injury.</a:t>
            </a:r>
          </a:p>
          <a:p>
            <a:pPr marL="1316236" marR="0" lvl="1" indent="-228600" algn="just" defTabSz="1087636" rtl="0" eaLnBrk="1" fontAlgn="auto" latinLnBrk="0" hangingPunct="1">
              <a:lnSpc>
                <a:spcPts val="185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endParaRPr>
          </a:p>
          <a:p>
            <a:pPr marL="228600" marR="0" lvl="0" indent="-228600" algn="just" defTabSz="1087636" rtl="0" eaLnBrk="1" fontAlgn="auto" latinLnBrk="0" hangingPunct="1">
              <a:lnSpc>
                <a:spcPts val="185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endParaRPr>
          </a:p>
          <a:p>
            <a:pPr marL="228600" marR="0" lvl="0" indent="-228600" algn="just" defTabSz="1087636" rtl="0" eaLnBrk="1" fontAlgn="auto" latinLnBrk="0" hangingPunct="1">
              <a:lnSpc>
                <a:spcPts val="1850"/>
              </a:lnSpc>
              <a:spcBef>
                <a:spcPct val="20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endParaRPr>
          </a:p>
        </p:txBody>
      </p:sp>
      <p:pic>
        <p:nvPicPr>
          <p:cNvPr id="31" name="Picture 2" descr="2nd Phase of China-Pakistan Free Trade Agreement Comes Into Effect | ACE  NEWS">
            <a:extLst>
              <a:ext uri="{FF2B5EF4-FFF2-40B4-BE49-F238E27FC236}">
                <a16:creationId xmlns:a16="http://schemas.microsoft.com/office/drawing/2014/main" id="{2CCAB74E-706C-BC99-73C2-4B1F8A099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 y="-7632"/>
            <a:ext cx="12120880" cy="117628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7D8B5730-2041-F1E5-9E43-DAC5CEE96704}"/>
              </a:ext>
            </a:extLst>
          </p:cNvPr>
          <p:cNvSpPr txBox="1"/>
          <p:nvPr/>
        </p:nvSpPr>
        <p:spPr>
          <a:xfrm>
            <a:off x="486819" y="104507"/>
            <a:ext cx="760336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uLnTx/>
                <a:uFillTx/>
                <a:latin typeface="Bookman Old Style" panose="02050604050505020204" pitchFamily="18" charset="0"/>
                <a:ea typeface="+mn-ea"/>
                <a:cs typeface="Poppins Light" pitchFamily="2" charset="77"/>
              </a:rPr>
              <a:t>Main Features CPFTA II</a:t>
            </a:r>
          </a:p>
        </p:txBody>
      </p:sp>
    </p:spTree>
    <p:extLst>
      <p:ext uri="{BB962C8B-B14F-4D97-AF65-F5344CB8AC3E}">
        <p14:creationId xmlns:p14="http://schemas.microsoft.com/office/powerpoint/2010/main" val="4045048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A8E904-EB68-4495-A563-7343AC6F1FDF}"/>
              </a:ext>
            </a:extLst>
          </p:cNvPr>
          <p:cNvSpPr>
            <a:spLocks noGrp="1"/>
          </p:cNvSpPr>
          <p:nvPr>
            <p:ph type="title"/>
          </p:nvPr>
        </p:nvSpPr>
        <p:spPr>
          <a:xfrm>
            <a:off x="838200" y="365125"/>
            <a:ext cx="10515600" cy="1325563"/>
          </a:xfrm>
        </p:spPr>
        <p:txBody>
          <a:bodyPr>
            <a:normAutofit/>
          </a:bodyPr>
          <a:lstStyle/>
          <a:p>
            <a:r>
              <a:rPr lang="en-US">
                <a:solidFill>
                  <a:srgbClr val="FFFFFF"/>
                </a:solidFill>
                <a:latin typeface="Bookman Old Style" panose="02050604050505020204" pitchFamily="18" charset="0"/>
              </a:rPr>
              <a:t>SCHEME OF PRESENTATION </a:t>
            </a:r>
          </a:p>
        </p:txBody>
      </p:sp>
      <p:graphicFrame>
        <p:nvGraphicFramePr>
          <p:cNvPr id="5" name="Content Placeholder 2">
            <a:extLst>
              <a:ext uri="{FF2B5EF4-FFF2-40B4-BE49-F238E27FC236}">
                <a16:creationId xmlns:a16="http://schemas.microsoft.com/office/drawing/2014/main" id="{0542E5CB-512E-4008-8072-EF043D8ED2F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675333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ubtitle 2">
            <a:extLst>
              <a:ext uri="{FF2B5EF4-FFF2-40B4-BE49-F238E27FC236}">
                <a16:creationId xmlns:a16="http://schemas.microsoft.com/office/drawing/2014/main" id="{C01A5734-DB5F-7940-9101-5B2BC659F548}"/>
              </a:ext>
            </a:extLst>
          </p:cNvPr>
          <p:cNvSpPr txBox="1">
            <a:spLocks/>
          </p:cNvSpPr>
          <p:nvPr/>
        </p:nvSpPr>
        <p:spPr>
          <a:xfrm>
            <a:off x="213360" y="1656080"/>
            <a:ext cx="11450319" cy="4512680"/>
          </a:xfrm>
          <a:prstGeom prst="rect">
            <a:avLst/>
          </a:prstGeom>
        </p:spPr>
        <p:txBody>
          <a:bodyPr vert="horz" wrap="square" lIns="91440" tIns="54373" rIns="91440"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636" rtl="0" eaLnBrk="1" fontAlgn="auto" latinLnBrk="0" hangingPunct="1">
              <a:lnSpc>
                <a:spcPct val="200000"/>
              </a:lnSpc>
              <a:spcBef>
                <a:spcPct val="20000"/>
              </a:spcBef>
              <a:spcAft>
                <a:spcPts val="0"/>
              </a:spcAft>
              <a:buClrTx/>
              <a:buSzTx/>
              <a:buFont typeface="Arial"/>
              <a:buNone/>
              <a:tabLst/>
              <a:defRPr/>
            </a:pPr>
            <a:r>
              <a:rPr kumimoji="0" lang="en-US" sz="2000" b="1" i="0" u="none" strike="noStrike" kern="1200" cap="none" spc="150" normalizeH="0" baseline="0" noProof="0" dirty="0">
                <a:ln>
                  <a:noFill/>
                </a:ln>
                <a:solidFill>
                  <a:prstClr val="black"/>
                </a:solidFill>
                <a:effectLst/>
                <a:uLnTx/>
                <a:uFillTx/>
                <a:latin typeface="Bookman Old Style" panose="02050604050505020204" pitchFamily="18" charset="0"/>
                <a:ea typeface="+mn-ea"/>
                <a:cs typeface="Poppins Light" pitchFamily="2" charset="77"/>
              </a:rPr>
              <a:t>BALANCE OF PAYMENT</a:t>
            </a:r>
          </a:p>
          <a:p>
            <a:pPr marL="0" marR="0" lvl="0" indent="0" algn="just" defTabSz="1087636" rtl="0" eaLnBrk="1" fontAlgn="auto" latinLnBrk="0" hangingPunct="1">
              <a:lnSpc>
                <a:spcPct val="2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Open Sans Light"/>
              </a:rPr>
              <a:t>This provision has been introduced in the Agreement as such measures can help to forestall the imminent threat of a serious decline in monetary reserves</a:t>
            </a:r>
          </a:p>
          <a:p>
            <a:pPr marL="0" marR="0" lvl="0" indent="0" algn="just" defTabSz="1087636" rtl="0" eaLnBrk="1" fontAlgn="auto" latinLnBrk="0" hangingPunct="1">
              <a:lnSpc>
                <a:spcPct val="200000"/>
              </a:lnSpc>
              <a:spcBef>
                <a:spcPct val="20000"/>
              </a:spcBef>
              <a:spcAft>
                <a:spcPts val="0"/>
              </a:spcAft>
              <a:buClrTx/>
              <a:buSzTx/>
              <a:buFont typeface="Arial"/>
              <a:buNone/>
              <a:tabLst/>
              <a:defRPr/>
            </a:pPr>
            <a:r>
              <a:rPr kumimoji="0" lang="en-US" sz="2000" b="1" i="0" u="none" strike="noStrike" kern="1200" cap="none" spc="150" normalizeH="0" baseline="0" noProof="0" dirty="0">
                <a:ln>
                  <a:noFill/>
                </a:ln>
                <a:solidFill>
                  <a:prstClr val="black"/>
                </a:solidFill>
                <a:effectLst/>
                <a:uLnTx/>
                <a:uFillTx/>
                <a:latin typeface="Bookman Old Style" panose="02050604050505020204" pitchFamily="18" charset="0"/>
                <a:ea typeface="+mn-ea"/>
                <a:cs typeface="Poppins Light" pitchFamily="2" charset="77"/>
              </a:rPr>
              <a:t>ELECTRONIC DATA EXCHANGE</a:t>
            </a:r>
          </a:p>
          <a:p>
            <a:pPr marL="0" marR="0" lvl="0" indent="0" algn="just" defTabSz="1087636" rtl="0" eaLnBrk="1" fontAlgn="auto" latinLnBrk="0" hangingPunct="1">
              <a:lnSpc>
                <a:spcPct val="2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Open Sans Light"/>
              </a:rPr>
              <a:t>In order to avoid misdeclaration and under-invoicing, a system of Electronic Data Exchange has been enforced on the trade taking place under the framework of the Free Trade Agreement</a:t>
            </a:r>
            <a:endParaRPr kumimoji="0" lang="en-US" sz="28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endParaRPr>
          </a:p>
        </p:txBody>
      </p:sp>
      <p:pic>
        <p:nvPicPr>
          <p:cNvPr id="22" name="Picture 2" descr="2nd Phase of China-Pakistan Free Trade Agreement Comes Into Effect | ACE  NEWS">
            <a:extLst>
              <a:ext uri="{FF2B5EF4-FFF2-40B4-BE49-F238E27FC236}">
                <a16:creationId xmlns:a16="http://schemas.microsoft.com/office/drawing/2014/main" id="{CE252E3E-FD63-BC60-94EE-5D0393B52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 y="-7632"/>
            <a:ext cx="12120880" cy="117628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70007B5A-0315-90C6-9996-1227296E77C6}"/>
              </a:ext>
            </a:extLst>
          </p:cNvPr>
          <p:cNvSpPr txBox="1"/>
          <p:nvPr/>
        </p:nvSpPr>
        <p:spPr>
          <a:xfrm>
            <a:off x="323235" y="155069"/>
            <a:ext cx="564930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prstClr val="white"/>
                </a:solidFill>
                <a:effectLst/>
                <a:uLnTx/>
                <a:uFillTx/>
                <a:latin typeface="Bookman Old Style" panose="02050604050505020204" pitchFamily="18" charset="0"/>
                <a:ea typeface="+mn-ea"/>
                <a:cs typeface="Poppins Light" pitchFamily="2" charset="77"/>
              </a:rPr>
              <a:t>MARKET ACCESS</a:t>
            </a:r>
          </a:p>
        </p:txBody>
      </p:sp>
    </p:spTree>
    <p:extLst>
      <p:ext uri="{BB962C8B-B14F-4D97-AF65-F5344CB8AC3E}">
        <p14:creationId xmlns:p14="http://schemas.microsoft.com/office/powerpoint/2010/main" val="2691006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nd Phase of China-Pakistan Free Trade Agreement Comes Into Effect | ACE  NEWS">
            <a:extLst>
              <a:ext uri="{FF2B5EF4-FFF2-40B4-BE49-F238E27FC236}">
                <a16:creationId xmlns:a16="http://schemas.microsoft.com/office/drawing/2014/main" id="{6D0C474D-3F3F-79B9-CC25-1E0C8402F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 y="0"/>
            <a:ext cx="12120880" cy="11762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8170937-C7F0-B57F-98B5-1A03EC88120F}"/>
              </a:ext>
            </a:extLst>
          </p:cNvPr>
          <p:cNvSpPr>
            <a:spLocks noGrp="1"/>
          </p:cNvSpPr>
          <p:nvPr>
            <p:ph type="title"/>
          </p:nvPr>
        </p:nvSpPr>
        <p:spPr>
          <a:xfrm>
            <a:off x="421639" y="242386"/>
            <a:ext cx="11414759" cy="691515"/>
          </a:xfrm>
        </p:spPr>
        <p:txBody>
          <a:bodyPr>
            <a:noAutofit/>
          </a:bodyPr>
          <a:lstStyle/>
          <a:p>
            <a:r>
              <a:rPr lang="en-US" sz="2400" b="1" dirty="0">
                <a:solidFill>
                  <a:schemeClr val="bg1"/>
                </a:solidFill>
                <a:latin typeface="Bookman Old Style" panose="02050604050505020204" pitchFamily="18" charset="0"/>
                <a:ea typeface="Calibri" panose="020F0502020204030204" pitchFamily="34" charset="0"/>
                <a:cs typeface="Arial" panose="020B0604020202020204" pitchFamily="34" charset="0"/>
              </a:rPr>
              <a:t>Export Analysis pre &amp; </a:t>
            </a:r>
            <a:r>
              <a:rPr lang="en-US" sz="2400" b="1" dirty="0" err="1">
                <a:solidFill>
                  <a:schemeClr val="bg1"/>
                </a:solidFill>
                <a:latin typeface="Bookman Old Style" panose="02050604050505020204" pitchFamily="18" charset="0"/>
                <a:ea typeface="Calibri" panose="020F0502020204030204" pitchFamily="34" charset="0"/>
                <a:cs typeface="Arial" panose="020B0604020202020204" pitchFamily="34" charset="0"/>
              </a:rPr>
              <a:t>fost</a:t>
            </a:r>
            <a:r>
              <a:rPr lang="en-US" sz="2400" b="1" dirty="0">
                <a:solidFill>
                  <a:schemeClr val="bg1"/>
                </a:solidFill>
                <a:latin typeface="Bookman Old Style" panose="02050604050505020204" pitchFamily="18" charset="0"/>
                <a:ea typeface="Calibri" panose="020F0502020204030204" pitchFamily="34" charset="0"/>
                <a:cs typeface="Arial" panose="020B0604020202020204" pitchFamily="34" charset="0"/>
              </a:rPr>
              <a:t> FTA</a:t>
            </a:r>
            <a:r>
              <a:rPr lang="en-US" sz="2400" b="1" dirty="0">
                <a:solidFill>
                  <a:schemeClr val="bg1"/>
                </a:solidFill>
                <a:effectLst/>
                <a:latin typeface="Bookman Old Style" panose="02050604050505020204" pitchFamily="18" charset="0"/>
                <a:ea typeface="Calibri" panose="020F0502020204030204" pitchFamily="34" charset="0"/>
                <a:cs typeface="Arial" panose="020B0604020202020204" pitchFamily="34" charset="0"/>
              </a:rPr>
              <a:t> (Gross)</a:t>
            </a:r>
            <a:endParaRPr lang="en-US" sz="5400" b="1" dirty="0">
              <a:solidFill>
                <a:schemeClr val="bg1"/>
              </a:solidFill>
              <a:latin typeface="Bookman Old Style" panose="02050604050505020204" pitchFamily="18" charset="0"/>
            </a:endParaRPr>
          </a:p>
        </p:txBody>
      </p:sp>
      <p:graphicFrame>
        <p:nvGraphicFramePr>
          <p:cNvPr id="5" name="Content Placeholder 4">
            <a:extLst>
              <a:ext uri="{FF2B5EF4-FFF2-40B4-BE49-F238E27FC236}">
                <a16:creationId xmlns:a16="http://schemas.microsoft.com/office/drawing/2014/main" id="{CEDDB421-B65E-4216-B25B-258A2D6EEA1E}"/>
              </a:ext>
            </a:extLst>
          </p:cNvPr>
          <p:cNvGraphicFramePr>
            <a:graphicFrameLocks noGrp="1"/>
          </p:cNvGraphicFramePr>
          <p:nvPr>
            <p:ph idx="1"/>
          </p:nvPr>
        </p:nvGraphicFramePr>
        <p:xfrm>
          <a:off x="0" y="1139048"/>
          <a:ext cx="12049759" cy="28346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D777926-36BA-42F8-9BE0-F0D40C6D8B10}"/>
              </a:ext>
            </a:extLst>
          </p:cNvPr>
          <p:cNvGraphicFramePr/>
          <p:nvPr/>
        </p:nvGraphicFramePr>
        <p:xfrm>
          <a:off x="246377" y="4266114"/>
          <a:ext cx="11590021" cy="24293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7009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nd Phase of China-Pakistan Free Trade Agreement Comes Into Effect | ACE  NEWS">
            <a:extLst>
              <a:ext uri="{FF2B5EF4-FFF2-40B4-BE49-F238E27FC236}">
                <a16:creationId xmlns:a16="http://schemas.microsoft.com/office/drawing/2014/main" id="{1C403F61-63C0-00E8-4707-FB0A05FE0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 y="-61915"/>
            <a:ext cx="12120880" cy="10582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B07BA4E-FC0F-E9C7-CD77-476B94C1CDF2}"/>
              </a:ext>
            </a:extLst>
          </p:cNvPr>
          <p:cNvSpPr txBox="1"/>
          <p:nvPr/>
        </p:nvSpPr>
        <p:spPr>
          <a:xfrm>
            <a:off x="22030" y="128641"/>
            <a:ext cx="981308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Analysis of CPFTA - II</a:t>
            </a:r>
            <a:endParaRPr kumimoji="0" lang="en-US" sz="20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Poppins" pitchFamily="2" charset="77"/>
            </a:endParaRPr>
          </a:p>
        </p:txBody>
      </p:sp>
      <p:graphicFrame>
        <p:nvGraphicFramePr>
          <p:cNvPr id="4" name="Table 4">
            <a:extLst>
              <a:ext uri="{FF2B5EF4-FFF2-40B4-BE49-F238E27FC236}">
                <a16:creationId xmlns:a16="http://schemas.microsoft.com/office/drawing/2014/main" id="{2F7E2335-338C-0834-79A9-D6FE1815C3E9}"/>
              </a:ext>
            </a:extLst>
          </p:cNvPr>
          <p:cNvGraphicFramePr>
            <a:graphicFrameLocks/>
          </p:cNvGraphicFramePr>
          <p:nvPr>
            <p:extLst>
              <p:ext uri="{D42A27DB-BD31-4B8C-83A1-F6EECF244321}">
                <p14:modId xmlns:p14="http://schemas.microsoft.com/office/powerpoint/2010/main" val="2304253046"/>
              </p:ext>
            </p:extLst>
          </p:nvPr>
        </p:nvGraphicFramePr>
        <p:xfrm>
          <a:off x="71120" y="3088640"/>
          <a:ext cx="12245604" cy="4215424"/>
        </p:xfrm>
        <a:graphic>
          <a:graphicData uri="http://schemas.openxmlformats.org/drawingml/2006/table">
            <a:tbl>
              <a:tblPr firstRow="1" bandRow="1">
                <a:tableStyleId>{17292A2E-F333-43FB-9621-5CBBE7FDCDCB}</a:tableStyleId>
              </a:tblPr>
              <a:tblGrid>
                <a:gridCol w="3061401">
                  <a:extLst>
                    <a:ext uri="{9D8B030D-6E8A-4147-A177-3AD203B41FA5}">
                      <a16:colId xmlns:a16="http://schemas.microsoft.com/office/drawing/2014/main" val="1906831825"/>
                    </a:ext>
                  </a:extLst>
                </a:gridCol>
                <a:gridCol w="3061401">
                  <a:extLst>
                    <a:ext uri="{9D8B030D-6E8A-4147-A177-3AD203B41FA5}">
                      <a16:colId xmlns:a16="http://schemas.microsoft.com/office/drawing/2014/main" val="1253048755"/>
                    </a:ext>
                  </a:extLst>
                </a:gridCol>
                <a:gridCol w="3061401">
                  <a:extLst>
                    <a:ext uri="{9D8B030D-6E8A-4147-A177-3AD203B41FA5}">
                      <a16:colId xmlns:a16="http://schemas.microsoft.com/office/drawing/2014/main" val="2177551318"/>
                    </a:ext>
                  </a:extLst>
                </a:gridCol>
                <a:gridCol w="3061401">
                  <a:extLst>
                    <a:ext uri="{9D8B030D-6E8A-4147-A177-3AD203B41FA5}">
                      <a16:colId xmlns:a16="http://schemas.microsoft.com/office/drawing/2014/main" val="3961839591"/>
                    </a:ext>
                  </a:extLst>
                </a:gridCol>
              </a:tblGrid>
              <a:tr h="782320">
                <a:tc gridSpan="4">
                  <a:txBody>
                    <a:bodyPr/>
                    <a:lstStyle/>
                    <a:p>
                      <a:r>
                        <a:rPr lang="en-US" dirty="0">
                          <a:latin typeface="Bookman Old Style" panose="02050604050505020204" pitchFamily="18" charset="0"/>
                        </a:rPr>
                        <a:t>Empirical Results of EDE Export Data (2020)</a:t>
                      </a:r>
                    </a:p>
                  </a:txBody>
                  <a:tcPr/>
                </a:tc>
                <a:tc hMerge="1">
                  <a:txBody>
                    <a:bodyPr/>
                    <a:lstStyle/>
                    <a:p>
                      <a:endParaRPr lang="en-US" dirty="0">
                        <a:latin typeface="Bookman Old Style" panose="02050604050505020204" pitchFamily="18" charset="0"/>
                      </a:endParaRPr>
                    </a:p>
                  </a:txBody>
                  <a:tcPr/>
                </a:tc>
                <a:tc hMerge="1">
                  <a:txBody>
                    <a:bodyPr/>
                    <a:lstStyle/>
                    <a:p>
                      <a:endParaRPr lang="en-US" dirty="0">
                        <a:latin typeface="Bookman Old Style" panose="02050604050505020204" pitchFamily="18" charset="0"/>
                      </a:endParaRPr>
                    </a:p>
                  </a:txBody>
                  <a:tcPr/>
                </a:tc>
                <a:tc hMerge="1">
                  <a:txBody>
                    <a:bodyPr/>
                    <a:lstStyle/>
                    <a:p>
                      <a:endParaRPr lang="en-US" dirty="0">
                        <a:latin typeface="Bookman Old Style" panose="02050604050505020204" pitchFamily="18" charset="0"/>
                      </a:endParaRPr>
                    </a:p>
                  </a:txBody>
                  <a:tcPr/>
                </a:tc>
                <a:extLst>
                  <a:ext uri="{0D108BD9-81ED-4DB2-BD59-A6C34878D82A}">
                    <a16:rowId xmlns:a16="http://schemas.microsoft.com/office/drawing/2014/main" val="3663897171"/>
                  </a:ext>
                </a:extLst>
              </a:tr>
              <a:tr h="1259380">
                <a:tc>
                  <a:txBody>
                    <a:bodyPr/>
                    <a:lstStyle/>
                    <a:p>
                      <a:endParaRPr lang="en-US" dirty="0">
                        <a:latin typeface="Bookman Old Style" panose="02050604050505020204" pitchFamily="18" charset="0"/>
                      </a:endParaRPr>
                    </a:p>
                  </a:txBody>
                  <a:tcPr/>
                </a:tc>
                <a:tc>
                  <a:txBody>
                    <a:bodyPr/>
                    <a:lstStyle/>
                    <a:p>
                      <a:r>
                        <a:rPr lang="en-US" dirty="0">
                          <a:latin typeface="Bookman Old Style" panose="02050604050505020204" pitchFamily="18" charset="0"/>
                        </a:rPr>
                        <a:t>2020</a:t>
                      </a:r>
                    </a:p>
                  </a:txBody>
                  <a:tcPr/>
                </a:tc>
                <a:tc>
                  <a:txBody>
                    <a:bodyPr/>
                    <a:lstStyle/>
                    <a:p>
                      <a:r>
                        <a:rPr lang="en-US" dirty="0">
                          <a:latin typeface="Bookman Old Style" panose="02050604050505020204" pitchFamily="18" charset="0"/>
                        </a:rPr>
                        <a:t>Under CPFTA (2020)</a:t>
                      </a:r>
                    </a:p>
                  </a:txBody>
                  <a:tcPr/>
                </a:tc>
                <a:tc>
                  <a:txBody>
                    <a:bodyPr/>
                    <a:lstStyle/>
                    <a:p>
                      <a:r>
                        <a:rPr lang="en-US" dirty="0">
                          <a:latin typeface="Bookman Old Style" panose="02050604050505020204" pitchFamily="18" charset="0"/>
                        </a:rPr>
                        <a:t>Utilization Rate</a:t>
                      </a:r>
                    </a:p>
                  </a:txBody>
                  <a:tcPr/>
                </a:tc>
                <a:extLst>
                  <a:ext uri="{0D108BD9-81ED-4DB2-BD59-A6C34878D82A}">
                    <a16:rowId xmlns:a16="http://schemas.microsoft.com/office/drawing/2014/main" val="3344342545"/>
                  </a:ext>
                </a:extLst>
              </a:tr>
              <a:tr h="2173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man Old Style" panose="02050604050505020204" pitchFamily="18" charset="0"/>
                        </a:rPr>
                        <a:t>Exports of Pakistan to China (Total)</a:t>
                      </a:r>
                    </a:p>
                  </a:txBody>
                  <a:tcPr/>
                </a:tc>
                <a:tc>
                  <a:txBody>
                    <a:bodyPr/>
                    <a:lstStyle/>
                    <a:p>
                      <a:r>
                        <a:rPr lang="en-US" dirty="0">
                          <a:latin typeface="Bookman Old Style" panose="02050604050505020204" pitchFamily="18" charset="0"/>
                        </a:rPr>
                        <a:t>1,867</a:t>
                      </a:r>
                    </a:p>
                  </a:txBody>
                  <a:tcPr/>
                </a:tc>
                <a:tc>
                  <a:txBody>
                    <a:bodyPr/>
                    <a:lstStyle/>
                    <a:p>
                      <a:r>
                        <a:rPr lang="en-US" dirty="0">
                          <a:latin typeface="Bookman Old Style" panose="02050604050505020204" pitchFamily="18" charset="0"/>
                        </a:rPr>
                        <a:t>1,076</a:t>
                      </a:r>
                    </a:p>
                  </a:txBody>
                  <a:tcPr/>
                </a:tc>
                <a:tc>
                  <a:txBody>
                    <a:bodyPr/>
                    <a:lstStyle/>
                    <a:p>
                      <a:r>
                        <a:rPr lang="en-US" dirty="0">
                          <a:latin typeface="Bookman Old Style" panose="02050604050505020204" pitchFamily="18" charset="0"/>
                        </a:rPr>
                        <a:t>58%</a:t>
                      </a:r>
                    </a:p>
                  </a:txBody>
                  <a:tcPr/>
                </a:tc>
                <a:extLst>
                  <a:ext uri="{0D108BD9-81ED-4DB2-BD59-A6C34878D82A}">
                    <a16:rowId xmlns:a16="http://schemas.microsoft.com/office/drawing/2014/main" val="2198512236"/>
                  </a:ext>
                </a:extLst>
              </a:tr>
            </a:tbl>
          </a:graphicData>
        </a:graphic>
      </p:graphicFrame>
      <p:sp>
        <p:nvSpPr>
          <p:cNvPr id="5" name="Content Placeholder 2">
            <a:extLst>
              <a:ext uri="{FF2B5EF4-FFF2-40B4-BE49-F238E27FC236}">
                <a16:creationId xmlns:a16="http://schemas.microsoft.com/office/drawing/2014/main" id="{233BA5D5-07A7-ABAA-722A-2B9FC5DB3762}"/>
              </a:ext>
            </a:extLst>
          </p:cNvPr>
          <p:cNvSpPr txBox="1">
            <a:spLocks/>
          </p:cNvSpPr>
          <p:nvPr/>
        </p:nvSpPr>
        <p:spPr>
          <a:xfrm>
            <a:off x="467360" y="1138426"/>
            <a:ext cx="11115041" cy="19135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Bookman Old Style" panose="02050604050505020204" pitchFamily="18" charset="0"/>
              </a:rPr>
              <a:t>Three-tier methodology is used</a:t>
            </a:r>
          </a:p>
          <a:p>
            <a:pPr lvl="1"/>
            <a:r>
              <a:rPr lang="en-US" dirty="0">
                <a:latin typeface="Bookman Old Style" panose="02050604050505020204" pitchFamily="18" charset="0"/>
              </a:rPr>
              <a:t>Export Data for all products are analyzed in terms of export growth</a:t>
            </a:r>
          </a:p>
          <a:p>
            <a:pPr lvl="1"/>
            <a:r>
              <a:rPr lang="en-US" dirty="0">
                <a:latin typeface="Bookman Old Style" panose="02050604050505020204" pitchFamily="18" charset="0"/>
              </a:rPr>
              <a:t>Export data from Karachi port is analyzed </a:t>
            </a:r>
          </a:p>
          <a:p>
            <a:pPr lvl="1"/>
            <a:r>
              <a:rPr lang="en-US" dirty="0">
                <a:latin typeface="Bookman Old Style" panose="02050604050505020204" pitchFamily="18" charset="0"/>
              </a:rPr>
              <a:t>Export data from Bin </a:t>
            </a:r>
            <a:r>
              <a:rPr lang="en-US" dirty="0" err="1">
                <a:latin typeface="Bookman Old Style" panose="02050604050505020204" pitchFamily="18" charset="0"/>
              </a:rPr>
              <a:t>Qasim</a:t>
            </a:r>
            <a:r>
              <a:rPr lang="en-US" dirty="0">
                <a:latin typeface="Bookman Old Style" panose="02050604050505020204" pitchFamily="18" charset="0"/>
              </a:rPr>
              <a:t> port is analyzed separately</a:t>
            </a:r>
          </a:p>
        </p:txBody>
      </p:sp>
    </p:spTree>
    <p:extLst>
      <p:ext uri="{BB962C8B-B14F-4D97-AF65-F5344CB8AC3E}">
        <p14:creationId xmlns:p14="http://schemas.microsoft.com/office/powerpoint/2010/main" val="2265204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2nd Phase of China-Pakistan Free Trade Agreement Comes Into Effect | ACE  NEWS">
            <a:extLst>
              <a:ext uri="{FF2B5EF4-FFF2-40B4-BE49-F238E27FC236}">
                <a16:creationId xmlns:a16="http://schemas.microsoft.com/office/drawing/2014/main" id="{01824000-983D-0C57-524E-9C4CD0BF3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 y="-142239"/>
            <a:ext cx="12120880" cy="8140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87605B-B3FF-4994-A6EC-1ECEDF699358}"/>
              </a:ext>
            </a:extLst>
          </p:cNvPr>
          <p:cNvSpPr>
            <a:spLocks noGrp="1"/>
          </p:cNvSpPr>
          <p:nvPr>
            <p:ph type="title"/>
          </p:nvPr>
        </p:nvSpPr>
        <p:spPr>
          <a:xfrm>
            <a:off x="838196" y="146051"/>
            <a:ext cx="11038844" cy="596900"/>
          </a:xfrm>
          <a:noFill/>
        </p:spPr>
        <p:txBody>
          <a:bodyPr>
            <a:normAutofit fontScale="90000"/>
          </a:bodyPr>
          <a:lstStyle/>
          <a:p>
            <a:r>
              <a:rPr lang="en-US" b="1" dirty="0">
                <a:solidFill>
                  <a:schemeClr val="bg1"/>
                </a:solidFill>
                <a:latin typeface="Bookman Old Style" panose="02050604050505020204" pitchFamily="18" charset="0"/>
              </a:rPr>
              <a:t>Performance of top sectors after phase II</a:t>
            </a:r>
          </a:p>
        </p:txBody>
      </p:sp>
      <p:graphicFrame>
        <p:nvGraphicFramePr>
          <p:cNvPr id="8" name="Content Placeholder 7">
            <a:extLst>
              <a:ext uri="{FF2B5EF4-FFF2-40B4-BE49-F238E27FC236}">
                <a16:creationId xmlns:a16="http://schemas.microsoft.com/office/drawing/2014/main" id="{FC3246A7-5679-0154-88D9-EF1B98EC0E31}"/>
              </a:ext>
            </a:extLst>
          </p:cNvPr>
          <p:cNvGraphicFramePr>
            <a:graphicFrameLocks noGrp="1"/>
          </p:cNvGraphicFramePr>
          <p:nvPr>
            <p:ph idx="1"/>
          </p:nvPr>
        </p:nvGraphicFramePr>
        <p:xfrm>
          <a:off x="419100" y="1206817"/>
          <a:ext cx="11353800" cy="55051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800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2">
            <a:extLst>
              <a:ext uri="{FF2B5EF4-FFF2-40B4-BE49-F238E27FC236}">
                <a16:creationId xmlns:a16="http://schemas.microsoft.com/office/drawing/2014/main" id="{53602438-7462-F541-B924-09A1520BFF9C}"/>
              </a:ext>
            </a:extLst>
          </p:cNvPr>
          <p:cNvSpPr>
            <a:spLocks noChangeArrowheads="1"/>
          </p:cNvSpPr>
          <p:nvPr/>
        </p:nvSpPr>
        <p:spPr bwMode="auto">
          <a:xfrm>
            <a:off x="3539513" y="2335621"/>
            <a:ext cx="1639947" cy="1583534"/>
          </a:xfrm>
          <a:custGeom>
            <a:avLst/>
            <a:gdLst>
              <a:gd name="T0" fmla="*/ 2080 w 5514"/>
              <a:gd name="T1" fmla="*/ 96 h 5322"/>
              <a:gd name="T2" fmla="*/ 2080 w 5514"/>
              <a:gd name="T3" fmla="*/ 96 h 5322"/>
              <a:gd name="T4" fmla="*/ 9 w 5514"/>
              <a:gd name="T5" fmla="*/ 5096 h 5322"/>
              <a:gd name="T6" fmla="*/ 9 w 5514"/>
              <a:gd name="T7" fmla="*/ 5096 h 5322"/>
              <a:gd name="T8" fmla="*/ 219 w 5514"/>
              <a:gd name="T9" fmla="*/ 5321 h 5322"/>
              <a:gd name="T10" fmla="*/ 4521 w 5514"/>
              <a:gd name="T11" fmla="*/ 5321 h 5322"/>
              <a:gd name="T12" fmla="*/ 4521 w 5514"/>
              <a:gd name="T13" fmla="*/ 5321 h 5322"/>
              <a:gd name="T14" fmla="*/ 4730 w 5514"/>
              <a:gd name="T15" fmla="*/ 5140 h 5322"/>
              <a:gd name="T16" fmla="*/ 4730 w 5514"/>
              <a:gd name="T17" fmla="*/ 5140 h 5322"/>
              <a:gd name="T18" fmla="*/ 5450 w 5514"/>
              <a:gd name="T19" fmla="*/ 3403 h 5322"/>
              <a:gd name="T20" fmla="*/ 5450 w 5514"/>
              <a:gd name="T21" fmla="*/ 3403 h 5322"/>
              <a:gd name="T22" fmla="*/ 5430 w 5514"/>
              <a:gd name="T23" fmla="*/ 3128 h 5322"/>
              <a:gd name="T24" fmla="*/ 2388 w 5514"/>
              <a:gd name="T25" fmla="*/ 86 h 5322"/>
              <a:gd name="T26" fmla="*/ 2388 w 5514"/>
              <a:gd name="T27" fmla="*/ 86 h 5322"/>
              <a:gd name="T28" fmla="*/ 2080 w 5514"/>
              <a:gd name="T29" fmla="*/ 9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2">
                <a:moveTo>
                  <a:pt x="2080" y="96"/>
                </a:moveTo>
                <a:lnTo>
                  <a:pt x="2080" y="96"/>
                </a:lnTo>
                <a:cubicBezTo>
                  <a:pt x="901" y="1455"/>
                  <a:pt x="142" y="3189"/>
                  <a:pt x="9" y="5096"/>
                </a:cubicBezTo>
                <a:lnTo>
                  <a:pt x="9" y="5096"/>
                </a:lnTo>
                <a:cubicBezTo>
                  <a:pt x="0" y="5218"/>
                  <a:pt x="98" y="5321"/>
                  <a:pt x="219" y="5321"/>
                </a:cubicBezTo>
                <a:lnTo>
                  <a:pt x="4521" y="5321"/>
                </a:lnTo>
                <a:lnTo>
                  <a:pt x="4521" y="5321"/>
                </a:lnTo>
                <a:cubicBezTo>
                  <a:pt x="4626" y="5321"/>
                  <a:pt x="4715" y="5244"/>
                  <a:pt x="4730" y="5140"/>
                </a:cubicBezTo>
                <a:lnTo>
                  <a:pt x="4730" y="5140"/>
                </a:lnTo>
                <a:cubicBezTo>
                  <a:pt x="4824" y="4495"/>
                  <a:pt x="5079" y="3902"/>
                  <a:pt x="5450" y="3403"/>
                </a:cubicBezTo>
                <a:lnTo>
                  <a:pt x="5450" y="3403"/>
                </a:lnTo>
                <a:cubicBezTo>
                  <a:pt x="5513" y="3319"/>
                  <a:pt x="5504" y="3202"/>
                  <a:pt x="5430" y="3128"/>
                </a:cubicBezTo>
                <a:lnTo>
                  <a:pt x="2388" y="86"/>
                </a:lnTo>
                <a:lnTo>
                  <a:pt x="2388" y="86"/>
                </a:lnTo>
                <a:cubicBezTo>
                  <a:pt x="2302" y="0"/>
                  <a:pt x="2160" y="4"/>
                  <a:pt x="2080" y="96"/>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Bookman Old Style" panose="02050604050505020204" pitchFamily="18" charset="0"/>
              <a:ea typeface="+mn-ea"/>
              <a:cs typeface="+mn-cs"/>
            </a:endParaRPr>
          </a:p>
        </p:txBody>
      </p:sp>
      <p:sp>
        <p:nvSpPr>
          <p:cNvPr id="5" name="Freeform 83">
            <a:extLst>
              <a:ext uri="{FF2B5EF4-FFF2-40B4-BE49-F238E27FC236}">
                <a16:creationId xmlns:a16="http://schemas.microsoft.com/office/drawing/2014/main" id="{45785249-3375-D444-B63C-537E54146193}"/>
              </a:ext>
            </a:extLst>
          </p:cNvPr>
          <p:cNvSpPr>
            <a:spLocks noChangeArrowheads="1"/>
          </p:cNvSpPr>
          <p:nvPr/>
        </p:nvSpPr>
        <p:spPr bwMode="auto">
          <a:xfrm>
            <a:off x="6980777" y="4144811"/>
            <a:ext cx="1639947" cy="1583533"/>
          </a:xfrm>
          <a:custGeom>
            <a:avLst/>
            <a:gdLst>
              <a:gd name="T0" fmla="*/ 783 w 5514"/>
              <a:gd name="T1" fmla="*/ 182 h 5323"/>
              <a:gd name="T2" fmla="*/ 783 w 5514"/>
              <a:gd name="T3" fmla="*/ 182 h 5323"/>
              <a:gd name="T4" fmla="*/ 63 w 5514"/>
              <a:gd name="T5" fmla="*/ 1919 h 5323"/>
              <a:gd name="T6" fmla="*/ 63 w 5514"/>
              <a:gd name="T7" fmla="*/ 1919 h 5323"/>
              <a:gd name="T8" fmla="*/ 83 w 5514"/>
              <a:gd name="T9" fmla="*/ 2194 h 5323"/>
              <a:gd name="T10" fmla="*/ 3125 w 5514"/>
              <a:gd name="T11" fmla="*/ 5236 h 5323"/>
              <a:gd name="T12" fmla="*/ 3125 w 5514"/>
              <a:gd name="T13" fmla="*/ 5236 h 5323"/>
              <a:gd name="T14" fmla="*/ 3433 w 5514"/>
              <a:gd name="T15" fmla="*/ 5225 h 5323"/>
              <a:gd name="T16" fmla="*/ 3433 w 5514"/>
              <a:gd name="T17" fmla="*/ 5225 h 5323"/>
              <a:gd name="T18" fmla="*/ 5504 w 5514"/>
              <a:gd name="T19" fmla="*/ 226 h 5323"/>
              <a:gd name="T20" fmla="*/ 5504 w 5514"/>
              <a:gd name="T21" fmla="*/ 226 h 5323"/>
              <a:gd name="T22" fmla="*/ 5294 w 5514"/>
              <a:gd name="T23" fmla="*/ 0 h 5323"/>
              <a:gd name="T24" fmla="*/ 991 w 5514"/>
              <a:gd name="T25" fmla="*/ 0 h 5323"/>
              <a:gd name="T26" fmla="*/ 991 w 5514"/>
              <a:gd name="T27" fmla="*/ 0 h 5323"/>
              <a:gd name="T28" fmla="*/ 783 w 5514"/>
              <a:gd name="T29" fmla="*/ 182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3">
                <a:moveTo>
                  <a:pt x="783" y="182"/>
                </a:moveTo>
                <a:lnTo>
                  <a:pt x="783" y="182"/>
                </a:lnTo>
                <a:cubicBezTo>
                  <a:pt x="688" y="827"/>
                  <a:pt x="435" y="1419"/>
                  <a:pt x="63" y="1919"/>
                </a:cubicBezTo>
                <a:lnTo>
                  <a:pt x="63" y="1919"/>
                </a:lnTo>
                <a:cubicBezTo>
                  <a:pt x="0" y="2003"/>
                  <a:pt x="9" y="2120"/>
                  <a:pt x="83" y="2194"/>
                </a:cubicBezTo>
                <a:lnTo>
                  <a:pt x="3125" y="5236"/>
                </a:lnTo>
                <a:lnTo>
                  <a:pt x="3125" y="5236"/>
                </a:lnTo>
                <a:cubicBezTo>
                  <a:pt x="3211" y="5322"/>
                  <a:pt x="3353" y="5317"/>
                  <a:pt x="3433" y="5225"/>
                </a:cubicBezTo>
                <a:lnTo>
                  <a:pt x="3433" y="5225"/>
                </a:lnTo>
                <a:cubicBezTo>
                  <a:pt x="4613" y="3867"/>
                  <a:pt x="5371" y="2132"/>
                  <a:pt x="5504" y="226"/>
                </a:cubicBezTo>
                <a:lnTo>
                  <a:pt x="5504" y="226"/>
                </a:lnTo>
                <a:cubicBezTo>
                  <a:pt x="5513" y="104"/>
                  <a:pt x="5416" y="0"/>
                  <a:pt x="5294" y="0"/>
                </a:cubicBezTo>
                <a:lnTo>
                  <a:pt x="991" y="0"/>
                </a:lnTo>
                <a:lnTo>
                  <a:pt x="991" y="0"/>
                </a:lnTo>
                <a:cubicBezTo>
                  <a:pt x="887" y="0"/>
                  <a:pt x="798" y="78"/>
                  <a:pt x="783" y="182"/>
                </a:cubicBezTo>
              </a:path>
            </a:pathLst>
          </a:custGeom>
          <a:solidFill>
            <a:schemeClr val="accent6">
              <a:lumMod val="9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Bookman Old Style" panose="02050604050505020204" pitchFamily="18" charset="0"/>
              <a:ea typeface="+mn-ea"/>
              <a:cs typeface="+mn-cs"/>
            </a:endParaRPr>
          </a:p>
        </p:txBody>
      </p:sp>
      <p:sp>
        <p:nvSpPr>
          <p:cNvPr id="6" name="Freeform 84">
            <a:extLst>
              <a:ext uri="{FF2B5EF4-FFF2-40B4-BE49-F238E27FC236}">
                <a16:creationId xmlns:a16="http://schemas.microsoft.com/office/drawing/2014/main" id="{6F08189A-2D13-5D45-90B5-7DE76D5153F6}"/>
              </a:ext>
            </a:extLst>
          </p:cNvPr>
          <p:cNvSpPr>
            <a:spLocks noChangeArrowheads="1"/>
          </p:cNvSpPr>
          <p:nvPr/>
        </p:nvSpPr>
        <p:spPr bwMode="auto">
          <a:xfrm>
            <a:off x="6980777" y="2335621"/>
            <a:ext cx="1639947" cy="1583534"/>
          </a:xfrm>
          <a:custGeom>
            <a:avLst/>
            <a:gdLst>
              <a:gd name="T0" fmla="*/ 3125 w 5514"/>
              <a:gd name="T1" fmla="*/ 86 h 5322"/>
              <a:gd name="T2" fmla="*/ 83 w 5514"/>
              <a:gd name="T3" fmla="*/ 3128 h 5322"/>
              <a:gd name="T4" fmla="*/ 83 w 5514"/>
              <a:gd name="T5" fmla="*/ 3128 h 5322"/>
              <a:gd name="T6" fmla="*/ 63 w 5514"/>
              <a:gd name="T7" fmla="*/ 3403 h 5322"/>
              <a:gd name="T8" fmla="*/ 63 w 5514"/>
              <a:gd name="T9" fmla="*/ 3403 h 5322"/>
              <a:gd name="T10" fmla="*/ 783 w 5514"/>
              <a:gd name="T11" fmla="*/ 5140 h 5322"/>
              <a:gd name="T12" fmla="*/ 783 w 5514"/>
              <a:gd name="T13" fmla="*/ 5140 h 5322"/>
              <a:gd name="T14" fmla="*/ 991 w 5514"/>
              <a:gd name="T15" fmla="*/ 5321 h 5322"/>
              <a:gd name="T16" fmla="*/ 5294 w 5514"/>
              <a:gd name="T17" fmla="*/ 5321 h 5322"/>
              <a:gd name="T18" fmla="*/ 5294 w 5514"/>
              <a:gd name="T19" fmla="*/ 5321 h 5322"/>
              <a:gd name="T20" fmla="*/ 5504 w 5514"/>
              <a:gd name="T21" fmla="*/ 5096 h 5322"/>
              <a:gd name="T22" fmla="*/ 5504 w 5514"/>
              <a:gd name="T23" fmla="*/ 5096 h 5322"/>
              <a:gd name="T24" fmla="*/ 3433 w 5514"/>
              <a:gd name="T25" fmla="*/ 96 h 5322"/>
              <a:gd name="T26" fmla="*/ 3433 w 5514"/>
              <a:gd name="T27" fmla="*/ 96 h 5322"/>
              <a:gd name="T28" fmla="*/ 3125 w 5514"/>
              <a:gd name="T29" fmla="*/ 8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2">
                <a:moveTo>
                  <a:pt x="3125" y="86"/>
                </a:moveTo>
                <a:lnTo>
                  <a:pt x="83" y="3128"/>
                </a:lnTo>
                <a:lnTo>
                  <a:pt x="83" y="3128"/>
                </a:lnTo>
                <a:cubicBezTo>
                  <a:pt x="9" y="3202"/>
                  <a:pt x="0" y="3319"/>
                  <a:pt x="63" y="3403"/>
                </a:cubicBezTo>
                <a:lnTo>
                  <a:pt x="63" y="3403"/>
                </a:lnTo>
                <a:cubicBezTo>
                  <a:pt x="435" y="3902"/>
                  <a:pt x="688" y="4495"/>
                  <a:pt x="783" y="5140"/>
                </a:cubicBezTo>
                <a:lnTo>
                  <a:pt x="783" y="5140"/>
                </a:lnTo>
                <a:cubicBezTo>
                  <a:pt x="798" y="5244"/>
                  <a:pt x="887" y="5321"/>
                  <a:pt x="991" y="5321"/>
                </a:cubicBezTo>
                <a:lnTo>
                  <a:pt x="5294" y="5321"/>
                </a:lnTo>
                <a:lnTo>
                  <a:pt x="5294" y="5321"/>
                </a:lnTo>
                <a:cubicBezTo>
                  <a:pt x="5416" y="5321"/>
                  <a:pt x="5513" y="5218"/>
                  <a:pt x="5504" y="5096"/>
                </a:cubicBezTo>
                <a:lnTo>
                  <a:pt x="5504" y="5096"/>
                </a:lnTo>
                <a:cubicBezTo>
                  <a:pt x="5371" y="3189"/>
                  <a:pt x="4613" y="1455"/>
                  <a:pt x="3433" y="96"/>
                </a:cubicBezTo>
                <a:lnTo>
                  <a:pt x="3433" y="96"/>
                </a:lnTo>
                <a:cubicBezTo>
                  <a:pt x="3353" y="4"/>
                  <a:pt x="3211" y="0"/>
                  <a:pt x="3125" y="86"/>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Bookman Old Style" panose="02050604050505020204" pitchFamily="18" charset="0"/>
              <a:ea typeface="+mn-ea"/>
              <a:cs typeface="+mn-cs"/>
            </a:endParaRPr>
          </a:p>
        </p:txBody>
      </p:sp>
      <p:sp>
        <p:nvSpPr>
          <p:cNvPr id="7" name="Freeform 85">
            <a:extLst>
              <a:ext uri="{FF2B5EF4-FFF2-40B4-BE49-F238E27FC236}">
                <a16:creationId xmlns:a16="http://schemas.microsoft.com/office/drawing/2014/main" id="{8167C4FA-79DA-7F48-8D77-2E8742D58871}"/>
              </a:ext>
            </a:extLst>
          </p:cNvPr>
          <p:cNvSpPr>
            <a:spLocks noChangeArrowheads="1"/>
          </p:cNvSpPr>
          <p:nvPr/>
        </p:nvSpPr>
        <p:spPr bwMode="auto">
          <a:xfrm>
            <a:off x="6193603" y="1490720"/>
            <a:ext cx="1583534" cy="1639947"/>
          </a:xfrm>
          <a:custGeom>
            <a:avLst/>
            <a:gdLst>
              <a:gd name="T0" fmla="*/ 0 w 5323"/>
              <a:gd name="T1" fmla="*/ 219 h 5514"/>
              <a:gd name="T2" fmla="*/ 0 w 5323"/>
              <a:gd name="T3" fmla="*/ 4522 h 5514"/>
              <a:gd name="T4" fmla="*/ 0 w 5323"/>
              <a:gd name="T5" fmla="*/ 4522 h 5514"/>
              <a:gd name="T6" fmla="*/ 181 w 5323"/>
              <a:gd name="T7" fmla="*/ 4731 h 5514"/>
              <a:gd name="T8" fmla="*/ 181 w 5323"/>
              <a:gd name="T9" fmla="*/ 4731 h 5514"/>
              <a:gd name="T10" fmla="*/ 1919 w 5323"/>
              <a:gd name="T11" fmla="*/ 5451 h 5514"/>
              <a:gd name="T12" fmla="*/ 1919 w 5323"/>
              <a:gd name="T13" fmla="*/ 5451 h 5514"/>
              <a:gd name="T14" fmla="*/ 2194 w 5323"/>
              <a:gd name="T15" fmla="*/ 5430 h 5514"/>
              <a:gd name="T16" fmla="*/ 5235 w 5323"/>
              <a:gd name="T17" fmla="*/ 2388 h 5514"/>
              <a:gd name="T18" fmla="*/ 5235 w 5323"/>
              <a:gd name="T19" fmla="*/ 2388 h 5514"/>
              <a:gd name="T20" fmla="*/ 5225 w 5323"/>
              <a:gd name="T21" fmla="*/ 2080 h 5514"/>
              <a:gd name="T22" fmla="*/ 5225 w 5323"/>
              <a:gd name="T23" fmla="*/ 2080 h 5514"/>
              <a:gd name="T24" fmla="*/ 225 w 5323"/>
              <a:gd name="T25" fmla="*/ 8 h 5514"/>
              <a:gd name="T26" fmla="*/ 225 w 5323"/>
              <a:gd name="T27" fmla="*/ 8 h 5514"/>
              <a:gd name="T28" fmla="*/ 0 w 5323"/>
              <a:gd name="T29" fmla="*/ 219 h 5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23" h="5514">
                <a:moveTo>
                  <a:pt x="0" y="219"/>
                </a:moveTo>
                <a:lnTo>
                  <a:pt x="0" y="4522"/>
                </a:lnTo>
                <a:lnTo>
                  <a:pt x="0" y="4522"/>
                </a:lnTo>
                <a:cubicBezTo>
                  <a:pt x="0" y="4627"/>
                  <a:pt x="77" y="4716"/>
                  <a:pt x="181" y="4731"/>
                </a:cubicBezTo>
                <a:lnTo>
                  <a:pt x="181" y="4731"/>
                </a:lnTo>
                <a:cubicBezTo>
                  <a:pt x="826" y="4825"/>
                  <a:pt x="1419" y="5079"/>
                  <a:pt x="1919" y="5451"/>
                </a:cubicBezTo>
                <a:lnTo>
                  <a:pt x="1919" y="5451"/>
                </a:lnTo>
                <a:cubicBezTo>
                  <a:pt x="2003" y="5513"/>
                  <a:pt x="2119" y="5504"/>
                  <a:pt x="2194" y="5430"/>
                </a:cubicBezTo>
                <a:lnTo>
                  <a:pt x="5235" y="2388"/>
                </a:lnTo>
                <a:lnTo>
                  <a:pt x="5235" y="2388"/>
                </a:lnTo>
                <a:cubicBezTo>
                  <a:pt x="5322" y="2302"/>
                  <a:pt x="5317" y="2160"/>
                  <a:pt x="5225" y="2080"/>
                </a:cubicBezTo>
                <a:lnTo>
                  <a:pt x="5225" y="2080"/>
                </a:lnTo>
                <a:cubicBezTo>
                  <a:pt x="3866" y="900"/>
                  <a:pt x="2132" y="142"/>
                  <a:pt x="225" y="8"/>
                </a:cubicBezTo>
                <a:lnTo>
                  <a:pt x="225" y="8"/>
                </a:lnTo>
                <a:cubicBezTo>
                  <a:pt x="104" y="0"/>
                  <a:pt x="0" y="97"/>
                  <a:pt x="0" y="219"/>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Bookman Old Style" panose="02050604050505020204" pitchFamily="18" charset="0"/>
              <a:ea typeface="+mn-ea"/>
              <a:cs typeface="+mn-cs"/>
            </a:endParaRPr>
          </a:p>
        </p:txBody>
      </p:sp>
      <p:sp>
        <p:nvSpPr>
          <p:cNvPr id="8" name="Freeform 86">
            <a:extLst>
              <a:ext uri="{FF2B5EF4-FFF2-40B4-BE49-F238E27FC236}">
                <a16:creationId xmlns:a16="http://schemas.microsoft.com/office/drawing/2014/main" id="{159CAED3-AC12-3A49-9A0A-A5A38046F836}"/>
              </a:ext>
            </a:extLst>
          </p:cNvPr>
          <p:cNvSpPr>
            <a:spLocks noChangeArrowheads="1"/>
          </p:cNvSpPr>
          <p:nvPr/>
        </p:nvSpPr>
        <p:spPr bwMode="auto">
          <a:xfrm>
            <a:off x="3539513" y="4144811"/>
            <a:ext cx="1639947" cy="1583533"/>
          </a:xfrm>
          <a:custGeom>
            <a:avLst/>
            <a:gdLst>
              <a:gd name="T0" fmla="*/ 4521 w 5514"/>
              <a:gd name="T1" fmla="*/ 0 h 5323"/>
              <a:gd name="T2" fmla="*/ 220 w 5514"/>
              <a:gd name="T3" fmla="*/ 0 h 5323"/>
              <a:gd name="T4" fmla="*/ 220 w 5514"/>
              <a:gd name="T5" fmla="*/ 0 h 5323"/>
              <a:gd name="T6" fmla="*/ 9 w 5514"/>
              <a:gd name="T7" fmla="*/ 225 h 5323"/>
              <a:gd name="T8" fmla="*/ 9 w 5514"/>
              <a:gd name="T9" fmla="*/ 225 h 5323"/>
              <a:gd name="T10" fmla="*/ 2080 w 5514"/>
              <a:gd name="T11" fmla="*/ 5225 h 5323"/>
              <a:gd name="T12" fmla="*/ 2080 w 5514"/>
              <a:gd name="T13" fmla="*/ 5225 h 5323"/>
              <a:gd name="T14" fmla="*/ 2388 w 5514"/>
              <a:gd name="T15" fmla="*/ 5236 h 5323"/>
              <a:gd name="T16" fmla="*/ 5430 w 5514"/>
              <a:gd name="T17" fmla="*/ 2194 h 5323"/>
              <a:gd name="T18" fmla="*/ 5430 w 5514"/>
              <a:gd name="T19" fmla="*/ 2194 h 5323"/>
              <a:gd name="T20" fmla="*/ 5450 w 5514"/>
              <a:gd name="T21" fmla="*/ 1919 h 5323"/>
              <a:gd name="T22" fmla="*/ 5450 w 5514"/>
              <a:gd name="T23" fmla="*/ 1919 h 5323"/>
              <a:gd name="T24" fmla="*/ 4730 w 5514"/>
              <a:gd name="T25" fmla="*/ 182 h 5323"/>
              <a:gd name="T26" fmla="*/ 4730 w 5514"/>
              <a:gd name="T27" fmla="*/ 182 h 5323"/>
              <a:gd name="T28" fmla="*/ 4521 w 5514"/>
              <a:gd name="T29" fmla="*/ 0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3">
                <a:moveTo>
                  <a:pt x="4521" y="0"/>
                </a:moveTo>
                <a:lnTo>
                  <a:pt x="220" y="0"/>
                </a:lnTo>
                <a:lnTo>
                  <a:pt x="220" y="0"/>
                </a:lnTo>
                <a:cubicBezTo>
                  <a:pt x="98" y="0"/>
                  <a:pt x="0" y="104"/>
                  <a:pt x="9" y="225"/>
                </a:cubicBezTo>
                <a:lnTo>
                  <a:pt x="9" y="225"/>
                </a:lnTo>
                <a:cubicBezTo>
                  <a:pt x="142" y="2132"/>
                  <a:pt x="901" y="3867"/>
                  <a:pt x="2080" y="5225"/>
                </a:cubicBezTo>
                <a:lnTo>
                  <a:pt x="2080" y="5225"/>
                </a:lnTo>
                <a:cubicBezTo>
                  <a:pt x="2160" y="5317"/>
                  <a:pt x="2302" y="5322"/>
                  <a:pt x="2388" y="5236"/>
                </a:cubicBezTo>
                <a:lnTo>
                  <a:pt x="5430" y="2194"/>
                </a:lnTo>
                <a:lnTo>
                  <a:pt x="5430" y="2194"/>
                </a:lnTo>
                <a:cubicBezTo>
                  <a:pt x="5504" y="2120"/>
                  <a:pt x="5513" y="2003"/>
                  <a:pt x="5450" y="1919"/>
                </a:cubicBezTo>
                <a:lnTo>
                  <a:pt x="5450" y="1919"/>
                </a:lnTo>
                <a:cubicBezTo>
                  <a:pt x="5079" y="1419"/>
                  <a:pt x="4824" y="827"/>
                  <a:pt x="4730" y="182"/>
                </a:cubicBezTo>
                <a:lnTo>
                  <a:pt x="4730" y="182"/>
                </a:lnTo>
                <a:cubicBezTo>
                  <a:pt x="4715" y="78"/>
                  <a:pt x="4626" y="0"/>
                  <a:pt x="4521" y="0"/>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Bookman Old Style" panose="02050604050505020204" pitchFamily="18" charset="0"/>
              <a:ea typeface="+mn-ea"/>
              <a:cs typeface="+mn-cs"/>
            </a:endParaRPr>
          </a:p>
        </p:txBody>
      </p:sp>
      <p:sp>
        <p:nvSpPr>
          <p:cNvPr id="9" name="Freeform 87">
            <a:extLst>
              <a:ext uri="{FF2B5EF4-FFF2-40B4-BE49-F238E27FC236}">
                <a16:creationId xmlns:a16="http://schemas.microsoft.com/office/drawing/2014/main" id="{E001C96E-941B-A74B-9FE6-24D2C971D2A3}"/>
              </a:ext>
            </a:extLst>
          </p:cNvPr>
          <p:cNvSpPr>
            <a:spLocks noChangeArrowheads="1"/>
          </p:cNvSpPr>
          <p:nvPr/>
        </p:nvSpPr>
        <p:spPr bwMode="auto">
          <a:xfrm>
            <a:off x="4384413" y="1490720"/>
            <a:ext cx="1583533" cy="1639947"/>
          </a:xfrm>
          <a:custGeom>
            <a:avLst/>
            <a:gdLst>
              <a:gd name="T0" fmla="*/ 87 w 5323"/>
              <a:gd name="T1" fmla="*/ 2388 h 5514"/>
              <a:gd name="T2" fmla="*/ 3129 w 5323"/>
              <a:gd name="T3" fmla="*/ 5430 h 5514"/>
              <a:gd name="T4" fmla="*/ 3129 w 5323"/>
              <a:gd name="T5" fmla="*/ 5430 h 5514"/>
              <a:gd name="T6" fmla="*/ 3404 w 5323"/>
              <a:gd name="T7" fmla="*/ 5451 h 5514"/>
              <a:gd name="T8" fmla="*/ 3404 w 5323"/>
              <a:gd name="T9" fmla="*/ 5451 h 5514"/>
              <a:gd name="T10" fmla="*/ 5140 w 5323"/>
              <a:gd name="T11" fmla="*/ 4731 h 5514"/>
              <a:gd name="T12" fmla="*/ 5140 w 5323"/>
              <a:gd name="T13" fmla="*/ 4731 h 5514"/>
              <a:gd name="T14" fmla="*/ 5322 w 5323"/>
              <a:gd name="T15" fmla="*/ 4522 h 5514"/>
              <a:gd name="T16" fmla="*/ 5322 w 5323"/>
              <a:gd name="T17" fmla="*/ 219 h 5514"/>
              <a:gd name="T18" fmla="*/ 5322 w 5323"/>
              <a:gd name="T19" fmla="*/ 219 h 5514"/>
              <a:gd name="T20" fmla="*/ 5097 w 5323"/>
              <a:gd name="T21" fmla="*/ 8 h 5514"/>
              <a:gd name="T22" fmla="*/ 5097 w 5323"/>
              <a:gd name="T23" fmla="*/ 8 h 5514"/>
              <a:gd name="T24" fmla="*/ 97 w 5323"/>
              <a:gd name="T25" fmla="*/ 2080 h 5514"/>
              <a:gd name="T26" fmla="*/ 97 w 5323"/>
              <a:gd name="T27" fmla="*/ 2080 h 5514"/>
              <a:gd name="T28" fmla="*/ 87 w 5323"/>
              <a:gd name="T29" fmla="*/ 2388 h 5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23" h="5514">
                <a:moveTo>
                  <a:pt x="87" y="2388"/>
                </a:moveTo>
                <a:lnTo>
                  <a:pt x="3129" y="5430"/>
                </a:lnTo>
                <a:lnTo>
                  <a:pt x="3129" y="5430"/>
                </a:lnTo>
                <a:cubicBezTo>
                  <a:pt x="3203" y="5504"/>
                  <a:pt x="3320" y="5513"/>
                  <a:pt x="3404" y="5451"/>
                </a:cubicBezTo>
                <a:lnTo>
                  <a:pt x="3404" y="5451"/>
                </a:lnTo>
                <a:cubicBezTo>
                  <a:pt x="3903" y="5079"/>
                  <a:pt x="4496" y="4825"/>
                  <a:pt x="5140" y="4731"/>
                </a:cubicBezTo>
                <a:lnTo>
                  <a:pt x="5140" y="4731"/>
                </a:lnTo>
                <a:cubicBezTo>
                  <a:pt x="5244" y="4716"/>
                  <a:pt x="5322" y="4627"/>
                  <a:pt x="5322" y="4522"/>
                </a:cubicBezTo>
                <a:lnTo>
                  <a:pt x="5322" y="219"/>
                </a:lnTo>
                <a:lnTo>
                  <a:pt x="5322" y="219"/>
                </a:lnTo>
                <a:cubicBezTo>
                  <a:pt x="5322" y="97"/>
                  <a:pt x="5219" y="0"/>
                  <a:pt x="5097" y="8"/>
                </a:cubicBezTo>
                <a:lnTo>
                  <a:pt x="5097" y="8"/>
                </a:lnTo>
                <a:cubicBezTo>
                  <a:pt x="3190" y="142"/>
                  <a:pt x="1456" y="900"/>
                  <a:pt x="97" y="2080"/>
                </a:cubicBezTo>
                <a:lnTo>
                  <a:pt x="97" y="2080"/>
                </a:lnTo>
                <a:cubicBezTo>
                  <a:pt x="5" y="2160"/>
                  <a:pt x="0" y="2302"/>
                  <a:pt x="87" y="2388"/>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Bookman Old Style" panose="02050604050505020204" pitchFamily="18" charset="0"/>
              <a:ea typeface="+mn-ea"/>
              <a:cs typeface="+mn-cs"/>
            </a:endParaRPr>
          </a:p>
        </p:txBody>
      </p:sp>
      <p:sp>
        <p:nvSpPr>
          <p:cNvPr id="40" name="Shape 2688">
            <a:extLst>
              <a:ext uri="{FF2B5EF4-FFF2-40B4-BE49-F238E27FC236}">
                <a16:creationId xmlns:a16="http://schemas.microsoft.com/office/drawing/2014/main" id="{81519378-024C-794F-925A-79731D9AB6B8}"/>
              </a:ext>
            </a:extLst>
          </p:cNvPr>
          <p:cNvSpPr>
            <a:spLocks noChangeAspect="1"/>
          </p:cNvSpPr>
          <p:nvPr/>
        </p:nvSpPr>
        <p:spPr>
          <a:xfrm>
            <a:off x="7612669" y="4610016"/>
            <a:ext cx="376163" cy="376163"/>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Bookman Old Style" panose="02050604050505020204" pitchFamily="18" charset="0"/>
              <a:ea typeface="Open Sans Semibold" charset="0"/>
              <a:cs typeface="Open Sans Semibold" charset="0"/>
              <a:sym typeface="Gill Sans"/>
            </a:endParaRPr>
          </a:p>
        </p:txBody>
      </p:sp>
      <p:sp>
        <p:nvSpPr>
          <p:cNvPr id="41" name="Shape 2748">
            <a:extLst>
              <a:ext uri="{FF2B5EF4-FFF2-40B4-BE49-F238E27FC236}">
                <a16:creationId xmlns:a16="http://schemas.microsoft.com/office/drawing/2014/main" id="{BAAD80F8-A0A9-F34C-9546-C28302A07BBC}"/>
              </a:ext>
            </a:extLst>
          </p:cNvPr>
          <p:cNvSpPr>
            <a:spLocks noChangeAspect="1"/>
          </p:cNvSpPr>
          <p:nvPr/>
        </p:nvSpPr>
        <p:spPr>
          <a:xfrm>
            <a:off x="4171405" y="3127021"/>
            <a:ext cx="376163" cy="37616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Bookman Old Style" panose="02050604050505020204" pitchFamily="18" charset="0"/>
              <a:ea typeface="Open Sans Semibold" charset="0"/>
              <a:cs typeface="Open Sans Semibold" charset="0"/>
              <a:sym typeface="Gill Sans"/>
            </a:endParaRPr>
          </a:p>
        </p:txBody>
      </p:sp>
      <p:sp>
        <p:nvSpPr>
          <p:cNvPr id="43" name="Shape 2584">
            <a:extLst>
              <a:ext uri="{FF2B5EF4-FFF2-40B4-BE49-F238E27FC236}">
                <a16:creationId xmlns:a16="http://schemas.microsoft.com/office/drawing/2014/main" id="{E6FCD66C-CEE7-B249-A8EA-C3CEE7007638}"/>
              </a:ext>
            </a:extLst>
          </p:cNvPr>
          <p:cNvSpPr>
            <a:spLocks noChangeAspect="1"/>
          </p:cNvSpPr>
          <p:nvPr/>
        </p:nvSpPr>
        <p:spPr>
          <a:xfrm>
            <a:off x="4171405" y="4610016"/>
            <a:ext cx="376163" cy="376163"/>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Bookman Old Style" panose="02050604050505020204" pitchFamily="18" charset="0"/>
              <a:ea typeface="Open Sans Semibold" charset="0"/>
              <a:cs typeface="Open Sans Semibold" charset="0"/>
              <a:sym typeface="Gill Sans"/>
            </a:endParaRPr>
          </a:p>
        </p:txBody>
      </p:sp>
      <p:sp>
        <p:nvSpPr>
          <p:cNvPr id="44" name="Shape 2623">
            <a:extLst>
              <a:ext uri="{FF2B5EF4-FFF2-40B4-BE49-F238E27FC236}">
                <a16:creationId xmlns:a16="http://schemas.microsoft.com/office/drawing/2014/main" id="{7FABF075-63CF-CE42-B185-F6028CC38A62}"/>
              </a:ext>
            </a:extLst>
          </p:cNvPr>
          <p:cNvSpPr>
            <a:spLocks noChangeAspect="1"/>
          </p:cNvSpPr>
          <p:nvPr/>
        </p:nvSpPr>
        <p:spPr>
          <a:xfrm>
            <a:off x="7612669" y="3148748"/>
            <a:ext cx="376163" cy="376163"/>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Bookman Old Style" panose="02050604050505020204" pitchFamily="18" charset="0"/>
              <a:ea typeface="Open Sans Semibold" charset="0"/>
              <a:cs typeface="Open Sans Semibold" charset="0"/>
              <a:sym typeface="Gill Sans"/>
            </a:endParaRPr>
          </a:p>
        </p:txBody>
      </p:sp>
      <p:sp>
        <p:nvSpPr>
          <p:cNvPr id="42" name="Shape 2546">
            <a:extLst>
              <a:ext uri="{FF2B5EF4-FFF2-40B4-BE49-F238E27FC236}">
                <a16:creationId xmlns:a16="http://schemas.microsoft.com/office/drawing/2014/main" id="{29CA5AA6-D893-5842-BABF-209C0097796B}"/>
              </a:ext>
            </a:extLst>
          </p:cNvPr>
          <p:cNvSpPr>
            <a:spLocks noChangeAspect="1"/>
          </p:cNvSpPr>
          <p:nvPr/>
        </p:nvSpPr>
        <p:spPr>
          <a:xfrm>
            <a:off x="6579426" y="2156809"/>
            <a:ext cx="376163" cy="307770"/>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Bookman Old Style" panose="02050604050505020204" pitchFamily="18" charset="0"/>
              <a:ea typeface="Open Sans Semibold" charset="0"/>
              <a:cs typeface="Open Sans Semibold" charset="0"/>
              <a:sym typeface="Gill Sans"/>
            </a:endParaRPr>
          </a:p>
        </p:txBody>
      </p:sp>
      <p:sp>
        <p:nvSpPr>
          <p:cNvPr id="45" name="Shape 2631">
            <a:extLst>
              <a:ext uri="{FF2B5EF4-FFF2-40B4-BE49-F238E27FC236}">
                <a16:creationId xmlns:a16="http://schemas.microsoft.com/office/drawing/2014/main" id="{451C57CF-0BC5-D54B-9038-D82321BF92F4}"/>
              </a:ext>
            </a:extLst>
          </p:cNvPr>
          <p:cNvSpPr>
            <a:spLocks noChangeAspect="1"/>
          </p:cNvSpPr>
          <p:nvPr/>
        </p:nvSpPr>
        <p:spPr>
          <a:xfrm>
            <a:off x="5204648" y="2157337"/>
            <a:ext cx="376163" cy="307770"/>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Bookman Old Style" panose="02050604050505020204" pitchFamily="18" charset="0"/>
              <a:ea typeface="Open Sans Semibold" charset="0"/>
              <a:cs typeface="Open Sans Semibold" charset="0"/>
              <a:sym typeface="Gill Sans"/>
            </a:endParaRPr>
          </a:p>
        </p:txBody>
      </p:sp>
      <p:sp>
        <p:nvSpPr>
          <p:cNvPr id="48" name="TextBox 47">
            <a:extLst>
              <a:ext uri="{FF2B5EF4-FFF2-40B4-BE49-F238E27FC236}">
                <a16:creationId xmlns:a16="http://schemas.microsoft.com/office/drawing/2014/main" id="{4074D97E-C3C3-7441-8255-7A5D6FFB76CD}"/>
              </a:ext>
            </a:extLst>
          </p:cNvPr>
          <p:cNvSpPr txBox="1"/>
          <p:nvPr/>
        </p:nvSpPr>
        <p:spPr>
          <a:xfrm>
            <a:off x="9077210" y="4124518"/>
            <a:ext cx="1306768" cy="338554"/>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Machinery</a:t>
            </a:r>
            <a:endPar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League Spartan" charset="0"/>
              <a:cs typeface="Poppins SemiBold" pitchFamily="2" charset="77"/>
            </a:endParaRPr>
          </a:p>
        </p:txBody>
      </p:sp>
      <p:sp>
        <p:nvSpPr>
          <p:cNvPr id="49" name="Subtitle 2">
            <a:extLst>
              <a:ext uri="{FF2B5EF4-FFF2-40B4-BE49-F238E27FC236}">
                <a16:creationId xmlns:a16="http://schemas.microsoft.com/office/drawing/2014/main" id="{9F6E271E-63D3-B840-ADDE-B039B2A77704}"/>
              </a:ext>
            </a:extLst>
          </p:cNvPr>
          <p:cNvSpPr txBox="1">
            <a:spLocks/>
          </p:cNvSpPr>
          <p:nvPr/>
        </p:nvSpPr>
        <p:spPr>
          <a:xfrm>
            <a:off x="9077210" y="4501056"/>
            <a:ext cx="2271040" cy="1274388"/>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srgbClr val="44546A"/>
                </a:solidFill>
                <a:effectLst/>
                <a:uLnTx/>
                <a:uFillTx/>
                <a:latin typeface="Bookman Old Style" panose="02050604050505020204" pitchFamily="18" charset="0"/>
                <a:ea typeface="+mn-ea"/>
                <a:cs typeface="Calibri" pitchFamily="34" charset="0"/>
              </a:rPr>
              <a:t>(</a:t>
            </a:r>
            <a:r>
              <a:rPr kumimoji="0" lang="en-US" sz="12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Fans, Refrigerators, ACs, Hydraulic Pumps, Heat Exchange Units)</a:t>
            </a:r>
          </a:p>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Calibri" pitchFamily="34" charset="0"/>
              </a:rPr>
              <a:t>17 Tariff Lines </a:t>
            </a:r>
          </a:p>
          <a:p>
            <a:pPr marL="0" marR="0" lvl="0" indent="0" algn="l" defTabSz="1087636" rtl="0" eaLnBrk="1" fontAlgn="auto" latinLnBrk="0" hangingPunct="1">
              <a:lnSpc>
                <a:spcPts val="175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endParaRPr>
          </a:p>
        </p:txBody>
      </p:sp>
      <p:sp>
        <p:nvSpPr>
          <p:cNvPr id="52" name="TextBox 51">
            <a:extLst>
              <a:ext uri="{FF2B5EF4-FFF2-40B4-BE49-F238E27FC236}">
                <a16:creationId xmlns:a16="http://schemas.microsoft.com/office/drawing/2014/main" id="{964EC149-AEDF-404C-AEA7-63F9AE5BC6D4}"/>
              </a:ext>
            </a:extLst>
          </p:cNvPr>
          <p:cNvSpPr txBox="1"/>
          <p:nvPr/>
        </p:nvSpPr>
        <p:spPr>
          <a:xfrm>
            <a:off x="8685118" y="2665057"/>
            <a:ext cx="2388795" cy="338554"/>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Prepared Food Stuff </a:t>
            </a:r>
          </a:p>
        </p:txBody>
      </p:sp>
      <p:sp>
        <p:nvSpPr>
          <p:cNvPr id="53" name="Subtitle 2">
            <a:extLst>
              <a:ext uri="{FF2B5EF4-FFF2-40B4-BE49-F238E27FC236}">
                <a16:creationId xmlns:a16="http://schemas.microsoft.com/office/drawing/2014/main" id="{72551239-3264-0643-8861-E9A54F6497CA}"/>
              </a:ext>
            </a:extLst>
          </p:cNvPr>
          <p:cNvSpPr txBox="1">
            <a:spLocks/>
          </p:cNvSpPr>
          <p:nvPr/>
        </p:nvSpPr>
        <p:spPr>
          <a:xfrm>
            <a:off x="8685118" y="3041595"/>
            <a:ext cx="2271040" cy="280270"/>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rPr>
              <a:t>19 Tariff Lines </a:t>
            </a:r>
          </a:p>
        </p:txBody>
      </p:sp>
      <p:sp>
        <p:nvSpPr>
          <p:cNvPr id="55" name="TextBox 54">
            <a:extLst>
              <a:ext uri="{FF2B5EF4-FFF2-40B4-BE49-F238E27FC236}">
                <a16:creationId xmlns:a16="http://schemas.microsoft.com/office/drawing/2014/main" id="{92B0D2B2-130E-D64E-A222-26DA3A9DAA30}"/>
              </a:ext>
            </a:extLst>
          </p:cNvPr>
          <p:cNvSpPr txBox="1"/>
          <p:nvPr/>
        </p:nvSpPr>
        <p:spPr>
          <a:xfrm>
            <a:off x="2120567" y="4317665"/>
            <a:ext cx="1071127" cy="338554"/>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League Spartan" charset="0"/>
                <a:cs typeface="Poppins SemiBold" pitchFamily="2" charset="77"/>
              </a:rPr>
              <a:t>Leather </a:t>
            </a:r>
          </a:p>
        </p:txBody>
      </p:sp>
      <p:sp>
        <p:nvSpPr>
          <p:cNvPr id="56" name="Subtitle 2">
            <a:extLst>
              <a:ext uri="{FF2B5EF4-FFF2-40B4-BE49-F238E27FC236}">
                <a16:creationId xmlns:a16="http://schemas.microsoft.com/office/drawing/2014/main" id="{A5840256-3DFB-8143-A83B-328DC6BA6084}"/>
              </a:ext>
            </a:extLst>
          </p:cNvPr>
          <p:cNvSpPr txBox="1">
            <a:spLocks/>
          </p:cNvSpPr>
          <p:nvPr/>
        </p:nvSpPr>
        <p:spPr>
          <a:xfrm>
            <a:off x="920654" y="4694203"/>
            <a:ext cx="2271040" cy="280270"/>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rPr>
              <a:t>18 Tariff Lines </a:t>
            </a:r>
          </a:p>
        </p:txBody>
      </p:sp>
      <p:sp>
        <p:nvSpPr>
          <p:cNvPr id="58" name="TextBox 57">
            <a:extLst>
              <a:ext uri="{FF2B5EF4-FFF2-40B4-BE49-F238E27FC236}">
                <a16:creationId xmlns:a16="http://schemas.microsoft.com/office/drawing/2014/main" id="{D22538C3-6068-2C44-ACC0-A760B5C21892}"/>
              </a:ext>
            </a:extLst>
          </p:cNvPr>
          <p:cNvSpPr txBox="1"/>
          <p:nvPr/>
        </p:nvSpPr>
        <p:spPr>
          <a:xfrm>
            <a:off x="2206242" y="2449646"/>
            <a:ext cx="1035861" cy="338554"/>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Textiles</a:t>
            </a:r>
            <a:endParaRPr kumimoji="0" lang="en-US" sz="1600" b="1" i="0" u="none" strike="noStrike" kern="1200" cap="none" spc="0" normalizeH="0" baseline="0" noProof="0" dirty="0">
              <a:ln>
                <a:noFill/>
              </a:ln>
              <a:solidFill>
                <a:srgbClr val="44546A"/>
              </a:solidFill>
              <a:effectLst/>
              <a:uLnTx/>
              <a:uFillTx/>
              <a:latin typeface="Bookman Old Style" panose="02050604050505020204" pitchFamily="18" charset="0"/>
              <a:ea typeface="League Spartan" charset="0"/>
              <a:cs typeface="Poppins SemiBold" pitchFamily="2" charset="77"/>
            </a:endParaRPr>
          </a:p>
        </p:txBody>
      </p:sp>
      <p:sp>
        <p:nvSpPr>
          <p:cNvPr id="59" name="Subtitle 2">
            <a:extLst>
              <a:ext uri="{FF2B5EF4-FFF2-40B4-BE49-F238E27FC236}">
                <a16:creationId xmlns:a16="http://schemas.microsoft.com/office/drawing/2014/main" id="{68872115-0B77-7E48-80B5-0DF80F1F9B52}"/>
              </a:ext>
            </a:extLst>
          </p:cNvPr>
          <p:cNvSpPr txBox="1">
            <a:spLocks/>
          </p:cNvSpPr>
          <p:nvPr/>
        </p:nvSpPr>
        <p:spPr>
          <a:xfrm>
            <a:off x="1144494" y="2788200"/>
            <a:ext cx="2271040" cy="544957"/>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srgbClr val="44546A"/>
                </a:solidFill>
                <a:effectLst/>
                <a:uLnTx/>
                <a:uFillTx/>
                <a:latin typeface="Bookman Old Style" panose="02050604050505020204" pitchFamily="18" charset="0"/>
                <a:ea typeface="+mn-ea"/>
                <a:cs typeface="Calibri" pitchFamily="34" charset="0"/>
              </a:rPr>
              <a:t>(Yarn &amp; Carpets)</a:t>
            </a:r>
            <a:endParaRPr kumimoji="0" lang="en-US" sz="12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Calibri" pitchFamily="34" charset="0"/>
            </a:endParaRPr>
          </a:p>
          <a:p>
            <a:pPr marL="0" marR="0" lvl="0" indent="0" algn="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rPr>
              <a:t>24 Tariff Lines .</a:t>
            </a:r>
          </a:p>
        </p:txBody>
      </p:sp>
      <p:sp>
        <p:nvSpPr>
          <p:cNvPr id="61" name="TextBox 60">
            <a:extLst>
              <a:ext uri="{FF2B5EF4-FFF2-40B4-BE49-F238E27FC236}">
                <a16:creationId xmlns:a16="http://schemas.microsoft.com/office/drawing/2014/main" id="{8966A83B-AF4B-8A46-9593-936090F481B5}"/>
              </a:ext>
            </a:extLst>
          </p:cNvPr>
          <p:cNvSpPr txBox="1"/>
          <p:nvPr/>
        </p:nvSpPr>
        <p:spPr>
          <a:xfrm>
            <a:off x="8069148" y="1007741"/>
            <a:ext cx="1955985" cy="338554"/>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Animal Products</a:t>
            </a:r>
            <a:endPar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League Spartan" charset="0"/>
              <a:cs typeface="Poppins SemiBold" pitchFamily="2" charset="77"/>
            </a:endParaRPr>
          </a:p>
        </p:txBody>
      </p:sp>
      <p:sp>
        <p:nvSpPr>
          <p:cNvPr id="62" name="Subtitle 2">
            <a:extLst>
              <a:ext uri="{FF2B5EF4-FFF2-40B4-BE49-F238E27FC236}">
                <a16:creationId xmlns:a16="http://schemas.microsoft.com/office/drawing/2014/main" id="{CD286350-E902-3D4C-B45B-62622922CD04}"/>
              </a:ext>
            </a:extLst>
          </p:cNvPr>
          <p:cNvSpPr txBox="1">
            <a:spLocks/>
          </p:cNvSpPr>
          <p:nvPr/>
        </p:nvSpPr>
        <p:spPr>
          <a:xfrm>
            <a:off x="8069148" y="1384279"/>
            <a:ext cx="2271040" cy="775790"/>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srgbClr val="44546A"/>
                </a:solidFill>
                <a:effectLst/>
                <a:uLnTx/>
                <a:uFillTx/>
                <a:latin typeface="Bookman Old Style" panose="02050604050505020204" pitchFamily="18" charset="0"/>
                <a:ea typeface="+mn-ea"/>
                <a:cs typeface="Calibri" pitchFamily="34" charset="0"/>
              </a:rPr>
              <a:t>(Sea food, Meat, Poultry, Milk &amp; Cream, Honey)</a:t>
            </a:r>
            <a:endParaRPr kumimoji="0" lang="en-US" sz="12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Calibri" pitchFamily="34" charset="0"/>
            </a:endParaRPr>
          </a:p>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rPr>
              <a:t>28 Tariff Lines </a:t>
            </a:r>
          </a:p>
        </p:txBody>
      </p:sp>
      <p:sp>
        <p:nvSpPr>
          <p:cNvPr id="65" name="TextBox 64">
            <a:extLst>
              <a:ext uri="{FF2B5EF4-FFF2-40B4-BE49-F238E27FC236}">
                <a16:creationId xmlns:a16="http://schemas.microsoft.com/office/drawing/2014/main" id="{FB8E2481-79AF-2D46-A0D6-DC3C0AA0D5C0}"/>
              </a:ext>
            </a:extLst>
          </p:cNvPr>
          <p:cNvSpPr txBox="1"/>
          <p:nvPr/>
        </p:nvSpPr>
        <p:spPr>
          <a:xfrm>
            <a:off x="2215229" y="1177018"/>
            <a:ext cx="2169184" cy="338554"/>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League Spartan" charset="0"/>
                <a:cs typeface="Poppins SemiBold" pitchFamily="2" charset="77"/>
              </a:rPr>
              <a:t>Articles of Apparel</a:t>
            </a:r>
          </a:p>
        </p:txBody>
      </p:sp>
      <p:sp>
        <p:nvSpPr>
          <p:cNvPr id="66" name="Subtitle 2">
            <a:extLst>
              <a:ext uri="{FF2B5EF4-FFF2-40B4-BE49-F238E27FC236}">
                <a16:creationId xmlns:a16="http://schemas.microsoft.com/office/drawing/2014/main" id="{AAB18A95-11AF-8E49-BEBD-E4235D75E8AF}"/>
              </a:ext>
            </a:extLst>
          </p:cNvPr>
          <p:cNvSpPr txBox="1">
            <a:spLocks/>
          </p:cNvSpPr>
          <p:nvPr/>
        </p:nvSpPr>
        <p:spPr>
          <a:xfrm>
            <a:off x="2113373" y="1553556"/>
            <a:ext cx="2271040" cy="544957"/>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rPr>
              <a:t>Garment and made ups</a:t>
            </a:r>
          </a:p>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rPr>
              <a:t>105 Tariff Lines </a:t>
            </a:r>
          </a:p>
        </p:txBody>
      </p:sp>
      <p:sp>
        <p:nvSpPr>
          <p:cNvPr id="33" name="Freeform 86">
            <a:extLst>
              <a:ext uri="{FF2B5EF4-FFF2-40B4-BE49-F238E27FC236}">
                <a16:creationId xmlns:a16="http://schemas.microsoft.com/office/drawing/2014/main" id="{43624F97-B33F-4FD2-8F25-FA08C26F8171}"/>
              </a:ext>
            </a:extLst>
          </p:cNvPr>
          <p:cNvSpPr>
            <a:spLocks noChangeArrowheads="1"/>
          </p:cNvSpPr>
          <p:nvPr/>
        </p:nvSpPr>
        <p:spPr bwMode="auto">
          <a:xfrm rot="18716231">
            <a:off x="4677157" y="5041547"/>
            <a:ext cx="1639947" cy="1583533"/>
          </a:xfrm>
          <a:custGeom>
            <a:avLst/>
            <a:gdLst>
              <a:gd name="T0" fmla="*/ 4521 w 5514"/>
              <a:gd name="T1" fmla="*/ 0 h 5323"/>
              <a:gd name="T2" fmla="*/ 220 w 5514"/>
              <a:gd name="T3" fmla="*/ 0 h 5323"/>
              <a:gd name="T4" fmla="*/ 220 w 5514"/>
              <a:gd name="T5" fmla="*/ 0 h 5323"/>
              <a:gd name="T6" fmla="*/ 9 w 5514"/>
              <a:gd name="T7" fmla="*/ 225 h 5323"/>
              <a:gd name="T8" fmla="*/ 9 w 5514"/>
              <a:gd name="T9" fmla="*/ 225 h 5323"/>
              <a:gd name="T10" fmla="*/ 2080 w 5514"/>
              <a:gd name="T11" fmla="*/ 5225 h 5323"/>
              <a:gd name="T12" fmla="*/ 2080 w 5514"/>
              <a:gd name="T13" fmla="*/ 5225 h 5323"/>
              <a:gd name="T14" fmla="*/ 2388 w 5514"/>
              <a:gd name="T15" fmla="*/ 5236 h 5323"/>
              <a:gd name="T16" fmla="*/ 5430 w 5514"/>
              <a:gd name="T17" fmla="*/ 2194 h 5323"/>
              <a:gd name="T18" fmla="*/ 5430 w 5514"/>
              <a:gd name="T19" fmla="*/ 2194 h 5323"/>
              <a:gd name="T20" fmla="*/ 5450 w 5514"/>
              <a:gd name="T21" fmla="*/ 1919 h 5323"/>
              <a:gd name="T22" fmla="*/ 5450 w 5514"/>
              <a:gd name="T23" fmla="*/ 1919 h 5323"/>
              <a:gd name="T24" fmla="*/ 4730 w 5514"/>
              <a:gd name="T25" fmla="*/ 182 h 5323"/>
              <a:gd name="T26" fmla="*/ 4730 w 5514"/>
              <a:gd name="T27" fmla="*/ 182 h 5323"/>
              <a:gd name="T28" fmla="*/ 4521 w 5514"/>
              <a:gd name="T29" fmla="*/ 0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3">
                <a:moveTo>
                  <a:pt x="4521" y="0"/>
                </a:moveTo>
                <a:lnTo>
                  <a:pt x="220" y="0"/>
                </a:lnTo>
                <a:lnTo>
                  <a:pt x="220" y="0"/>
                </a:lnTo>
                <a:cubicBezTo>
                  <a:pt x="98" y="0"/>
                  <a:pt x="0" y="104"/>
                  <a:pt x="9" y="225"/>
                </a:cubicBezTo>
                <a:lnTo>
                  <a:pt x="9" y="225"/>
                </a:lnTo>
                <a:cubicBezTo>
                  <a:pt x="142" y="2132"/>
                  <a:pt x="901" y="3867"/>
                  <a:pt x="2080" y="5225"/>
                </a:cubicBezTo>
                <a:lnTo>
                  <a:pt x="2080" y="5225"/>
                </a:lnTo>
                <a:cubicBezTo>
                  <a:pt x="2160" y="5317"/>
                  <a:pt x="2302" y="5322"/>
                  <a:pt x="2388" y="5236"/>
                </a:cubicBezTo>
                <a:lnTo>
                  <a:pt x="5430" y="2194"/>
                </a:lnTo>
                <a:lnTo>
                  <a:pt x="5430" y="2194"/>
                </a:lnTo>
                <a:cubicBezTo>
                  <a:pt x="5504" y="2120"/>
                  <a:pt x="5513" y="2003"/>
                  <a:pt x="5450" y="1919"/>
                </a:cubicBezTo>
                <a:lnTo>
                  <a:pt x="5450" y="1919"/>
                </a:lnTo>
                <a:cubicBezTo>
                  <a:pt x="5079" y="1419"/>
                  <a:pt x="4824" y="827"/>
                  <a:pt x="4730" y="182"/>
                </a:cubicBezTo>
                <a:lnTo>
                  <a:pt x="4730" y="182"/>
                </a:lnTo>
                <a:cubicBezTo>
                  <a:pt x="4715" y="78"/>
                  <a:pt x="4626" y="0"/>
                  <a:pt x="4521" y="0"/>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Bookman Old Style" panose="02050604050505020204" pitchFamily="18" charset="0"/>
              <a:ea typeface="+mn-ea"/>
              <a:cs typeface="+mn-cs"/>
            </a:endParaRPr>
          </a:p>
        </p:txBody>
      </p:sp>
      <p:sp>
        <p:nvSpPr>
          <p:cNvPr id="34" name="Freeform 83">
            <a:extLst>
              <a:ext uri="{FF2B5EF4-FFF2-40B4-BE49-F238E27FC236}">
                <a16:creationId xmlns:a16="http://schemas.microsoft.com/office/drawing/2014/main" id="{3C04D3DD-A827-42FD-AF72-4557B4444B15}"/>
              </a:ext>
            </a:extLst>
          </p:cNvPr>
          <p:cNvSpPr>
            <a:spLocks noChangeArrowheads="1"/>
          </p:cNvSpPr>
          <p:nvPr/>
        </p:nvSpPr>
        <p:spPr bwMode="auto">
          <a:xfrm rot="2788961">
            <a:off x="5898707" y="5063770"/>
            <a:ext cx="1639947" cy="1583533"/>
          </a:xfrm>
          <a:custGeom>
            <a:avLst/>
            <a:gdLst>
              <a:gd name="T0" fmla="*/ 783 w 5514"/>
              <a:gd name="T1" fmla="*/ 182 h 5323"/>
              <a:gd name="T2" fmla="*/ 783 w 5514"/>
              <a:gd name="T3" fmla="*/ 182 h 5323"/>
              <a:gd name="T4" fmla="*/ 63 w 5514"/>
              <a:gd name="T5" fmla="*/ 1919 h 5323"/>
              <a:gd name="T6" fmla="*/ 63 w 5514"/>
              <a:gd name="T7" fmla="*/ 1919 h 5323"/>
              <a:gd name="T8" fmla="*/ 83 w 5514"/>
              <a:gd name="T9" fmla="*/ 2194 h 5323"/>
              <a:gd name="T10" fmla="*/ 3125 w 5514"/>
              <a:gd name="T11" fmla="*/ 5236 h 5323"/>
              <a:gd name="T12" fmla="*/ 3125 w 5514"/>
              <a:gd name="T13" fmla="*/ 5236 h 5323"/>
              <a:gd name="T14" fmla="*/ 3433 w 5514"/>
              <a:gd name="T15" fmla="*/ 5225 h 5323"/>
              <a:gd name="T16" fmla="*/ 3433 w 5514"/>
              <a:gd name="T17" fmla="*/ 5225 h 5323"/>
              <a:gd name="T18" fmla="*/ 5504 w 5514"/>
              <a:gd name="T19" fmla="*/ 226 h 5323"/>
              <a:gd name="T20" fmla="*/ 5504 w 5514"/>
              <a:gd name="T21" fmla="*/ 226 h 5323"/>
              <a:gd name="T22" fmla="*/ 5294 w 5514"/>
              <a:gd name="T23" fmla="*/ 0 h 5323"/>
              <a:gd name="T24" fmla="*/ 991 w 5514"/>
              <a:gd name="T25" fmla="*/ 0 h 5323"/>
              <a:gd name="T26" fmla="*/ 991 w 5514"/>
              <a:gd name="T27" fmla="*/ 0 h 5323"/>
              <a:gd name="T28" fmla="*/ 783 w 5514"/>
              <a:gd name="T29" fmla="*/ 182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3">
                <a:moveTo>
                  <a:pt x="783" y="182"/>
                </a:moveTo>
                <a:lnTo>
                  <a:pt x="783" y="182"/>
                </a:lnTo>
                <a:cubicBezTo>
                  <a:pt x="688" y="827"/>
                  <a:pt x="435" y="1419"/>
                  <a:pt x="63" y="1919"/>
                </a:cubicBezTo>
                <a:lnTo>
                  <a:pt x="63" y="1919"/>
                </a:lnTo>
                <a:cubicBezTo>
                  <a:pt x="0" y="2003"/>
                  <a:pt x="9" y="2120"/>
                  <a:pt x="83" y="2194"/>
                </a:cubicBezTo>
                <a:lnTo>
                  <a:pt x="3125" y="5236"/>
                </a:lnTo>
                <a:lnTo>
                  <a:pt x="3125" y="5236"/>
                </a:lnTo>
                <a:cubicBezTo>
                  <a:pt x="3211" y="5322"/>
                  <a:pt x="3353" y="5317"/>
                  <a:pt x="3433" y="5225"/>
                </a:cubicBezTo>
                <a:lnTo>
                  <a:pt x="3433" y="5225"/>
                </a:lnTo>
                <a:cubicBezTo>
                  <a:pt x="4613" y="3867"/>
                  <a:pt x="5371" y="2132"/>
                  <a:pt x="5504" y="226"/>
                </a:cubicBezTo>
                <a:lnTo>
                  <a:pt x="5504" y="226"/>
                </a:lnTo>
                <a:cubicBezTo>
                  <a:pt x="5513" y="104"/>
                  <a:pt x="5416" y="0"/>
                  <a:pt x="5294" y="0"/>
                </a:cubicBezTo>
                <a:lnTo>
                  <a:pt x="991" y="0"/>
                </a:lnTo>
                <a:lnTo>
                  <a:pt x="991" y="0"/>
                </a:lnTo>
                <a:cubicBezTo>
                  <a:pt x="887" y="0"/>
                  <a:pt x="798" y="78"/>
                  <a:pt x="783" y="182"/>
                </a:cubicBezTo>
              </a:path>
            </a:pathLst>
          </a:custGeom>
          <a:solidFill>
            <a:schemeClr val="accent6">
              <a:lumMod val="9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Bookman Old Style" panose="02050604050505020204" pitchFamily="18" charset="0"/>
              <a:ea typeface="+mn-ea"/>
              <a:cs typeface="+mn-cs"/>
            </a:endParaRPr>
          </a:p>
        </p:txBody>
      </p:sp>
      <p:sp>
        <p:nvSpPr>
          <p:cNvPr id="35" name="TextBox 34">
            <a:extLst>
              <a:ext uri="{FF2B5EF4-FFF2-40B4-BE49-F238E27FC236}">
                <a16:creationId xmlns:a16="http://schemas.microsoft.com/office/drawing/2014/main" id="{C96CB5DC-E990-498A-BEE0-62C2FB90A3CA}"/>
              </a:ext>
            </a:extLst>
          </p:cNvPr>
          <p:cNvSpPr txBox="1"/>
          <p:nvPr/>
        </p:nvSpPr>
        <p:spPr>
          <a:xfrm>
            <a:off x="671794" y="5488359"/>
            <a:ext cx="1079142" cy="338554"/>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Vehicles</a:t>
            </a:r>
            <a:endPar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League Spartan" charset="0"/>
              <a:cs typeface="Poppins SemiBold" pitchFamily="2" charset="77"/>
            </a:endParaRPr>
          </a:p>
        </p:txBody>
      </p:sp>
      <p:sp>
        <p:nvSpPr>
          <p:cNvPr id="36" name="Subtitle 2">
            <a:extLst>
              <a:ext uri="{FF2B5EF4-FFF2-40B4-BE49-F238E27FC236}">
                <a16:creationId xmlns:a16="http://schemas.microsoft.com/office/drawing/2014/main" id="{82BEA8B1-7F88-4A10-AF4C-3D580F217EBE}"/>
              </a:ext>
            </a:extLst>
          </p:cNvPr>
          <p:cNvSpPr txBox="1">
            <a:spLocks/>
          </p:cNvSpPr>
          <p:nvPr/>
        </p:nvSpPr>
        <p:spPr>
          <a:xfrm>
            <a:off x="977158" y="5954000"/>
            <a:ext cx="3407255" cy="548035"/>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(Tractors, auto and motorcycle parts)</a:t>
            </a:r>
          </a:p>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rPr>
              <a:t>14 Tariff Lines .</a:t>
            </a:r>
          </a:p>
        </p:txBody>
      </p:sp>
      <p:sp>
        <p:nvSpPr>
          <p:cNvPr id="37" name="TextBox 36">
            <a:extLst>
              <a:ext uri="{FF2B5EF4-FFF2-40B4-BE49-F238E27FC236}">
                <a16:creationId xmlns:a16="http://schemas.microsoft.com/office/drawing/2014/main" id="{19857AF1-DC77-49AD-BFF2-291593906961}"/>
              </a:ext>
            </a:extLst>
          </p:cNvPr>
          <p:cNvSpPr txBox="1"/>
          <p:nvPr/>
        </p:nvSpPr>
        <p:spPr>
          <a:xfrm>
            <a:off x="8655831" y="6038800"/>
            <a:ext cx="3039615" cy="338554"/>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Plastics, Articles of plastic</a:t>
            </a:r>
          </a:p>
        </p:txBody>
      </p:sp>
      <p:sp>
        <p:nvSpPr>
          <p:cNvPr id="38" name="Subtitle 2">
            <a:extLst>
              <a:ext uri="{FF2B5EF4-FFF2-40B4-BE49-F238E27FC236}">
                <a16:creationId xmlns:a16="http://schemas.microsoft.com/office/drawing/2014/main" id="{30C8E2EE-CFEA-4824-9710-3C1F19837ECF}"/>
              </a:ext>
            </a:extLst>
          </p:cNvPr>
          <p:cNvSpPr txBox="1">
            <a:spLocks/>
          </p:cNvSpPr>
          <p:nvPr/>
        </p:nvSpPr>
        <p:spPr>
          <a:xfrm>
            <a:off x="8858757" y="6398066"/>
            <a:ext cx="2271040" cy="544957"/>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Calibri" pitchFamily="34" charset="0"/>
              </a:rPr>
              <a:t>14 Tariff Lines </a:t>
            </a:r>
          </a:p>
          <a:p>
            <a:pPr marL="0" marR="0" lvl="0" indent="0" algn="l" defTabSz="1087636" rtl="0" eaLnBrk="1" fontAlgn="auto" latinLnBrk="0" hangingPunct="1">
              <a:lnSpc>
                <a:spcPts val="175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endParaRPr>
          </a:p>
        </p:txBody>
      </p:sp>
      <p:sp>
        <p:nvSpPr>
          <p:cNvPr id="39" name="TextBox 38">
            <a:extLst>
              <a:ext uri="{FF2B5EF4-FFF2-40B4-BE49-F238E27FC236}">
                <a16:creationId xmlns:a16="http://schemas.microsoft.com/office/drawing/2014/main" id="{855419B2-2D7C-45FD-9DE0-3031D2BE7038}"/>
              </a:ext>
            </a:extLst>
          </p:cNvPr>
          <p:cNvSpPr txBox="1"/>
          <p:nvPr/>
        </p:nvSpPr>
        <p:spPr>
          <a:xfrm>
            <a:off x="4808399" y="3680059"/>
            <a:ext cx="248016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black"/>
                </a:solidFill>
                <a:effectLst/>
                <a:uLnTx/>
                <a:uFillTx/>
                <a:latin typeface="Bookman Old Style" panose="02050604050505020204" pitchFamily="18" charset="0"/>
                <a:ea typeface="+mn-ea"/>
                <a:cs typeface="Poppins Light" pitchFamily="2" charset="77"/>
              </a:rPr>
              <a:t>CPFTA II</a:t>
            </a:r>
          </a:p>
        </p:txBody>
      </p:sp>
      <p:pic>
        <p:nvPicPr>
          <p:cNvPr id="47" name="Picture 2" descr="2nd Phase of China-Pakistan Free Trade Agreement Comes Into Effect | ACE  NEWS">
            <a:extLst>
              <a:ext uri="{FF2B5EF4-FFF2-40B4-BE49-F238E27FC236}">
                <a16:creationId xmlns:a16="http://schemas.microsoft.com/office/drawing/2014/main" id="{64F74818-6784-66EA-F0D1-5A8CC2724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 y="77228"/>
            <a:ext cx="12120880" cy="640964"/>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448E1B68-2649-4B45-8B1B-95C1A2EE1A8D}"/>
              </a:ext>
            </a:extLst>
          </p:cNvPr>
          <p:cNvSpPr txBox="1"/>
          <p:nvPr/>
        </p:nvSpPr>
        <p:spPr>
          <a:xfrm>
            <a:off x="122838" y="154529"/>
            <a:ext cx="6875600"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Poppins" pitchFamily="2" charset="77"/>
              </a:rPr>
              <a:t>Classification of 313 Tariff Lines </a:t>
            </a:r>
          </a:p>
        </p:txBody>
      </p:sp>
    </p:spTree>
    <p:extLst>
      <p:ext uri="{BB962C8B-B14F-4D97-AF65-F5344CB8AC3E}">
        <p14:creationId xmlns:p14="http://schemas.microsoft.com/office/powerpoint/2010/main" val="384594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2">
            <a:extLst>
              <a:ext uri="{FF2B5EF4-FFF2-40B4-BE49-F238E27FC236}">
                <a16:creationId xmlns:a16="http://schemas.microsoft.com/office/drawing/2014/main" id="{53602438-7462-F541-B924-09A1520BFF9C}"/>
              </a:ext>
            </a:extLst>
          </p:cNvPr>
          <p:cNvSpPr>
            <a:spLocks noChangeArrowheads="1"/>
          </p:cNvSpPr>
          <p:nvPr/>
        </p:nvSpPr>
        <p:spPr bwMode="auto">
          <a:xfrm>
            <a:off x="3667567" y="2362255"/>
            <a:ext cx="1639947" cy="1583534"/>
          </a:xfrm>
          <a:custGeom>
            <a:avLst/>
            <a:gdLst>
              <a:gd name="T0" fmla="*/ 2080 w 5514"/>
              <a:gd name="T1" fmla="*/ 96 h 5322"/>
              <a:gd name="T2" fmla="*/ 2080 w 5514"/>
              <a:gd name="T3" fmla="*/ 96 h 5322"/>
              <a:gd name="T4" fmla="*/ 9 w 5514"/>
              <a:gd name="T5" fmla="*/ 5096 h 5322"/>
              <a:gd name="T6" fmla="*/ 9 w 5514"/>
              <a:gd name="T7" fmla="*/ 5096 h 5322"/>
              <a:gd name="T8" fmla="*/ 219 w 5514"/>
              <a:gd name="T9" fmla="*/ 5321 h 5322"/>
              <a:gd name="T10" fmla="*/ 4521 w 5514"/>
              <a:gd name="T11" fmla="*/ 5321 h 5322"/>
              <a:gd name="T12" fmla="*/ 4521 w 5514"/>
              <a:gd name="T13" fmla="*/ 5321 h 5322"/>
              <a:gd name="T14" fmla="*/ 4730 w 5514"/>
              <a:gd name="T15" fmla="*/ 5140 h 5322"/>
              <a:gd name="T16" fmla="*/ 4730 w 5514"/>
              <a:gd name="T17" fmla="*/ 5140 h 5322"/>
              <a:gd name="T18" fmla="*/ 5450 w 5514"/>
              <a:gd name="T19" fmla="*/ 3403 h 5322"/>
              <a:gd name="T20" fmla="*/ 5450 w 5514"/>
              <a:gd name="T21" fmla="*/ 3403 h 5322"/>
              <a:gd name="T22" fmla="*/ 5430 w 5514"/>
              <a:gd name="T23" fmla="*/ 3128 h 5322"/>
              <a:gd name="T24" fmla="*/ 2388 w 5514"/>
              <a:gd name="T25" fmla="*/ 86 h 5322"/>
              <a:gd name="T26" fmla="*/ 2388 w 5514"/>
              <a:gd name="T27" fmla="*/ 86 h 5322"/>
              <a:gd name="T28" fmla="*/ 2080 w 5514"/>
              <a:gd name="T29" fmla="*/ 9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2">
                <a:moveTo>
                  <a:pt x="2080" y="96"/>
                </a:moveTo>
                <a:lnTo>
                  <a:pt x="2080" y="96"/>
                </a:lnTo>
                <a:cubicBezTo>
                  <a:pt x="901" y="1455"/>
                  <a:pt x="142" y="3189"/>
                  <a:pt x="9" y="5096"/>
                </a:cubicBezTo>
                <a:lnTo>
                  <a:pt x="9" y="5096"/>
                </a:lnTo>
                <a:cubicBezTo>
                  <a:pt x="0" y="5218"/>
                  <a:pt x="98" y="5321"/>
                  <a:pt x="219" y="5321"/>
                </a:cubicBezTo>
                <a:lnTo>
                  <a:pt x="4521" y="5321"/>
                </a:lnTo>
                <a:lnTo>
                  <a:pt x="4521" y="5321"/>
                </a:lnTo>
                <a:cubicBezTo>
                  <a:pt x="4626" y="5321"/>
                  <a:pt x="4715" y="5244"/>
                  <a:pt x="4730" y="5140"/>
                </a:cubicBezTo>
                <a:lnTo>
                  <a:pt x="4730" y="5140"/>
                </a:lnTo>
                <a:cubicBezTo>
                  <a:pt x="4824" y="4495"/>
                  <a:pt x="5079" y="3902"/>
                  <a:pt x="5450" y="3403"/>
                </a:cubicBezTo>
                <a:lnTo>
                  <a:pt x="5450" y="3403"/>
                </a:lnTo>
                <a:cubicBezTo>
                  <a:pt x="5513" y="3319"/>
                  <a:pt x="5504" y="3202"/>
                  <a:pt x="5430" y="3128"/>
                </a:cubicBezTo>
                <a:lnTo>
                  <a:pt x="2388" y="86"/>
                </a:lnTo>
                <a:lnTo>
                  <a:pt x="2388" y="86"/>
                </a:lnTo>
                <a:cubicBezTo>
                  <a:pt x="2302" y="0"/>
                  <a:pt x="2160" y="4"/>
                  <a:pt x="2080" y="96"/>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Bookman Old Style" panose="02050604050505020204" pitchFamily="18" charset="0"/>
              <a:ea typeface="+mn-ea"/>
              <a:cs typeface="+mn-cs"/>
            </a:endParaRPr>
          </a:p>
        </p:txBody>
      </p:sp>
      <p:sp>
        <p:nvSpPr>
          <p:cNvPr id="5" name="Freeform 83">
            <a:extLst>
              <a:ext uri="{FF2B5EF4-FFF2-40B4-BE49-F238E27FC236}">
                <a16:creationId xmlns:a16="http://schemas.microsoft.com/office/drawing/2014/main" id="{45785249-3375-D444-B63C-537E54146193}"/>
              </a:ext>
            </a:extLst>
          </p:cNvPr>
          <p:cNvSpPr>
            <a:spLocks noChangeArrowheads="1"/>
          </p:cNvSpPr>
          <p:nvPr/>
        </p:nvSpPr>
        <p:spPr bwMode="auto">
          <a:xfrm>
            <a:off x="7108831" y="4171445"/>
            <a:ext cx="1639947" cy="1583533"/>
          </a:xfrm>
          <a:custGeom>
            <a:avLst/>
            <a:gdLst>
              <a:gd name="T0" fmla="*/ 783 w 5514"/>
              <a:gd name="T1" fmla="*/ 182 h 5323"/>
              <a:gd name="T2" fmla="*/ 783 w 5514"/>
              <a:gd name="T3" fmla="*/ 182 h 5323"/>
              <a:gd name="T4" fmla="*/ 63 w 5514"/>
              <a:gd name="T5" fmla="*/ 1919 h 5323"/>
              <a:gd name="T6" fmla="*/ 63 w 5514"/>
              <a:gd name="T7" fmla="*/ 1919 h 5323"/>
              <a:gd name="T8" fmla="*/ 83 w 5514"/>
              <a:gd name="T9" fmla="*/ 2194 h 5323"/>
              <a:gd name="T10" fmla="*/ 3125 w 5514"/>
              <a:gd name="T11" fmla="*/ 5236 h 5323"/>
              <a:gd name="T12" fmla="*/ 3125 w 5514"/>
              <a:gd name="T13" fmla="*/ 5236 h 5323"/>
              <a:gd name="T14" fmla="*/ 3433 w 5514"/>
              <a:gd name="T15" fmla="*/ 5225 h 5323"/>
              <a:gd name="T16" fmla="*/ 3433 w 5514"/>
              <a:gd name="T17" fmla="*/ 5225 h 5323"/>
              <a:gd name="T18" fmla="*/ 5504 w 5514"/>
              <a:gd name="T19" fmla="*/ 226 h 5323"/>
              <a:gd name="T20" fmla="*/ 5504 w 5514"/>
              <a:gd name="T21" fmla="*/ 226 h 5323"/>
              <a:gd name="T22" fmla="*/ 5294 w 5514"/>
              <a:gd name="T23" fmla="*/ 0 h 5323"/>
              <a:gd name="T24" fmla="*/ 991 w 5514"/>
              <a:gd name="T25" fmla="*/ 0 h 5323"/>
              <a:gd name="T26" fmla="*/ 991 w 5514"/>
              <a:gd name="T27" fmla="*/ 0 h 5323"/>
              <a:gd name="T28" fmla="*/ 783 w 5514"/>
              <a:gd name="T29" fmla="*/ 182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3">
                <a:moveTo>
                  <a:pt x="783" y="182"/>
                </a:moveTo>
                <a:lnTo>
                  <a:pt x="783" y="182"/>
                </a:lnTo>
                <a:cubicBezTo>
                  <a:pt x="688" y="827"/>
                  <a:pt x="435" y="1419"/>
                  <a:pt x="63" y="1919"/>
                </a:cubicBezTo>
                <a:lnTo>
                  <a:pt x="63" y="1919"/>
                </a:lnTo>
                <a:cubicBezTo>
                  <a:pt x="0" y="2003"/>
                  <a:pt x="9" y="2120"/>
                  <a:pt x="83" y="2194"/>
                </a:cubicBezTo>
                <a:lnTo>
                  <a:pt x="3125" y="5236"/>
                </a:lnTo>
                <a:lnTo>
                  <a:pt x="3125" y="5236"/>
                </a:lnTo>
                <a:cubicBezTo>
                  <a:pt x="3211" y="5322"/>
                  <a:pt x="3353" y="5317"/>
                  <a:pt x="3433" y="5225"/>
                </a:cubicBezTo>
                <a:lnTo>
                  <a:pt x="3433" y="5225"/>
                </a:lnTo>
                <a:cubicBezTo>
                  <a:pt x="4613" y="3867"/>
                  <a:pt x="5371" y="2132"/>
                  <a:pt x="5504" y="226"/>
                </a:cubicBezTo>
                <a:lnTo>
                  <a:pt x="5504" y="226"/>
                </a:lnTo>
                <a:cubicBezTo>
                  <a:pt x="5513" y="104"/>
                  <a:pt x="5416" y="0"/>
                  <a:pt x="5294" y="0"/>
                </a:cubicBezTo>
                <a:lnTo>
                  <a:pt x="991" y="0"/>
                </a:lnTo>
                <a:lnTo>
                  <a:pt x="991" y="0"/>
                </a:lnTo>
                <a:cubicBezTo>
                  <a:pt x="887" y="0"/>
                  <a:pt x="798" y="78"/>
                  <a:pt x="783" y="182"/>
                </a:cubicBezTo>
              </a:path>
            </a:pathLst>
          </a:custGeom>
          <a:solidFill>
            <a:schemeClr val="accent6">
              <a:lumMod val="9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Bookman Old Style" panose="02050604050505020204" pitchFamily="18" charset="0"/>
              <a:ea typeface="+mn-ea"/>
              <a:cs typeface="+mn-cs"/>
            </a:endParaRPr>
          </a:p>
        </p:txBody>
      </p:sp>
      <p:sp>
        <p:nvSpPr>
          <p:cNvPr id="6" name="Freeform 84">
            <a:extLst>
              <a:ext uri="{FF2B5EF4-FFF2-40B4-BE49-F238E27FC236}">
                <a16:creationId xmlns:a16="http://schemas.microsoft.com/office/drawing/2014/main" id="{6F08189A-2D13-5D45-90B5-7DE76D5153F6}"/>
              </a:ext>
            </a:extLst>
          </p:cNvPr>
          <p:cNvSpPr>
            <a:spLocks noChangeArrowheads="1"/>
          </p:cNvSpPr>
          <p:nvPr/>
        </p:nvSpPr>
        <p:spPr bwMode="auto">
          <a:xfrm>
            <a:off x="7108831" y="2362255"/>
            <a:ext cx="1639947" cy="1583534"/>
          </a:xfrm>
          <a:custGeom>
            <a:avLst/>
            <a:gdLst>
              <a:gd name="T0" fmla="*/ 3125 w 5514"/>
              <a:gd name="T1" fmla="*/ 86 h 5322"/>
              <a:gd name="T2" fmla="*/ 83 w 5514"/>
              <a:gd name="T3" fmla="*/ 3128 h 5322"/>
              <a:gd name="T4" fmla="*/ 83 w 5514"/>
              <a:gd name="T5" fmla="*/ 3128 h 5322"/>
              <a:gd name="T6" fmla="*/ 63 w 5514"/>
              <a:gd name="T7" fmla="*/ 3403 h 5322"/>
              <a:gd name="T8" fmla="*/ 63 w 5514"/>
              <a:gd name="T9" fmla="*/ 3403 h 5322"/>
              <a:gd name="T10" fmla="*/ 783 w 5514"/>
              <a:gd name="T11" fmla="*/ 5140 h 5322"/>
              <a:gd name="T12" fmla="*/ 783 w 5514"/>
              <a:gd name="T13" fmla="*/ 5140 h 5322"/>
              <a:gd name="T14" fmla="*/ 991 w 5514"/>
              <a:gd name="T15" fmla="*/ 5321 h 5322"/>
              <a:gd name="T16" fmla="*/ 5294 w 5514"/>
              <a:gd name="T17" fmla="*/ 5321 h 5322"/>
              <a:gd name="T18" fmla="*/ 5294 w 5514"/>
              <a:gd name="T19" fmla="*/ 5321 h 5322"/>
              <a:gd name="T20" fmla="*/ 5504 w 5514"/>
              <a:gd name="T21" fmla="*/ 5096 h 5322"/>
              <a:gd name="T22" fmla="*/ 5504 w 5514"/>
              <a:gd name="T23" fmla="*/ 5096 h 5322"/>
              <a:gd name="T24" fmla="*/ 3433 w 5514"/>
              <a:gd name="T25" fmla="*/ 96 h 5322"/>
              <a:gd name="T26" fmla="*/ 3433 w 5514"/>
              <a:gd name="T27" fmla="*/ 96 h 5322"/>
              <a:gd name="T28" fmla="*/ 3125 w 5514"/>
              <a:gd name="T29" fmla="*/ 8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2">
                <a:moveTo>
                  <a:pt x="3125" y="86"/>
                </a:moveTo>
                <a:lnTo>
                  <a:pt x="83" y="3128"/>
                </a:lnTo>
                <a:lnTo>
                  <a:pt x="83" y="3128"/>
                </a:lnTo>
                <a:cubicBezTo>
                  <a:pt x="9" y="3202"/>
                  <a:pt x="0" y="3319"/>
                  <a:pt x="63" y="3403"/>
                </a:cubicBezTo>
                <a:lnTo>
                  <a:pt x="63" y="3403"/>
                </a:lnTo>
                <a:cubicBezTo>
                  <a:pt x="435" y="3902"/>
                  <a:pt x="688" y="4495"/>
                  <a:pt x="783" y="5140"/>
                </a:cubicBezTo>
                <a:lnTo>
                  <a:pt x="783" y="5140"/>
                </a:lnTo>
                <a:cubicBezTo>
                  <a:pt x="798" y="5244"/>
                  <a:pt x="887" y="5321"/>
                  <a:pt x="991" y="5321"/>
                </a:cubicBezTo>
                <a:lnTo>
                  <a:pt x="5294" y="5321"/>
                </a:lnTo>
                <a:lnTo>
                  <a:pt x="5294" y="5321"/>
                </a:lnTo>
                <a:cubicBezTo>
                  <a:pt x="5416" y="5321"/>
                  <a:pt x="5513" y="5218"/>
                  <a:pt x="5504" y="5096"/>
                </a:cubicBezTo>
                <a:lnTo>
                  <a:pt x="5504" y="5096"/>
                </a:lnTo>
                <a:cubicBezTo>
                  <a:pt x="5371" y="3189"/>
                  <a:pt x="4613" y="1455"/>
                  <a:pt x="3433" y="96"/>
                </a:cubicBezTo>
                <a:lnTo>
                  <a:pt x="3433" y="96"/>
                </a:lnTo>
                <a:cubicBezTo>
                  <a:pt x="3353" y="4"/>
                  <a:pt x="3211" y="0"/>
                  <a:pt x="3125" y="86"/>
                </a:cubicBezTo>
              </a:path>
            </a:pathLst>
          </a:custGeom>
          <a:solidFill>
            <a:schemeClr val="accent5"/>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Bookman Old Style" panose="02050604050505020204" pitchFamily="18" charset="0"/>
              <a:ea typeface="+mn-ea"/>
              <a:cs typeface="+mn-cs"/>
            </a:endParaRPr>
          </a:p>
        </p:txBody>
      </p:sp>
      <p:sp>
        <p:nvSpPr>
          <p:cNvPr id="7" name="Freeform 85">
            <a:extLst>
              <a:ext uri="{FF2B5EF4-FFF2-40B4-BE49-F238E27FC236}">
                <a16:creationId xmlns:a16="http://schemas.microsoft.com/office/drawing/2014/main" id="{8167C4FA-79DA-7F48-8D77-2E8742D58871}"/>
              </a:ext>
            </a:extLst>
          </p:cNvPr>
          <p:cNvSpPr>
            <a:spLocks noChangeArrowheads="1"/>
          </p:cNvSpPr>
          <p:nvPr/>
        </p:nvSpPr>
        <p:spPr bwMode="auto">
          <a:xfrm>
            <a:off x="6321657" y="1517354"/>
            <a:ext cx="1583534" cy="1639947"/>
          </a:xfrm>
          <a:custGeom>
            <a:avLst/>
            <a:gdLst>
              <a:gd name="T0" fmla="*/ 0 w 5323"/>
              <a:gd name="T1" fmla="*/ 219 h 5514"/>
              <a:gd name="T2" fmla="*/ 0 w 5323"/>
              <a:gd name="T3" fmla="*/ 4522 h 5514"/>
              <a:gd name="T4" fmla="*/ 0 w 5323"/>
              <a:gd name="T5" fmla="*/ 4522 h 5514"/>
              <a:gd name="T6" fmla="*/ 181 w 5323"/>
              <a:gd name="T7" fmla="*/ 4731 h 5514"/>
              <a:gd name="T8" fmla="*/ 181 w 5323"/>
              <a:gd name="T9" fmla="*/ 4731 h 5514"/>
              <a:gd name="T10" fmla="*/ 1919 w 5323"/>
              <a:gd name="T11" fmla="*/ 5451 h 5514"/>
              <a:gd name="T12" fmla="*/ 1919 w 5323"/>
              <a:gd name="T13" fmla="*/ 5451 h 5514"/>
              <a:gd name="T14" fmla="*/ 2194 w 5323"/>
              <a:gd name="T15" fmla="*/ 5430 h 5514"/>
              <a:gd name="T16" fmla="*/ 5235 w 5323"/>
              <a:gd name="T17" fmla="*/ 2388 h 5514"/>
              <a:gd name="T18" fmla="*/ 5235 w 5323"/>
              <a:gd name="T19" fmla="*/ 2388 h 5514"/>
              <a:gd name="T20" fmla="*/ 5225 w 5323"/>
              <a:gd name="T21" fmla="*/ 2080 h 5514"/>
              <a:gd name="T22" fmla="*/ 5225 w 5323"/>
              <a:gd name="T23" fmla="*/ 2080 h 5514"/>
              <a:gd name="T24" fmla="*/ 225 w 5323"/>
              <a:gd name="T25" fmla="*/ 8 h 5514"/>
              <a:gd name="T26" fmla="*/ 225 w 5323"/>
              <a:gd name="T27" fmla="*/ 8 h 5514"/>
              <a:gd name="T28" fmla="*/ 0 w 5323"/>
              <a:gd name="T29" fmla="*/ 219 h 5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23" h="5514">
                <a:moveTo>
                  <a:pt x="0" y="219"/>
                </a:moveTo>
                <a:lnTo>
                  <a:pt x="0" y="4522"/>
                </a:lnTo>
                <a:lnTo>
                  <a:pt x="0" y="4522"/>
                </a:lnTo>
                <a:cubicBezTo>
                  <a:pt x="0" y="4627"/>
                  <a:pt x="77" y="4716"/>
                  <a:pt x="181" y="4731"/>
                </a:cubicBezTo>
                <a:lnTo>
                  <a:pt x="181" y="4731"/>
                </a:lnTo>
                <a:cubicBezTo>
                  <a:pt x="826" y="4825"/>
                  <a:pt x="1419" y="5079"/>
                  <a:pt x="1919" y="5451"/>
                </a:cubicBezTo>
                <a:lnTo>
                  <a:pt x="1919" y="5451"/>
                </a:lnTo>
                <a:cubicBezTo>
                  <a:pt x="2003" y="5513"/>
                  <a:pt x="2119" y="5504"/>
                  <a:pt x="2194" y="5430"/>
                </a:cubicBezTo>
                <a:lnTo>
                  <a:pt x="5235" y="2388"/>
                </a:lnTo>
                <a:lnTo>
                  <a:pt x="5235" y="2388"/>
                </a:lnTo>
                <a:cubicBezTo>
                  <a:pt x="5322" y="2302"/>
                  <a:pt x="5317" y="2160"/>
                  <a:pt x="5225" y="2080"/>
                </a:cubicBezTo>
                <a:lnTo>
                  <a:pt x="5225" y="2080"/>
                </a:lnTo>
                <a:cubicBezTo>
                  <a:pt x="3866" y="900"/>
                  <a:pt x="2132" y="142"/>
                  <a:pt x="225" y="8"/>
                </a:cubicBezTo>
                <a:lnTo>
                  <a:pt x="225" y="8"/>
                </a:lnTo>
                <a:cubicBezTo>
                  <a:pt x="104" y="0"/>
                  <a:pt x="0" y="97"/>
                  <a:pt x="0" y="219"/>
                </a:cubicBezTo>
              </a:path>
            </a:pathLst>
          </a:custGeom>
          <a:solidFill>
            <a:schemeClr val="accent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Bookman Old Style" panose="02050604050505020204" pitchFamily="18" charset="0"/>
              <a:ea typeface="+mn-ea"/>
              <a:cs typeface="+mn-cs"/>
            </a:endParaRPr>
          </a:p>
        </p:txBody>
      </p:sp>
      <p:sp>
        <p:nvSpPr>
          <p:cNvPr id="8" name="Freeform 86">
            <a:extLst>
              <a:ext uri="{FF2B5EF4-FFF2-40B4-BE49-F238E27FC236}">
                <a16:creationId xmlns:a16="http://schemas.microsoft.com/office/drawing/2014/main" id="{159CAED3-AC12-3A49-9A0A-A5A38046F836}"/>
              </a:ext>
            </a:extLst>
          </p:cNvPr>
          <p:cNvSpPr>
            <a:spLocks noChangeArrowheads="1"/>
          </p:cNvSpPr>
          <p:nvPr/>
        </p:nvSpPr>
        <p:spPr bwMode="auto">
          <a:xfrm>
            <a:off x="3667567" y="4171445"/>
            <a:ext cx="1639947" cy="1583533"/>
          </a:xfrm>
          <a:custGeom>
            <a:avLst/>
            <a:gdLst>
              <a:gd name="T0" fmla="*/ 4521 w 5514"/>
              <a:gd name="T1" fmla="*/ 0 h 5323"/>
              <a:gd name="T2" fmla="*/ 220 w 5514"/>
              <a:gd name="T3" fmla="*/ 0 h 5323"/>
              <a:gd name="T4" fmla="*/ 220 w 5514"/>
              <a:gd name="T5" fmla="*/ 0 h 5323"/>
              <a:gd name="T6" fmla="*/ 9 w 5514"/>
              <a:gd name="T7" fmla="*/ 225 h 5323"/>
              <a:gd name="T8" fmla="*/ 9 w 5514"/>
              <a:gd name="T9" fmla="*/ 225 h 5323"/>
              <a:gd name="T10" fmla="*/ 2080 w 5514"/>
              <a:gd name="T11" fmla="*/ 5225 h 5323"/>
              <a:gd name="T12" fmla="*/ 2080 w 5514"/>
              <a:gd name="T13" fmla="*/ 5225 h 5323"/>
              <a:gd name="T14" fmla="*/ 2388 w 5514"/>
              <a:gd name="T15" fmla="*/ 5236 h 5323"/>
              <a:gd name="T16" fmla="*/ 5430 w 5514"/>
              <a:gd name="T17" fmla="*/ 2194 h 5323"/>
              <a:gd name="T18" fmla="*/ 5430 w 5514"/>
              <a:gd name="T19" fmla="*/ 2194 h 5323"/>
              <a:gd name="T20" fmla="*/ 5450 w 5514"/>
              <a:gd name="T21" fmla="*/ 1919 h 5323"/>
              <a:gd name="T22" fmla="*/ 5450 w 5514"/>
              <a:gd name="T23" fmla="*/ 1919 h 5323"/>
              <a:gd name="T24" fmla="*/ 4730 w 5514"/>
              <a:gd name="T25" fmla="*/ 182 h 5323"/>
              <a:gd name="T26" fmla="*/ 4730 w 5514"/>
              <a:gd name="T27" fmla="*/ 182 h 5323"/>
              <a:gd name="T28" fmla="*/ 4521 w 5514"/>
              <a:gd name="T29" fmla="*/ 0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3">
                <a:moveTo>
                  <a:pt x="4521" y="0"/>
                </a:moveTo>
                <a:lnTo>
                  <a:pt x="220" y="0"/>
                </a:lnTo>
                <a:lnTo>
                  <a:pt x="220" y="0"/>
                </a:lnTo>
                <a:cubicBezTo>
                  <a:pt x="98" y="0"/>
                  <a:pt x="0" y="104"/>
                  <a:pt x="9" y="225"/>
                </a:cubicBezTo>
                <a:lnTo>
                  <a:pt x="9" y="225"/>
                </a:lnTo>
                <a:cubicBezTo>
                  <a:pt x="142" y="2132"/>
                  <a:pt x="901" y="3867"/>
                  <a:pt x="2080" y="5225"/>
                </a:cubicBezTo>
                <a:lnTo>
                  <a:pt x="2080" y="5225"/>
                </a:lnTo>
                <a:cubicBezTo>
                  <a:pt x="2160" y="5317"/>
                  <a:pt x="2302" y="5322"/>
                  <a:pt x="2388" y="5236"/>
                </a:cubicBezTo>
                <a:lnTo>
                  <a:pt x="5430" y="2194"/>
                </a:lnTo>
                <a:lnTo>
                  <a:pt x="5430" y="2194"/>
                </a:lnTo>
                <a:cubicBezTo>
                  <a:pt x="5504" y="2120"/>
                  <a:pt x="5513" y="2003"/>
                  <a:pt x="5450" y="1919"/>
                </a:cubicBezTo>
                <a:lnTo>
                  <a:pt x="5450" y="1919"/>
                </a:lnTo>
                <a:cubicBezTo>
                  <a:pt x="5079" y="1419"/>
                  <a:pt x="4824" y="827"/>
                  <a:pt x="4730" y="182"/>
                </a:cubicBezTo>
                <a:lnTo>
                  <a:pt x="4730" y="182"/>
                </a:lnTo>
                <a:cubicBezTo>
                  <a:pt x="4715" y="78"/>
                  <a:pt x="4626" y="0"/>
                  <a:pt x="4521" y="0"/>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Bookman Old Style" panose="02050604050505020204" pitchFamily="18" charset="0"/>
              <a:ea typeface="+mn-ea"/>
              <a:cs typeface="+mn-cs"/>
            </a:endParaRPr>
          </a:p>
        </p:txBody>
      </p:sp>
      <p:sp>
        <p:nvSpPr>
          <p:cNvPr id="9" name="Freeform 87">
            <a:extLst>
              <a:ext uri="{FF2B5EF4-FFF2-40B4-BE49-F238E27FC236}">
                <a16:creationId xmlns:a16="http://schemas.microsoft.com/office/drawing/2014/main" id="{E001C96E-941B-A74B-9FE6-24D2C971D2A3}"/>
              </a:ext>
            </a:extLst>
          </p:cNvPr>
          <p:cNvSpPr>
            <a:spLocks noChangeArrowheads="1"/>
          </p:cNvSpPr>
          <p:nvPr/>
        </p:nvSpPr>
        <p:spPr bwMode="auto">
          <a:xfrm>
            <a:off x="4512467" y="1517354"/>
            <a:ext cx="1583533" cy="1639947"/>
          </a:xfrm>
          <a:custGeom>
            <a:avLst/>
            <a:gdLst>
              <a:gd name="T0" fmla="*/ 87 w 5323"/>
              <a:gd name="T1" fmla="*/ 2388 h 5514"/>
              <a:gd name="T2" fmla="*/ 3129 w 5323"/>
              <a:gd name="T3" fmla="*/ 5430 h 5514"/>
              <a:gd name="T4" fmla="*/ 3129 w 5323"/>
              <a:gd name="T5" fmla="*/ 5430 h 5514"/>
              <a:gd name="T6" fmla="*/ 3404 w 5323"/>
              <a:gd name="T7" fmla="*/ 5451 h 5514"/>
              <a:gd name="T8" fmla="*/ 3404 w 5323"/>
              <a:gd name="T9" fmla="*/ 5451 h 5514"/>
              <a:gd name="T10" fmla="*/ 5140 w 5323"/>
              <a:gd name="T11" fmla="*/ 4731 h 5514"/>
              <a:gd name="T12" fmla="*/ 5140 w 5323"/>
              <a:gd name="T13" fmla="*/ 4731 h 5514"/>
              <a:gd name="T14" fmla="*/ 5322 w 5323"/>
              <a:gd name="T15" fmla="*/ 4522 h 5514"/>
              <a:gd name="T16" fmla="*/ 5322 w 5323"/>
              <a:gd name="T17" fmla="*/ 219 h 5514"/>
              <a:gd name="T18" fmla="*/ 5322 w 5323"/>
              <a:gd name="T19" fmla="*/ 219 h 5514"/>
              <a:gd name="T20" fmla="*/ 5097 w 5323"/>
              <a:gd name="T21" fmla="*/ 8 h 5514"/>
              <a:gd name="T22" fmla="*/ 5097 w 5323"/>
              <a:gd name="T23" fmla="*/ 8 h 5514"/>
              <a:gd name="T24" fmla="*/ 97 w 5323"/>
              <a:gd name="T25" fmla="*/ 2080 h 5514"/>
              <a:gd name="T26" fmla="*/ 97 w 5323"/>
              <a:gd name="T27" fmla="*/ 2080 h 5514"/>
              <a:gd name="T28" fmla="*/ 87 w 5323"/>
              <a:gd name="T29" fmla="*/ 2388 h 5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23" h="5514">
                <a:moveTo>
                  <a:pt x="87" y="2388"/>
                </a:moveTo>
                <a:lnTo>
                  <a:pt x="3129" y="5430"/>
                </a:lnTo>
                <a:lnTo>
                  <a:pt x="3129" y="5430"/>
                </a:lnTo>
                <a:cubicBezTo>
                  <a:pt x="3203" y="5504"/>
                  <a:pt x="3320" y="5513"/>
                  <a:pt x="3404" y="5451"/>
                </a:cubicBezTo>
                <a:lnTo>
                  <a:pt x="3404" y="5451"/>
                </a:lnTo>
                <a:cubicBezTo>
                  <a:pt x="3903" y="5079"/>
                  <a:pt x="4496" y="4825"/>
                  <a:pt x="5140" y="4731"/>
                </a:cubicBezTo>
                <a:lnTo>
                  <a:pt x="5140" y="4731"/>
                </a:lnTo>
                <a:cubicBezTo>
                  <a:pt x="5244" y="4716"/>
                  <a:pt x="5322" y="4627"/>
                  <a:pt x="5322" y="4522"/>
                </a:cubicBezTo>
                <a:lnTo>
                  <a:pt x="5322" y="219"/>
                </a:lnTo>
                <a:lnTo>
                  <a:pt x="5322" y="219"/>
                </a:lnTo>
                <a:cubicBezTo>
                  <a:pt x="5322" y="97"/>
                  <a:pt x="5219" y="0"/>
                  <a:pt x="5097" y="8"/>
                </a:cubicBezTo>
                <a:lnTo>
                  <a:pt x="5097" y="8"/>
                </a:lnTo>
                <a:cubicBezTo>
                  <a:pt x="3190" y="142"/>
                  <a:pt x="1456" y="900"/>
                  <a:pt x="97" y="2080"/>
                </a:cubicBezTo>
                <a:lnTo>
                  <a:pt x="97" y="2080"/>
                </a:lnTo>
                <a:cubicBezTo>
                  <a:pt x="5" y="2160"/>
                  <a:pt x="0" y="2302"/>
                  <a:pt x="87" y="2388"/>
                </a:cubicBezTo>
              </a:path>
            </a:pathLst>
          </a:custGeom>
          <a:solidFill>
            <a:schemeClr val="accent3"/>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Bookman Old Style" panose="02050604050505020204" pitchFamily="18" charset="0"/>
              <a:ea typeface="+mn-ea"/>
              <a:cs typeface="+mn-cs"/>
            </a:endParaRPr>
          </a:p>
        </p:txBody>
      </p:sp>
      <p:sp>
        <p:nvSpPr>
          <p:cNvPr id="40" name="Shape 2688">
            <a:extLst>
              <a:ext uri="{FF2B5EF4-FFF2-40B4-BE49-F238E27FC236}">
                <a16:creationId xmlns:a16="http://schemas.microsoft.com/office/drawing/2014/main" id="{81519378-024C-794F-925A-79731D9AB6B8}"/>
              </a:ext>
            </a:extLst>
          </p:cNvPr>
          <p:cNvSpPr>
            <a:spLocks noChangeAspect="1"/>
          </p:cNvSpPr>
          <p:nvPr/>
        </p:nvSpPr>
        <p:spPr>
          <a:xfrm>
            <a:off x="7740723" y="4636650"/>
            <a:ext cx="376163" cy="376163"/>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Bookman Old Style" panose="02050604050505020204" pitchFamily="18" charset="0"/>
              <a:ea typeface="Open Sans Semibold" charset="0"/>
              <a:cs typeface="Open Sans Semibold" charset="0"/>
              <a:sym typeface="Gill Sans"/>
            </a:endParaRPr>
          </a:p>
        </p:txBody>
      </p:sp>
      <p:sp>
        <p:nvSpPr>
          <p:cNvPr id="41" name="Shape 2748">
            <a:extLst>
              <a:ext uri="{FF2B5EF4-FFF2-40B4-BE49-F238E27FC236}">
                <a16:creationId xmlns:a16="http://schemas.microsoft.com/office/drawing/2014/main" id="{BAAD80F8-A0A9-F34C-9546-C28302A07BBC}"/>
              </a:ext>
            </a:extLst>
          </p:cNvPr>
          <p:cNvSpPr>
            <a:spLocks noChangeAspect="1"/>
          </p:cNvSpPr>
          <p:nvPr/>
        </p:nvSpPr>
        <p:spPr>
          <a:xfrm>
            <a:off x="4299459" y="3153655"/>
            <a:ext cx="376163" cy="37616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Bookman Old Style" panose="02050604050505020204" pitchFamily="18" charset="0"/>
              <a:ea typeface="Open Sans Semibold" charset="0"/>
              <a:cs typeface="Open Sans Semibold" charset="0"/>
              <a:sym typeface="Gill Sans"/>
            </a:endParaRPr>
          </a:p>
        </p:txBody>
      </p:sp>
      <p:sp>
        <p:nvSpPr>
          <p:cNvPr id="43" name="Shape 2584">
            <a:extLst>
              <a:ext uri="{FF2B5EF4-FFF2-40B4-BE49-F238E27FC236}">
                <a16:creationId xmlns:a16="http://schemas.microsoft.com/office/drawing/2014/main" id="{E6FCD66C-CEE7-B249-A8EA-C3CEE7007638}"/>
              </a:ext>
            </a:extLst>
          </p:cNvPr>
          <p:cNvSpPr>
            <a:spLocks noChangeAspect="1"/>
          </p:cNvSpPr>
          <p:nvPr/>
        </p:nvSpPr>
        <p:spPr>
          <a:xfrm>
            <a:off x="4299459" y="4636650"/>
            <a:ext cx="376163" cy="376163"/>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Bookman Old Style" panose="02050604050505020204" pitchFamily="18" charset="0"/>
              <a:ea typeface="Open Sans Semibold" charset="0"/>
              <a:cs typeface="Open Sans Semibold" charset="0"/>
              <a:sym typeface="Gill Sans"/>
            </a:endParaRPr>
          </a:p>
        </p:txBody>
      </p:sp>
      <p:sp>
        <p:nvSpPr>
          <p:cNvPr id="44" name="Shape 2623">
            <a:extLst>
              <a:ext uri="{FF2B5EF4-FFF2-40B4-BE49-F238E27FC236}">
                <a16:creationId xmlns:a16="http://schemas.microsoft.com/office/drawing/2014/main" id="{7FABF075-63CF-CE42-B185-F6028CC38A62}"/>
              </a:ext>
            </a:extLst>
          </p:cNvPr>
          <p:cNvSpPr>
            <a:spLocks noChangeAspect="1"/>
          </p:cNvSpPr>
          <p:nvPr/>
        </p:nvSpPr>
        <p:spPr>
          <a:xfrm>
            <a:off x="7740723" y="3175382"/>
            <a:ext cx="376163" cy="376163"/>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Bookman Old Style" panose="02050604050505020204" pitchFamily="18" charset="0"/>
              <a:ea typeface="Open Sans Semibold" charset="0"/>
              <a:cs typeface="Open Sans Semibold" charset="0"/>
              <a:sym typeface="Gill Sans"/>
            </a:endParaRPr>
          </a:p>
        </p:txBody>
      </p:sp>
      <p:sp>
        <p:nvSpPr>
          <p:cNvPr id="42" name="Shape 2546">
            <a:extLst>
              <a:ext uri="{FF2B5EF4-FFF2-40B4-BE49-F238E27FC236}">
                <a16:creationId xmlns:a16="http://schemas.microsoft.com/office/drawing/2014/main" id="{29CA5AA6-D893-5842-BABF-209C0097796B}"/>
              </a:ext>
            </a:extLst>
          </p:cNvPr>
          <p:cNvSpPr>
            <a:spLocks noChangeAspect="1"/>
          </p:cNvSpPr>
          <p:nvPr/>
        </p:nvSpPr>
        <p:spPr>
          <a:xfrm>
            <a:off x="6707480" y="2183443"/>
            <a:ext cx="376163" cy="307770"/>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Bookman Old Style" panose="02050604050505020204" pitchFamily="18" charset="0"/>
              <a:ea typeface="Open Sans Semibold" charset="0"/>
              <a:cs typeface="Open Sans Semibold" charset="0"/>
              <a:sym typeface="Gill Sans"/>
            </a:endParaRPr>
          </a:p>
        </p:txBody>
      </p:sp>
      <p:sp>
        <p:nvSpPr>
          <p:cNvPr id="45" name="Shape 2631">
            <a:extLst>
              <a:ext uri="{FF2B5EF4-FFF2-40B4-BE49-F238E27FC236}">
                <a16:creationId xmlns:a16="http://schemas.microsoft.com/office/drawing/2014/main" id="{451C57CF-0BC5-D54B-9038-D82321BF92F4}"/>
              </a:ext>
            </a:extLst>
          </p:cNvPr>
          <p:cNvSpPr>
            <a:spLocks noChangeAspect="1"/>
          </p:cNvSpPr>
          <p:nvPr/>
        </p:nvSpPr>
        <p:spPr>
          <a:xfrm>
            <a:off x="5332702" y="2183971"/>
            <a:ext cx="376163" cy="307770"/>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Bookman Old Style" panose="02050604050505020204" pitchFamily="18" charset="0"/>
              <a:ea typeface="Open Sans Semibold" charset="0"/>
              <a:cs typeface="Open Sans Semibold" charset="0"/>
              <a:sym typeface="Gill Sans"/>
            </a:endParaRPr>
          </a:p>
        </p:txBody>
      </p:sp>
      <p:sp>
        <p:nvSpPr>
          <p:cNvPr id="48" name="TextBox 47">
            <a:extLst>
              <a:ext uri="{FF2B5EF4-FFF2-40B4-BE49-F238E27FC236}">
                <a16:creationId xmlns:a16="http://schemas.microsoft.com/office/drawing/2014/main" id="{4074D97E-C3C3-7441-8255-7A5D6FFB76CD}"/>
              </a:ext>
            </a:extLst>
          </p:cNvPr>
          <p:cNvSpPr txBox="1"/>
          <p:nvPr/>
        </p:nvSpPr>
        <p:spPr>
          <a:xfrm>
            <a:off x="9205264" y="4151152"/>
            <a:ext cx="902811" cy="338554"/>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Others</a:t>
            </a:r>
            <a:endPar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League Spartan" charset="0"/>
              <a:cs typeface="Poppins SemiBold" pitchFamily="2" charset="77"/>
            </a:endParaRPr>
          </a:p>
        </p:txBody>
      </p:sp>
      <p:sp>
        <p:nvSpPr>
          <p:cNvPr id="49" name="Subtitle 2">
            <a:extLst>
              <a:ext uri="{FF2B5EF4-FFF2-40B4-BE49-F238E27FC236}">
                <a16:creationId xmlns:a16="http://schemas.microsoft.com/office/drawing/2014/main" id="{9F6E271E-63D3-B840-ADDE-B039B2A77704}"/>
              </a:ext>
            </a:extLst>
          </p:cNvPr>
          <p:cNvSpPr txBox="1">
            <a:spLocks/>
          </p:cNvSpPr>
          <p:nvPr/>
        </p:nvSpPr>
        <p:spPr>
          <a:xfrm>
            <a:off x="9205264" y="4527690"/>
            <a:ext cx="2271040" cy="1969963"/>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(Electric accumulators, Sanitary Ware, Manicure/Pedicure Sets, Conductors, Cables, Cement, Glassware, Iron and Steel)</a:t>
            </a:r>
          </a:p>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19 Tariff Lines </a:t>
            </a:r>
          </a:p>
          <a:p>
            <a:pPr marL="0" marR="0" lvl="0" indent="0" algn="l" defTabSz="1087636" rtl="0" eaLnBrk="1" fontAlgn="auto" latinLnBrk="0" hangingPunct="1">
              <a:lnSpc>
                <a:spcPts val="175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endParaRPr>
          </a:p>
        </p:txBody>
      </p:sp>
      <p:sp>
        <p:nvSpPr>
          <p:cNvPr id="52" name="TextBox 51">
            <a:extLst>
              <a:ext uri="{FF2B5EF4-FFF2-40B4-BE49-F238E27FC236}">
                <a16:creationId xmlns:a16="http://schemas.microsoft.com/office/drawing/2014/main" id="{964EC149-AEDF-404C-AEA7-63F9AE5BC6D4}"/>
              </a:ext>
            </a:extLst>
          </p:cNvPr>
          <p:cNvSpPr txBox="1"/>
          <p:nvPr/>
        </p:nvSpPr>
        <p:spPr>
          <a:xfrm>
            <a:off x="8813172" y="2691691"/>
            <a:ext cx="1237839" cy="338554"/>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Footwear </a:t>
            </a:r>
          </a:p>
        </p:txBody>
      </p:sp>
      <p:sp>
        <p:nvSpPr>
          <p:cNvPr id="53" name="Subtitle 2">
            <a:extLst>
              <a:ext uri="{FF2B5EF4-FFF2-40B4-BE49-F238E27FC236}">
                <a16:creationId xmlns:a16="http://schemas.microsoft.com/office/drawing/2014/main" id="{72551239-3264-0643-8861-E9A54F6497CA}"/>
              </a:ext>
            </a:extLst>
          </p:cNvPr>
          <p:cNvSpPr txBox="1">
            <a:spLocks/>
          </p:cNvSpPr>
          <p:nvPr/>
        </p:nvSpPr>
        <p:spPr>
          <a:xfrm>
            <a:off x="8918022" y="3008879"/>
            <a:ext cx="2271040" cy="283026"/>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rPr>
              <a:t>9 Tariff Lines </a:t>
            </a:r>
          </a:p>
        </p:txBody>
      </p:sp>
      <p:sp>
        <p:nvSpPr>
          <p:cNvPr id="55" name="TextBox 54">
            <a:extLst>
              <a:ext uri="{FF2B5EF4-FFF2-40B4-BE49-F238E27FC236}">
                <a16:creationId xmlns:a16="http://schemas.microsoft.com/office/drawing/2014/main" id="{92B0D2B2-130E-D64E-A222-26DA3A9DAA30}"/>
              </a:ext>
            </a:extLst>
          </p:cNvPr>
          <p:cNvSpPr txBox="1"/>
          <p:nvPr/>
        </p:nvSpPr>
        <p:spPr>
          <a:xfrm>
            <a:off x="358031" y="4031353"/>
            <a:ext cx="3081293" cy="830997"/>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prstClr val="black"/>
                </a:solidFill>
                <a:effectLst/>
                <a:uLnTx/>
                <a:uFillTx/>
                <a:latin typeface="Bookman Old Style" panose="02050604050505020204" pitchFamily="18" charset="0"/>
                <a:ea typeface="+mn-ea"/>
                <a:cs typeface="Calibri" pitchFamily="34" charset="0"/>
              </a:rPr>
              <a:t>Bedding</a:t>
            </a:r>
            <a:r>
              <a:rPr kumimoji="0" lang="fr-FR"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 Articles,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prstClr val="black"/>
                </a:solidFill>
                <a:effectLst/>
                <a:uLnTx/>
                <a:uFillTx/>
                <a:latin typeface="Bookman Old Style" panose="02050604050505020204" pitchFamily="18" charset="0"/>
                <a:ea typeface="+mn-ea"/>
                <a:cs typeface="Calibri" pitchFamily="34" charset="0"/>
              </a:rPr>
              <a:t>Mattresses</a:t>
            </a:r>
            <a:r>
              <a:rPr kumimoji="0" lang="fr-FR"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 Electric </a:t>
            </a:r>
            <a:r>
              <a:rPr kumimoji="0" lang="fr-FR" sz="1600" b="1" i="0" u="none" strike="noStrike" kern="1200" cap="none" spc="0" normalizeH="0" baseline="0" noProof="0" dirty="0" err="1">
                <a:ln>
                  <a:noFill/>
                </a:ln>
                <a:solidFill>
                  <a:prstClr val="black"/>
                </a:solidFill>
                <a:effectLst/>
                <a:uLnTx/>
                <a:uFillTx/>
                <a:latin typeface="Bookman Old Style" panose="02050604050505020204" pitchFamily="18" charset="0"/>
                <a:ea typeface="+mn-ea"/>
                <a:cs typeface="Calibri" pitchFamily="34" charset="0"/>
              </a:rPr>
              <a:t>Lamps</a:t>
            </a:r>
            <a:endParaRPr kumimoji="0" lang="fr-FR"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League Spartan" charset="0"/>
              <a:cs typeface="Poppins SemiBold" pitchFamily="2" charset="77"/>
            </a:endParaRPr>
          </a:p>
        </p:txBody>
      </p:sp>
      <p:sp>
        <p:nvSpPr>
          <p:cNvPr id="56" name="Subtitle 2">
            <a:extLst>
              <a:ext uri="{FF2B5EF4-FFF2-40B4-BE49-F238E27FC236}">
                <a16:creationId xmlns:a16="http://schemas.microsoft.com/office/drawing/2014/main" id="{A5840256-3DFB-8143-A83B-328DC6BA6084}"/>
              </a:ext>
            </a:extLst>
          </p:cNvPr>
          <p:cNvSpPr txBox="1">
            <a:spLocks/>
          </p:cNvSpPr>
          <p:nvPr/>
        </p:nvSpPr>
        <p:spPr>
          <a:xfrm>
            <a:off x="1048708" y="4720837"/>
            <a:ext cx="2271040" cy="283026"/>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rPr>
              <a:t>8 Tariff Lines </a:t>
            </a:r>
          </a:p>
        </p:txBody>
      </p:sp>
      <p:sp>
        <p:nvSpPr>
          <p:cNvPr id="58" name="TextBox 57">
            <a:extLst>
              <a:ext uri="{FF2B5EF4-FFF2-40B4-BE49-F238E27FC236}">
                <a16:creationId xmlns:a16="http://schemas.microsoft.com/office/drawing/2014/main" id="{D22538C3-6068-2C44-ACC0-A760B5C21892}"/>
              </a:ext>
            </a:extLst>
          </p:cNvPr>
          <p:cNvSpPr txBox="1"/>
          <p:nvPr/>
        </p:nvSpPr>
        <p:spPr>
          <a:xfrm>
            <a:off x="1176825" y="2565617"/>
            <a:ext cx="2752741" cy="584775"/>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Jewellery and Parts etc.</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League Spartan" charset="0"/>
              <a:cs typeface="Poppins SemiBold" pitchFamily="2" charset="77"/>
            </a:endParaRPr>
          </a:p>
        </p:txBody>
      </p:sp>
      <p:sp>
        <p:nvSpPr>
          <p:cNvPr id="59" name="Subtitle 2">
            <a:extLst>
              <a:ext uri="{FF2B5EF4-FFF2-40B4-BE49-F238E27FC236}">
                <a16:creationId xmlns:a16="http://schemas.microsoft.com/office/drawing/2014/main" id="{68872115-0B77-7E48-80B5-0DF80F1F9B52}"/>
              </a:ext>
            </a:extLst>
          </p:cNvPr>
          <p:cNvSpPr txBox="1">
            <a:spLocks/>
          </p:cNvSpPr>
          <p:nvPr/>
        </p:nvSpPr>
        <p:spPr>
          <a:xfrm>
            <a:off x="1272548" y="2814834"/>
            <a:ext cx="2271040" cy="281808"/>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Calibri" pitchFamily="34" charset="0"/>
              </a:rPr>
              <a:t>9</a:t>
            </a:r>
            <a:r>
              <a:rPr kumimoji="0" lang="en-US" sz="12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rPr>
              <a:t> Tariff Lines .</a:t>
            </a:r>
          </a:p>
        </p:txBody>
      </p:sp>
      <p:sp>
        <p:nvSpPr>
          <p:cNvPr id="61" name="TextBox 60">
            <a:extLst>
              <a:ext uri="{FF2B5EF4-FFF2-40B4-BE49-F238E27FC236}">
                <a16:creationId xmlns:a16="http://schemas.microsoft.com/office/drawing/2014/main" id="{8966A83B-AF4B-8A46-9593-936090F481B5}"/>
              </a:ext>
            </a:extLst>
          </p:cNvPr>
          <p:cNvSpPr txBox="1"/>
          <p:nvPr/>
        </p:nvSpPr>
        <p:spPr>
          <a:xfrm>
            <a:off x="7618474" y="1441451"/>
            <a:ext cx="1986441" cy="338554"/>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Cereals &amp; Fruits </a:t>
            </a:r>
          </a:p>
        </p:txBody>
      </p:sp>
      <p:sp>
        <p:nvSpPr>
          <p:cNvPr id="62" name="Subtitle 2">
            <a:extLst>
              <a:ext uri="{FF2B5EF4-FFF2-40B4-BE49-F238E27FC236}">
                <a16:creationId xmlns:a16="http://schemas.microsoft.com/office/drawing/2014/main" id="{CD286350-E902-3D4C-B45B-62622922CD04}"/>
              </a:ext>
            </a:extLst>
          </p:cNvPr>
          <p:cNvSpPr txBox="1">
            <a:spLocks/>
          </p:cNvSpPr>
          <p:nvPr/>
        </p:nvSpPr>
        <p:spPr>
          <a:xfrm>
            <a:off x="7928804" y="1746398"/>
            <a:ext cx="2271040" cy="283026"/>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rPr>
              <a:t>10 Tariff Lines </a:t>
            </a:r>
          </a:p>
        </p:txBody>
      </p:sp>
      <p:sp>
        <p:nvSpPr>
          <p:cNvPr id="65" name="TextBox 64">
            <a:extLst>
              <a:ext uri="{FF2B5EF4-FFF2-40B4-BE49-F238E27FC236}">
                <a16:creationId xmlns:a16="http://schemas.microsoft.com/office/drawing/2014/main" id="{FB8E2481-79AF-2D46-A0D6-DC3C0AA0D5C0}"/>
              </a:ext>
            </a:extLst>
          </p:cNvPr>
          <p:cNvSpPr txBox="1"/>
          <p:nvPr/>
        </p:nvSpPr>
        <p:spPr>
          <a:xfrm>
            <a:off x="1926020" y="1332545"/>
            <a:ext cx="1420645" cy="584775"/>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(Chemicals)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League Spartan" charset="0"/>
              <a:cs typeface="Poppins SemiBold" pitchFamily="2" charset="77"/>
            </a:endParaRPr>
          </a:p>
        </p:txBody>
      </p:sp>
      <p:sp>
        <p:nvSpPr>
          <p:cNvPr id="66" name="Subtitle 2">
            <a:extLst>
              <a:ext uri="{FF2B5EF4-FFF2-40B4-BE49-F238E27FC236}">
                <a16:creationId xmlns:a16="http://schemas.microsoft.com/office/drawing/2014/main" id="{AAB18A95-11AF-8E49-BEBD-E4235D75E8AF}"/>
              </a:ext>
            </a:extLst>
          </p:cNvPr>
          <p:cNvSpPr txBox="1">
            <a:spLocks/>
          </p:cNvSpPr>
          <p:nvPr/>
        </p:nvSpPr>
        <p:spPr>
          <a:xfrm>
            <a:off x="1413929" y="1580190"/>
            <a:ext cx="3261693" cy="775790"/>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(Soaps &amp; Organic surface-active agents, make up preps, gelatin, others </a:t>
            </a:r>
          </a:p>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rPr>
              <a:t>13 Tariff Lines </a:t>
            </a:r>
          </a:p>
        </p:txBody>
      </p:sp>
      <p:sp>
        <p:nvSpPr>
          <p:cNvPr id="33" name="Freeform 86">
            <a:extLst>
              <a:ext uri="{FF2B5EF4-FFF2-40B4-BE49-F238E27FC236}">
                <a16:creationId xmlns:a16="http://schemas.microsoft.com/office/drawing/2014/main" id="{43624F97-B33F-4FD2-8F25-FA08C26F8171}"/>
              </a:ext>
            </a:extLst>
          </p:cNvPr>
          <p:cNvSpPr>
            <a:spLocks noChangeArrowheads="1"/>
          </p:cNvSpPr>
          <p:nvPr/>
        </p:nvSpPr>
        <p:spPr bwMode="auto">
          <a:xfrm rot="18716231">
            <a:off x="4805211" y="5068181"/>
            <a:ext cx="1639947" cy="1583533"/>
          </a:xfrm>
          <a:custGeom>
            <a:avLst/>
            <a:gdLst>
              <a:gd name="T0" fmla="*/ 4521 w 5514"/>
              <a:gd name="T1" fmla="*/ 0 h 5323"/>
              <a:gd name="T2" fmla="*/ 220 w 5514"/>
              <a:gd name="T3" fmla="*/ 0 h 5323"/>
              <a:gd name="T4" fmla="*/ 220 w 5514"/>
              <a:gd name="T5" fmla="*/ 0 h 5323"/>
              <a:gd name="T6" fmla="*/ 9 w 5514"/>
              <a:gd name="T7" fmla="*/ 225 h 5323"/>
              <a:gd name="T8" fmla="*/ 9 w 5514"/>
              <a:gd name="T9" fmla="*/ 225 h 5323"/>
              <a:gd name="T10" fmla="*/ 2080 w 5514"/>
              <a:gd name="T11" fmla="*/ 5225 h 5323"/>
              <a:gd name="T12" fmla="*/ 2080 w 5514"/>
              <a:gd name="T13" fmla="*/ 5225 h 5323"/>
              <a:gd name="T14" fmla="*/ 2388 w 5514"/>
              <a:gd name="T15" fmla="*/ 5236 h 5323"/>
              <a:gd name="T16" fmla="*/ 5430 w 5514"/>
              <a:gd name="T17" fmla="*/ 2194 h 5323"/>
              <a:gd name="T18" fmla="*/ 5430 w 5514"/>
              <a:gd name="T19" fmla="*/ 2194 h 5323"/>
              <a:gd name="T20" fmla="*/ 5450 w 5514"/>
              <a:gd name="T21" fmla="*/ 1919 h 5323"/>
              <a:gd name="T22" fmla="*/ 5450 w 5514"/>
              <a:gd name="T23" fmla="*/ 1919 h 5323"/>
              <a:gd name="T24" fmla="*/ 4730 w 5514"/>
              <a:gd name="T25" fmla="*/ 182 h 5323"/>
              <a:gd name="T26" fmla="*/ 4730 w 5514"/>
              <a:gd name="T27" fmla="*/ 182 h 5323"/>
              <a:gd name="T28" fmla="*/ 4521 w 5514"/>
              <a:gd name="T29" fmla="*/ 0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3">
                <a:moveTo>
                  <a:pt x="4521" y="0"/>
                </a:moveTo>
                <a:lnTo>
                  <a:pt x="220" y="0"/>
                </a:lnTo>
                <a:lnTo>
                  <a:pt x="220" y="0"/>
                </a:lnTo>
                <a:cubicBezTo>
                  <a:pt x="98" y="0"/>
                  <a:pt x="0" y="104"/>
                  <a:pt x="9" y="225"/>
                </a:cubicBezTo>
                <a:lnTo>
                  <a:pt x="9" y="225"/>
                </a:lnTo>
                <a:cubicBezTo>
                  <a:pt x="142" y="2132"/>
                  <a:pt x="901" y="3867"/>
                  <a:pt x="2080" y="5225"/>
                </a:cubicBezTo>
                <a:lnTo>
                  <a:pt x="2080" y="5225"/>
                </a:lnTo>
                <a:cubicBezTo>
                  <a:pt x="2160" y="5317"/>
                  <a:pt x="2302" y="5322"/>
                  <a:pt x="2388" y="5236"/>
                </a:cubicBezTo>
                <a:lnTo>
                  <a:pt x="5430" y="2194"/>
                </a:lnTo>
                <a:lnTo>
                  <a:pt x="5430" y="2194"/>
                </a:lnTo>
                <a:cubicBezTo>
                  <a:pt x="5504" y="2120"/>
                  <a:pt x="5513" y="2003"/>
                  <a:pt x="5450" y="1919"/>
                </a:cubicBezTo>
                <a:lnTo>
                  <a:pt x="5450" y="1919"/>
                </a:lnTo>
                <a:cubicBezTo>
                  <a:pt x="5079" y="1419"/>
                  <a:pt x="4824" y="827"/>
                  <a:pt x="4730" y="182"/>
                </a:cubicBezTo>
                <a:lnTo>
                  <a:pt x="4730" y="182"/>
                </a:lnTo>
                <a:cubicBezTo>
                  <a:pt x="4715" y="78"/>
                  <a:pt x="4626" y="0"/>
                  <a:pt x="4521" y="0"/>
                </a:cubicBez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Poppins"/>
              <a:ea typeface="+mn-ea"/>
              <a:cs typeface="+mn-cs"/>
            </a:endParaRPr>
          </a:p>
        </p:txBody>
      </p:sp>
      <p:sp>
        <p:nvSpPr>
          <p:cNvPr id="34" name="Freeform 83">
            <a:extLst>
              <a:ext uri="{FF2B5EF4-FFF2-40B4-BE49-F238E27FC236}">
                <a16:creationId xmlns:a16="http://schemas.microsoft.com/office/drawing/2014/main" id="{3C04D3DD-A827-42FD-AF72-4557B4444B15}"/>
              </a:ext>
            </a:extLst>
          </p:cNvPr>
          <p:cNvSpPr>
            <a:spLocks noChangeArrowheads="1"/>
          </p:cNvSpPr>
          <p:nvPr/>
        </p:nvSpPr>
        <p:spPr bwMode="auto">
          <a:xfrm rot="2788961">
            <a:off x="6026761" y="5090404"/>
            <a:ext cx="1639947" cy="1583533"/>
          </a:xfrm>
          <a:custGeom>
            <a:avLst/>
            <a:gdLst>
              <a:gd name="T0" fmla="*/ 783 w 5514"/>
              <a:gd name="T1" fmla="*/ 182 h 5323"/>
              <a:gd name="T2" fmla="*/ 783 w 5514"/>
              <a:gd name="T3" fmla="*/ 182 h 5323"/>
              <a:gd name="T4" fmla="*/ 63 w 5514"/>
              <a:gd name="T5" fmla="*/ 1919 h 5323"/>
              <a:gd name="T6" fmla="*/ 63 w 5514"/>
              <a:gd name="T7" fmla="*/ 1919 h 5323"/>
              <a:gd name="T8" fmla="*/ 83 w 5514"/>
              <a:gd name="T9" fmla="*/ 2194 h 5323"/>
              <a:gd name="T10" fmla="*/ 3125 w 5514"/>
              <a:gd name="T11" fmla="*/ 5236 h 5323"/>
              <a:gd name="T12" fmla="*/ 3125 w 5514"/>
              <a:gd name="T13" fmla="*/ 5236 h 5323"/>
              <a:gd name="T14" fmla="*/ 3433 w 5514"/>
              <a:gd name="T15" fmla="*/ 5225 h 5323"/>
              <a:gd name="T16" fmla="*/ 3433 w 5514"/>
              <a:gd name="T17" fmla="*/ 5225 h 5323"/>
              <a:gd name="T18" fmla="*/ 5504 w 5514"/>
              <a:gd name="T19" fmla="*/ 226 h 5323"/>
              <a:gd name="T20" fmla="*/ 5504 w 5514"/>
              <a:gd name="T21" fmla="*/ 226 h 5323"/>
              <a:gd name="T22" fmla="*/ 5294 w 5514"/>
              <a:gd name="T23" fmla="*/ 0 h 5323"/>
              <a:gd name="T24" fmla="*/ 991 w 5514"/>
              <a:gd name="T25" fmla="*/ 0 h 5323"/>
              <a:gd name="T26" fmla="*/ 991 w 5514"/>
              <a:gd name="T27" fmla="*/ 0 h 5323"/>
              <a:gd name="T28" fmla="*/ 783 w 5514"/>
              <a:gd name="T29" fmla="*/ 182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3">
                <a:moveTo>
                  <a:pt x="783" y="182"/>
                </a:moveTo>
                <a:lnTo>
                  <a:pt x="783" y="182"/>
                </a:lnTo>
                <a:cubicBezTo>
                  <a:pt x="688" y="827"/>
                  <a:pt x="435" y="1419"/>
                  <a:pt x="63" y="1919"/>
                </a:cubicBezTo>
                <a:lnTo>
                  <a:pt x="63" y="1919"/>
                </a:lnTo>
                <a:cubicBezTo>
                  <a:pt x="0" y="2003"/>
                  <a:pt x="9" y="2120"/>
                  <a:pt x="83" y="2194"/>
                </a:cubicBezTo>
                <a:lnTo>
                  <a:pt x="3125" y="5236"/>
                </a:lnTo>
                <a:lnTo>
                  <a:pt x="3125" y="5236"/>
                </a:lnTo>
                <a:cubicBezTo>
                  <a:pt x="3211" y="5322"/>
                  <a:pt x="3353" y="5317"/>
                  <a:pt x="3433" y="5225"/>
                </a:cubicBezTo>
                <a:lnTo>
                  <a:pt x="3433" y="5225"/>
                </a:lnTo>
                <a:cubicBezTo>
                  <a:pt x="4613" y="3867"/>
                  <a:pt x="5371" y="2132"/>
                  <a:pt x="5504" y="226"/>
                </a:cubicBezTo>
                <a:lnTo>
                  <a:pt x="5504" y="226"/>
                </a:lnTo>
                <a:cubicBezTo>
                  <a:pt x="5513" y="104"/>
                  <a:pt x="5416" y="0"/>
                  <a:pt x="5294" y="0"/>
                </a:cubicBezTo>
                <a:lnTo>
                  <a:pt x="991" y="0"/>
                </a:lnTo>
                <a:lnTo>
                  <a:pt x="991" y="0"/>
                </a:lnTo>
                <a:cubicBezTo>
                  <a:pt x="887" y="0"/>
                  <a:pt x="798" y="78"/>
                  <a:pt x="783" y="182"/>
                </a:cubicBezTo>
              </a:path>
            </a:pathLst>
          </a:custGeom>
          <a:solidFill>
            <a:schemeClr val="accent6">
              <a:lumMod val="9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66" b="0" i="0" u="none" strike="noStrike" kern="1200" cap="none" spc="0" normalizeH="0" baseline="0" noProof="0">
              <a:ln>
                <a:noFill/>
              </a:ln>
              <a:solidFill>
                <a:prstClr val="black"/>
              </a:solidFill>
              <a:effectLst/>
              <a:uLnTx/>
              <a:uFillTx/>
              <a:latin typeface="Poppins"/>
              <a:ea typeface="+mn-ea"/>
              <a:cs typeface="+mn-cs"/>
            </a:endParaRPr>
          </a:p>
        </p:txBody>
      </p:sp>
      <p:sp>
        <p:nvSpPr>
          <p:cNvPr id="35" name="TextBox 34">
            <a:extLst>
              <a:ext uri="{FF2B5EF4-FFF2-40B4-BE49-F238E27FC236}">
                <a16:creationId xmlns:a16="http://schemas.microsoft.com/office/drawing/2014/main" id="{C96CB5DC-E990-498A-BEE0-62C2FB90A3CA}"/>
              </a:ext>
            </a:extLst>
          </p:cNvPr>
          <p:cNvSpPr txBox="1"/>
          <p:nvPr/>
        </p:nvSpPr>
        <p:spPr>
          <a:xfrm>
            <a:off x="504511" y="5815250"/>
            <a:ext cx="3821944" cy="584775"/>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Calibri" pitchFamily="34" charset="0"/>
              </a:rPr>
              <a:t>Oil Seeds, Vegetable Fats and Oils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League Spartan" charset="0"/>
              <a:cs typeface="Poppins SemiBold" pitchFamily="2" charset="77"/>
            </a:endParaRPr>
          </a:p>
        </p:txBody>
      </p:sp>
      <p:sp>
        <p:nvSpPr>
          <p:cNvPr id="36" name="Subtitle 2">
            <a:extLst>
              <a:ext uri="{FF2B5EF4-FFF2-40B4-BE49-F238E27FC236}">
                <a16:creationId xmlns:a16="http://schemas.microsoft.com/office/drawing/2014/main" id="{82BEA8B1-7F88-4A10-AF4C-3D580F217EBE}"/>
              </a:ext>
            </a:extLst>
          </p:cNvPr>
          <p:cNvSpPr txBox="1">
            <a:spLocks/>
          </p:cNvSpPr>
          <p:nvPr/>
        </p:nvSpPr>
        <p:spPr>
          <a:xfrm>
            <a:off x="1932205" y="6288124"/>
            <a:ext cx="2665307" cy="281808"/>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Calibri" pitchFamily="34" charset="0"/>
              </a:rPr>
              <a:t>7</a:t>
            </a:r>
            <a:r>
              <a:rPr kumimoji="0" lang="en-US" sz="12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rPr>
              <a:t> Tariff Lines .</a:t>
            </a:r>
          </a:p>
        </p:txBody>
      </p:sp>
      <p:sp>
        <p:nvSpPr>
          <p:cNvPr id="39" name="TextBox 38">
            <a:extLst>
              <a:ext uri="{FF2B5EF4-FFF2-40B4-BE49-F238E27FC236}">
                <a16:creationId xmlns:a16="http://schemas.microsoft.com/office/drawing/2014/main" id="{855419B2-2D7C-45FD-9DE0-3031D2BE7038}"/>
              </a:ext>
            </a:extLst>
          </p:cNvPr>
          <p:cNvSpPr txBox="1"/>
          <p:nvPr/>
        </p:nvSpPr>
        <p:spPr>
          <a:xfrm>
            <a:off x="4936453" y="3706693"/>
            <a:ext cx="248016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a:noFill/>
                </a:ln>
                <a:solidFill>
                  <a:prstClr val="black"/>
                </a:solidFill>
                <a:effectLst/>
                <a:uLnTx/>
                <a:uFillTx/>
                <a:latin typeface="Bookman Old Style" panose="02050604050505020204" pitchFamily="18" charset="0"/>
                <a:ea typeface="+mn-ea"/>
                <a:cs typeface="Poppins Light" pitchFamily="2" charset="77"/>
              </a:rPr>
              <a:t>CPFTA II</a:t>
            </a:r>
          </a:p>
        </p:txBody>
      </p:sp>
      <p:pic>
        <p:nvPicPr>
          <p:cNvPr id="32" name="Picture 2" descr="2nd Phase of China-Pakistan Free Trade Agreement Comes Into Effect | ACE  NEWS">
            <a:extLst>
              <a:ext uri="{FF2B5EF4-FFF2-40B4-BE49-F238E27FC236}">
                <a16:creationId xmlns:a16="http://schemas.microsoft.com/office/drawing/2014/main" id="{2265C60F-5E39-6CBA-3BED-FAB9C26DD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23"/>
            <a:ext cx="12120880" cy="1058219"/>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448E1B68-2649-4B45-8B1B-95C1A2EE1A8D}"/>
              </a:ext>
            </a:extLst>
          </p:cNvPr>
          <p:cNvSpPr txBox="1"/>
          <p:nvPr/>
        </p:nvSpPr>
        <p:spPr>
          <a:xfrm>
            <a:off x="334192" y="193907"/>
            <a:ext cx="6875600"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Poppins" pitchFamily="2" charset="77"/>
              </a:rPr>
              <a:t>Classification of 313 Tariff Lines </a:t>
            </a:r>
          </a:p>
        </p:txBody>
      </p:sp>
    </p:spTree>
    <p:extLst>
      <p:ext uri="{BB962C8B-B14F-4D97-AF65-F5344CB8AC3E}">
        <p14:creationId xmlns:p14="http://schemas.microsoft.com/office/powerpoint/2010/main" val="185227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2nd Phase of China-Pakistan Free Trade Agreement Comes Into Effect | ACE  NEWS">
            <a:extLst>
              <a:ext uri="{FF2B5EF4-FFF2-40B4-BE49-F238E27FC236}">
                <a16:creationId xmlns:a16="http://schemas.microsoft.com/office/drawing/2014/main" id="{01824000-983D-0C57-524E-9C4CD0BF3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 y="-142239"/>
            <a:ext cx="12120880" cy="8140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87605B-B3FF-4994-A6EC-1ECEDF699358}"/>
              </a:ext>
            </a:extLst>
          </p:cNvPr>
          <p:cNvSpPr>
            <a:spLocks noGrp="1"/>
          </p:cNvSpPr>
          <p:nvPr>
            <p:ph type="title"/>
          </p:nvPr>
        </p:nvSpPr>
        <p:spPr>
          <a:xfrm>
            <a:off x="838196" y="146051"/>
            <a:ext cx="11038844" cy="596900"/>
          </a:xfrm>
          <a:noFill/>
        </p:spPr>
        <p:txBody>
          <a:bodyPr>
            <a:normAutofit fontScale="90000"/>
          </a:bodyPr>
          <a:lstStyle/>
          <a:p>
            <a:r>
              <a:rPr lang="en-US" b="1" dirty="0">
                <a:solidFill>
                  <a:schemeClr val="bg1"/>
                </a:solidFill>
                <a:latin typeface="Bookman Old Style" panose="02050604050505020204" pitchFamily="18" charset="0"/>
              </a:rPr>
              <a:t>Analysis of Utilization of 313 tariff lines</a:t>
            </a:r>
          </a:p>
        </p:txBody>
      </p:sp>
      <p:graphicFrame>
        <p:nvGraphicFramePr>
          <p:cNvPr id="7" name="Table 7">
            <a:extLst>
              <a:ext uri="{FF2B5EF4-FFF2-40B4-BE49-F238E27FC236}">
                <a16:creationId xmlns:a16="http://schemas.microsoft.com/office/drawing/2014/main" id="{157EB0B5-D1D0-A1A5-4642-A62E594E433A}"/>
              </a:ext>
            </a:extLst>
          </p:cNvPr>
          <p:cNvGraphicFramePr>
            <a:graphicFrameLocks noGrp="1"/>
          </p:cNvGraphicFramePr>
          <p:nvPr>
            <p:ph idx="1"/>
            <p:extLst>
              <p:ext uri="{D42A27DB-BD31-4B8C-83A1-F6EECF244321}">
                <p14:modId xmlns:p14="http://schemas.microsoft.com/office/powerpoint/2010/main" val="1921393281"/>
              </p:ext>
            </p:extLst>
          </p:nvPr>
        </p:nvGraphicFramePr>
        <p:xfrm>
          <a:off x="-10160" y="742951"/>
          <a:ext cx="12120880" cy="6584555"/>
        </p:xfrm>
        <a:graphic>
          <a:graphicData uri="http://schemas.openxmlformats.org/drawingml/2006/table">
            <a:tbl>
              <a:tblPr firstRow="1" bandRow="1">
                <a:tableStyleId>{17292A2E-F333-43FB-9621-5CBBE7FDCDCB}</a:tableStyleId>
              </a:tblPr>
              <a:tblGrid>
                <a:gridCol w="2549377">
                  <a:extLst>
                    <a:ext uri="{9D8B030D-6E8A-4147-A177-3AD203B41FA5}">
                      <a16:colId xmlns:a16="http://schemas.microsoft.com/office/drawing/2014/main" val="3712176469"/>
                    </a:ext>
                  </a:extLst>
                </a:gridCol>
                <a:gridCol w="1887083">
                  <a:extLst>
                    <a:ext uri="{9D8B030D-6E8A-4147-A177-3AD203B41FA5}">
                      <a16:colId xmlns:a16="http://schemas.microsoft.com/office/drawing/2014/main" val="3479424530"/>
                    </a:ext>
                  </a:extLst>
                </a:gridCol>
                <a:gridCol w="1932445">
                  <a:extLst>
                    <a:ext uri="{9D8B030D-6E8A-4147-A177-3AD203B41FA5}">
                      <a16:colId xmlns:a16="http://schemas.microsoft.com/office/drawing/2014/main" val="3045572553"/>
                    </a:ext>
                  </a:extLst>
                </a:gridCol>
                <a:gridCol w="2376999">
                  <a:extLst>
                    <a:ext uri="{9D8B030D-6E8A-4147-A177-3AD203B41FA5}">
                      <a16:colId xmlns:a16="http://schemas.microsoft.com/office/drawing/2014/main" val="3706637386"/>
                    </a:ext>
                  </a:extLst>
                </a:gridCol>
                <a:gridCol w="1687488">
                  <a:extLst>
                    <a:ext uri="{9D8B030D-6E8A-4147-A177-3AD203B41FA5}">
                      <a16:colId xmlns:a16="http://schemas.microsoft.com/office/drawing/2014/main" val="414820464"/>
                    </a:ext>
                  </a:extLst>
                </a:gridCol>
                <a:gridCol w="1687488">
                  <a:extLst>
                    <a:ext uri="{9D8B030D-6E8A-4147-A177-3AD203B41FA5}">
                      <a16:colId xmlns:a16="http://schemas.microsoft.com/office/drawing/2014/main" val="766690646"/>
                    </a:ext>
                  </a:extLst>
                </a:gridCol>
              </a:tblGrid>
              <a:tr h="920575">
                <a:tc gridSpan="6">
                  <a:txBody>
                    <a:bodyPr/>
                    <a:lstStyle/>
                    <a:p>
                      <a:pPr marL="0" marR="0" algn="l">
                        <a:lnSpc>
                          <a:spcPct val="150000"/>
                        </a:lnSpc>
                        <a:spcBef>
                          <a:spcPts val="0"/>
                        </a:spcBef>
                        <a:spcAft>
                          <a:spcPts val="0"/>
                        </a:spcAft>
                      </a:pPr>
                      <a:r>
                        <a:rPr lang="en-US" sz="2400" dirty="0">
                          <a:effectLst/>
                          <a:latin typeface="Bookman Old Style" panose="02050604050505020204" pitchFamily="18" charset="0"/>
                          <a:cs typeface="Arial" panose="020B0604020202020204" pitchFamily="34" charset="0"/>
                        </a:rPr>
                        <a:t>Empirical Results of Analysis through EDE system</a:t>
                      </a:r>
                    </a:p>
                  </a:txBody>
                  <a:tcPr marL="68580" marR="68580" marT="0" marB="0"/>
                </a:tc>
                <a:tc hMerge="1">
                  <a:txBody>
                    <a:bodyPr/>
                    <a:lstStyle/>
                    <a:p>
                      <a:pPr marL="0" marR="0" algn="just">
                        <a:lnSpc>
                          <a:spcPct val="150000"/>
                        </a:lnSpc>
                        <a:spcBef>
                          <a:spcPts val="0"/>
                        </a:spcBef>
                        <a:spcAft>
                          <a:spcPts val="0"/>
                        </a:spcAft>
                      </a:pPr>
                      <a:r>
                        <a:rPr lang="en-US" sz="1600" b="1" dirty="0">
                          <a:solidFill>
                            <a:srgbClr val="FFFFFF"/>
                          </a:solidFill>
                          <a:effectLst/>
                          <a:latin typeface="Bookman Old Style" panose="02050604050505020204" pitchFamily="18" charset="0"/>
                        </a:rPr>
                        <a:t>HS </a:t>
                      </a:r>
                      <a:endParaRPr lang="en-US"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hMerge="1">
                  <a:txBody>
                    <a:bodyPr/>
                    <a:lstStyle/>
                    <a:p>
                      <a:pPr marL="0" marR="0" algn="just">
                        <a:lnSpc>
                          <a:spcPct val="150000"/>
                        </a:lnSpc>
                        <a:spcBef>
                          <a:spcPts val="0"/>
                        </a:spcBef>
                        <a:spcAft>
                          <a:spcPts val="0"/>
                        </a:spcAft>
                      </a:pPr>
                      <a:r>
                        <a:rPr lang="en-US" sz="1600" b="1" dirty="0">
                          <a:solidFill>
                            <a:srgbClr val="FFFFFF"/>
                          </a:solidFill>
                          <a:effectLst/>
                          <a:latin typeface="Bookman Old Style" panose="02050604050505020204" pitchFamily="18" charset="0"/>
                        </a:rPr>
                        <a:t>No of Tariff Lines </a:t>
                      </a:r>
                      <a:endParaRPr lang="en-US"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hMerge="1">
                  <a:txBody>
                    <a:bodyPr/>
                    <a:lstStyle/>
                    <a:p>
                      <a:pPr marL="0" marR="0" algn="just">
                        <a:lnSpc>
                          <a:spcPct val="150000"/>
                        </a:lnSpc>
                        <a:spcBef>
                          <a:spcPts val="0"/>
                        </a:spcBef>
                        <a:spcAft>
                          <a:spcPts val="0"/>
                        </a:spcAft>
                      </a:pPr>
                      <a:r>
                        <a:rPr lang="en-US" sz="1600" b="1" dirty="0">
                          <a:solidFill>
                            <a:srgbClr val="FFFFFF"/>
                          </a:solidFill>
                          <a:effectLst/>
                          <a:latin typeface="Bookman Old Style" panose="02050604050505020204" pitchFamily="18" charset="0"/>
                        </a:rPr>
                        <a:t>Utilization Rate @ Port </a:t>
                      </a:r>
                      <a:r>
                        <a:rPr lang="en-US" sz="1600" b="1" dirty="0" err="1">
                          <a:solidFill>
                            <a:srgbClr val="FFFFFF"/>
                          </a:solidFill>
                          <a:effectLst/>
                          <a:latin typeface="Bookman Old Style" panose="02050604050505020204" pitchFamily="18" charset="0"/>
                        </a:rPr>
                        <a:t>Qsim</a:t>
                      </a:r>
                      <a:endParaRPr lang="en-US"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hMerge="1">
                  <a:txBody>
                    <a:bodyPr/>
                    <a:lstStyle/>
                    <a:p>
                      <a:pPr marL="0" marR="0" algn="just">
                        <a:lnSpc>
                          <a:spcPct val="150000"/>
                        </a:lnSpc>
                        <a:spcBef>
                          <a:spcPts val="0"/>
                        </a:spcBef>
                        <a:spcAft>
                          <a:spcPts val="0"/>
                        </a:spcAft>
                      </a:pPr>
                      <a:r>
                        <a:rPr lang="en-US" sz="1600" b="1" dirty="0">
                          <a:solidFill>
                            <a:srgbClr val="FFFFFF"/>
                          </a:solidFill>
                          <a:effectLst/>
                          <a:latin typeface="Bookman Old Style" panose="02050604050505020204" pitchFamily="18" charset="0"/>
                        </a:rPr>
                        <a:t>Utilization rate @ Karachi port</a:t>
                      </a:r>
                      <a:endParaRPr lang="en-US"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hMerge="1">
                  <a:txBody>
                    <a:bodyPr/>
                    <a:lstStyle/>
                    <a:p>
                      <a:pPr marL="0" marR="0" algn="just">
                        <a:lnSpc>
                          <a:spcPct val="150000"/>
                        </a:lnSpc>
                        <a:spcBef>
                          <a:spcPts val="0"/>
                        </a:spcBef>
                        <a:spcAft>
                          <a:spcPts val="0"/>
                        </a:spcAft>
                      </a:pPr>
                      <a:r>
                        <a:rPr lang="en-US" sz="2400" dirty="0">
                          <a:effectLst/>
                          <a:latin typeface="Bookman Old Style" panose="02050604050505020204" pitchFamily="18" charset="0"/>
                          <a:ea typeface="Calibri" panose="020F0502020204030204" pitchFamily="34" charset="0"/>
                          <a:cs typeface="Arial" panose="020B0604020202020204" pitchFamily="34" charset="0"/>
                        </a:rPr>
                        <a:t>Total </a:t>
                      </a:r>
                    </a:p>
                  </a:txBody>
                  <a:tcPr marL="68580" marR="68580" marT="0" marB="0"/>
                </a:tc>
                <a:extLst>
                  <a:ext uri="{0D108BD9-81ED-4DB2-BD59-A6C34878D82A}">
                    <a16:rowId xmlns:a16="http://schemas.microsoft.com/office/drawing/2014/main" val="982085361"/>
                  </a:ext>
                </a:extLst>
              </a:tr>
              <a:tr h="1075198">
                <a:tc>
                  <a:txBody>
                    <a:bodyPr/>
                    <a:lstStyle/>
                    <a:p>
                      <a:pPr marL="0" marR="0" algn="l">
                        <a:lnSpc>
                          <a:spcPct val="150000"/>
                        </a:lnSpc>
                        <a:spcBef>
                          <a:spcPts val="0"/>
                        </a:spcBef>
                        <a:spcAft>
                          <a:spcPts val="0"/>
                        </a:spcAft>
                      </a:pPr>
                      <a:r>
                        <a:rPr lang="en-US" sz="1600" b="1" dirty="0">
                          <a:solidFill>
                            <a:schemeClr val="tx1"/>
                          </a:solidFill>
                          <a:effectLst/>
                          <a:latin typeface="Bookman Old Style" panose="02050604050505020204" pitchFamily="18" charset="0"/>
                        </a:rPr>
                        <a:t>Sector </a:t>
                      </a:r>
                      <a:endParaRPr lang="en-US" sz="2400" dirty="0">
                        <a:solidFill>
                          <a:schemeClr val="tx1"/>
                        </a:solidFill>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600" b="1" dirty="0">
                          <a:solidFill>
                            <a:schemeClr val="tx1"/>
                          </a:solidFill>
                          <a:effectLst/>
                          <a:latin typeface="Bookman Old Style" panose="02050604050505020204" pitchFamily="18" charset="0"/>
                        </a:rPr>
                        <a:t>HS </a:t>
                      </a:r>
                      <a:endParaRPr lang="en-US" sz="2400" dirty="0">
                        <a:solidFill>
                          <a:schemeClr val="tx1"/>
                        </a:solidFill>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600" b="1" dirty="0">
                          <a:solidFill>
                            <a:schemeClr val="tx1"/>
                          </a:solidFill>
                          <a:effectLst/>
                          <a:latin typeface="Bookman Old Style" panose="02050604050505020204" pitchFamily="18" charset="0"/>
                        </a:rPr>
                        <a:t>No of Tariff Lines </a:t>
                      </a:r>
                      <a:endParaRPr lang="en-US" sz="2400" dirty="0">
                        <a:solidFill>
                          <a:schemeClr val="tx1"/>
                        </a:solidFill>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600" b="1" dirty="0">
                          <a:solidFill>
                            <a:schemeClr val="tx1"/>
                          </a:solidFill>
                          <a:effectLst/>
                          <a:latin typeface="Bookman Old Style" panose="02050604050505020204" pitchFamily="18" charset="0"/>
                        </a:rPr>
                        <a:t>Utilization Rate @ Port </a:t>
                      </a:r>
                      <a:r>
                        <a:rPr lang="en-US" sz="1600" b="1" dirty="0" err="1">
                          <a:solidFill>
                            <a:schemeClr val="tx1"/>
                          </a:solidFill>
                          <a:effectLst/>
                          <a:latin typeface="Bookman Old Style" panose="02050604050505020204" pitchFamily="18" charset="0"/>
                        </a:rPr>
                        <a:t>Qsim</a:t>
                      </a:r>
                      <a:endParaRPr lang="en-US" sz="2400" dirty="0">
                        <a:solidFill>
                          <a:schemeClr val="tx1"/>
                        </a:solidFill>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1600" b="1" dirty="0">
                          <a:solidFill>
                            <a:schemeClr val="tx1"/>
                          </a:solidFill>
                          <a:effectLst/>
                          <a:latin typeface="Bookman Old Style" panose="02050604050505020204" pitchFamily="18" charset="0"/>
                        </a:rPr>
                        <a:t>Utilization rate @ Karachi port</a:t>
                      </a:r>
                      <a:endParaRPr lang="en-US" sz="2400" dirty="0">
                        <a:solidFill>
                          <a:schemeClr val="tx1"/>
                        </a:solidFill>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r>
                        <a:rPr lang="en-US" sz="2400" dirty="0">
                          <a:solidFill>
                            <a:schemeClr val="tx1"/>
                          </a:solidFill>
                          <a:effectLst/>
                          <a:latin typeface="Bookman Old Style" panose="02050604050505020204" pitchFamily="18" charset="0"/>
                          <a:ea typeface="Calibri" panose="020F0502020204030204" pitchFamily="34" charset="0"/>
                          <a:cs typeface="Arial" panose="020B0604020202020204" pitchFamily="34" charset="0"/>
                        </a:rPr>
                        <a:t>Total </a:t>
                      </a:r>
                    </a:p>
                  </a:txBody>
                  <a:tcPr marL="68580" marR="68580" marT="0" marB="0"/>
                </a:tc>
                <a:extLst>
                  <a:ext uri="{0D108BD9-81ED-4DB2-BD59-A6C34878D82A}">
                    <a16:rowId xmlns:a16="http://schemas.microsoft.com/office/drawing/2014/main" val="3406950171"/>
                  </a:ext>
                </a:extLst>
              </a:tr>
              <a:tr h="516217">
                <a:tc>
                  <a:txBody>
                    <a:bodyPr/>
                    <a:lstStyle/>
                    <a:p>
                      <a:pPr marL="0" marR="0" algn="l">
                        <a:lnSpc>
                          <a:spcPct val="150000"/>
                        </a:lnSpc>
                        <a:spcBef>
                          <a:spcPts val="0"/>
                        </a:spcBef>
                        <a:spcAft>
                          <a:spcPts val="0"/>
                        </a:spcAft>
                      </a:pPr>
                      <a:r>
                        <a:rPr lang="en-US" sz="1600" b="1">
                          <a:solidFill>
                            <a:srgbClr val="000000"/>
                          </a:solidFill>
                          <a:effectLst/>
                          <a:latin typeface="Bookman Old Style" panose="02050604050505020204" pitchFamily="18" charset="0"/>
                        </a:rPr>
                        <a:t>Agro &amp; Food</a:t>
                      </a:r>
                      <a:endParaRPr lang="en-US" sz="240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dirty="0">
                          <a:solidFill>
                            <a:srgbClr val="000000"/>
                          </a:solidFill>
                          <a:effectLst/>
                          <a:latin typeface="Bookman Old Style" panose="02050604050505020204" pitchFamily="18" charset="0"/>
                        </a:rPr>
                        <a:t>HS-01 to HS-24</a:t>
                      </a:r>
                      <a:endParaRPr lang="en-US"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dirty="0">
                          <a:solidFill>
                            <a:srgbClr val="000000"/>
                          </a:solidFill>
                          <a:effectLst/>
                          <a:latin typeface="Bookman Old Style" panose="02050604050505020204" pitchFamily="18" charset="0"/>
                        </a:rPr>
                        <a:t>64</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6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5</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6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2</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Bookman Old Style" panose="02050604050505020204" pitchFamily="18" charset="0"/>
                          <a:ea typeface="Calibri" panose="020F0502020204030204" pitchFamily="34" charset="0"/>
                          <a:cs typeface="Arial" panose="020B0604020202020204" pitchFamily="34" charset="0"/>
                        </a:rPr>
                        <a:t>6</a:t>
                      </a:r>
                    </a:p>
                  </a:txBody>
                  <a:tcPr marL="68580" marR="68580" marT="0" marB="0"/>
                </a:tc>
                <a:extLst>
                  <a:ext uri="{0D108BD9-81ED-4DB2-BD59-A6C34878D82A}">
                    <a16:rowId xmlns:a16="http://schemas.microsoft.com/office/drawing/2014/main" val="1560930322"/>
                  </a:ext>
                </a:extLst>
              </a:tr>
              <a:tr h="516217">
                <a:tc>
                  <a:txBody>
                    <a:bodyPr/>
                    <a:lstStyle/>
                    <a:p>
                      <a:pPr marL="0" marR="0" algn="l">
                        <a:lnSpc>
                          <a:spcPct val="150000"/>
                        </a:lnSpc>
                        <a:spcBef>
                          <a:spcPts val="0"/>
                        </a:spcBef>
                        <a:spcAft>
                          <a:spcPts val="0"/>
                        </a:spcAft>
                      </a:pPr>
                      <a:r>
                        <a:rPr lang="en-US" sz="1600" b="1">
                          <a:effectLst/>
                          <a:latin typeface="Bookman Old Style" panose="02050604050505020204" pitchFamily="18" charset="0"/>
                        </a:rPr>
                        <a:t>Textile &amp; its Articles</a:t>
                      </a:r>
                      <a:endParaRPr lang="en-US" sz="240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Bookman Old Style" panose="02050604050505020204" pitchFamily="18" charset="0"/>
                        </a:rPr>
                        <a:t>HS-50 to HS-63</a:t>
                      </a:r>
                      <a:endParaRPr lang="en-US"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Bookman Old Style" panose="02050604050505020204" pitchFamily="18" charset="0"/>
                        </a:rPr>
                        <a:t>129</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Bookman Old Style" panose="02050604050505020204" pitchFamily="18" charset="0"/>
                          <a:ea typeface="Calibri" panose="020F0502020204030204" pitchFamily="34" charset="0"/>
                          <a:cs typeface="Arial" panose="020B0604020202020204" pitchFamily="34" charset="0"/>
                        </a:rPr>
                        <a:t>34</a:t>
                      </a:r>
                    </a:p>
                  </a:txBody>
                  <a:tcPr marL="68580" marR="68580" marT="0" marB="0" anchor="ctr"/>
                </a:tc>
                <a:tc>
                  <a:txBody>
                    <a:bodyPr/>
                    <a:lstStyle/>
                    <a:p>
                      <a:pPr marL="0" marR="0" algn="ctr">
                        <a:lnSpc>
                          <a:spcPct val="150000"/>
                        </a:lnSpc>
                        <a:spcBef>
                          <a:spcPts val="0"/>
                        </a:spcBef>
                        <a:spcAft>
                          <a:spcPts val="0"/>
                        </a:spcAft>
                      </a:pPr>
                      <a:r>
                        <a:rPr lang="en-US" sz="1600" dirty="0">
                          <a:effectLst/>
                          <a:latin typeface="Bookman Old Style" panose="02050604050505020204" pitchFamily="18" charset="0"/>
                        </a:rPr>
                        <a:t>25</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Bookman Old Style" panose="02050604050505020204" pitchFamily="18" charset="0"/>
                          <a:ea typeface="Calibri" panose="020F0502020204030204" pitchFamily="34" charset="0"/>
                          <a:cs typeface="Arial" panose="020B0604020202020204" pitchFamily="34" charset="0"/>
                        </a:rPr>
                        <a:t>42</a:t>
                      </a:r>
                    </a:p>
                  </a:txBody>
                  <a:tcPr marL="68580" marR="68580" marT="0" marB="0"/>
                </a:tc>
                <a:extLst>
                  <a:ext uri="{0D108BD9-81ED-4DB2-BD59-A6C34878D82A}">
                    <a16:rowId xmlns:a16="http://schemas.microsoft.com/office/drawing/2014/main" val="801946296"/>
                  </a:ext>
                </a:extLst>
              </a:tr>
              <a:tr h="516217">
                <a:tc>
                  <a:txBody>
                    <a:bodyPr/>
                    <a:lstStyle/>
                    <a:p>
                      <a:pPr marL="0" marR="0" algn="l">
                        <a:lnSpc>
                          <a:spcPct val="150000"/>
                        </a:lnSpc>
                        <a:spcBef>
                          <a:spcPts val="0"/>
                        </a:spcBef>
                        <a:spcAft>
                          <a:spcPts val="0"/>
                        </a:spcAft>
                      </a:pPr>
                      <a:r>
                        <a:rPr lang="en-US" sz="1600" b="1">
                          <a:solidFill>
                            <a:srgbClr val="000000"/>
                          </a:solidFill>
                          <a:effectLst/>
                          <a:latin typeface="Bookman Old Style" panose="02050604050505020204" pitchFamily="18" charset="0"/>
                        </a:rPr>
                        <a:t>Leather &amp; its Articles </a:t>
                      </a:r>
                      <a:endParaRPr lang="en-US" sz="240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a:solidFill>
                            <a:srgbClr val="000000"/>
                          </a:solidFill>
                          <a:effectLst/>
                          <a:latin typeface="Bookman Old Style" panose="02050604050505020204" pitchFamily="18" charset="0"/>
                        </a:rPr>
                        <a:t>HS-40 to HS-43</a:t>
                      </a:r>
                      <a:endParaRPr lang="en-US"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dirty="0">
                          <a:solidFill>
                            <a:srgbClr val="000000"/>
                          </a:solidFill>
                          <a:effectLst/>
                          <a:latin typeface="Bookman Old Style" panose="02050604050505020204" pitchFamily="18" charset="0"/>
                        </a:rPr>
                        <a:t>18</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6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4</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600" dirty="0">
                          <a:solidFill>
                            <a:srgbClr val="000000"/>
                          </a:solidFill>
                          <a:effectLst/>
                          <a:latin typeface="Bookman Old Style" panose="02050604050505020204" pitchFamily="18" charset="0"/>
                        </a:rPr>
                        <a:t>0</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Bookman Old Style" panose="02050604050505020204" pitchFamily="18" charset="0"/>
                          <a:ea typeface="Calibri" panose="020F0502020204030204" pitchFamily="34" charset="0"/>
                          <a:cs typeface="Arial" panose="020B0604020202020204" pitchFamily="34" charset="0"/>
                        </a:rPr>
                        <a:t>4</a:t>
                      </a:r>
                    </a:p>
                  </a:txBody>
                  <a:tcPr marL="68580" marR="68580" marT="0" marB="0"/>
                </a:tc>
                <a:extLst>
                  <a:ext uri="{0D108BD9-81ED-4DB2-BD59-A6C34878D82A}">
                    <a16:rowId xmlns:a16="http://schemas.microsoft.com/office/drawing/2014/main" val="679481711"/>
                  </a:ext>
                </a:extLst>
              </a:tr>
              <a:tr h="602475">
                <a:tc>
                  <a:txBody>
                    <a:bodyPr/>
                    <a:lstStyle/>
                    <a:p>
                      <a:pPr marL="0" marR="0" algn="l">
                        <a:lnSpc>
                          <a:spcPct val="150000"/>
                        </a:lnSpc>
                        <a:spcBef>
                          <a:spcPts val="0"/>
                        </a:spcBef>
                        <a:spcAft>
                          <a:spcPts val="0"/>
                        </a:spcAft>
                      </a:pPr>
                      <a:r>
                        <a:rPr lang="en-US" sz="1600" b="1">
                          <a:effectLst/>
                          <a:latin typeface="Bookman Old Style" panose="02050604050505020204" pitchFamily="18" charset="0"/>
                        </a:rPr>
                        <a:t>Footwear</a:t>
                      </a:r>
                      <a:endParaRPr lang="en-US" sz="240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Bookman Old Style" panose="02050604050505020204" pitchFamily="18" charset="0"/>
                        </a:rPr>
                        <a:t>HS-64</a:t>
                      </a:r>
                      <a:endParaRPr lang="en-US"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Bookman Old Style" panose="02050604050505020204" pitchFamily="18" charset="0"/>
                        </a:rPr>
                        <a:t>9</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Bookman Old Style" panose="02050604050505020204" pitchFamily="18" charset="0"/>
                        </a:rPr>
                        <a:t>0</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Bookman Old Style" panose="02050604050505020204" pitchFamily="18" charset="0"/>
                          <a:ea typeface="Calibri" panose="020F0502020204030204" pitchFamily="34" charset="0"/>
                          <a:cs typeface="Arial" panose="020B0604020202020204" pitchFamily="34" charset="0"/>
                        </a:rPr>
                        <a:t>0</a:t>
                      </a:r>
                    </a:p>
                  </a:txBody>
                  <a:tcPr marL="68580" marR="68580" marT="0" marB="0"/>
                </a:tc>
                <a:tc>
                  <a:txBody>
                    <a:bodyPr/>
                    <a:lstStyle/>
                    <a:p>
                      <a:pPr marL="0" marR="0" algn="ctr">
                        <a:lnSpc>
                          <a:spcPct val="150000"/>
                        </a:lnSpc>
                        <a:spcBef>
                          <a:spcPts val="0"/>
                        </a:spcBef>
                        <a:spcAft>
                          <a:spcPts val="0"/>
                        </a:spcAft>
                      </a:pPr>
                      <a:r>
                        <a:rPr lang="en-US" sz="1600" dirty="0">
                          <a:effectLst/>
                          <a:latin typeface="Bookman Old Style" panose="02050604050505020204" pitchFamily="18" charset="0"/>
                          <a:ea typeface="Calibri" panose="020F0502020204030204" pitchFamily="34" charset="0"/>
                          <a:cs typeface="Arial" panose="020B0604020202020204" pitchFamily="34" charset="0"/>
                        </a:rPr>
                        <a:t>0</a:t>
                      </a:r>
                    </a:p>
                  </a:txBody>
                  <a:tcPr marL="68580" marR="68580" marT="0" marB="0"/>
                </a:tc>
                <a:extLst>
                  <a:ext uri="{0D108BD9-81ED-4DB2-BD59-A6C34878D82A}">
                    <a16:rowId xmlns:a16="http://schemas.microsoft.com/office/drawing/2014/main" val="592608327"/>
                  </a:ext>
                </a:extLst>
              </a:tr>
              <a:tr h="702611">
                <a:tc>
                  <a:txBody>
                    <a:bodyPr/>
                    <a:lstStyle/>
                    <a:p>
                      <a:pPr marL="0" marR="0" algn="l">
                        <a:lnSpc>
                          <a:spcPct val="150000"/>
                        </a:lnSpc>
                        <a:spcBef>
                          <a:spcPts val="0"/>
                        </a:spcBef>
                        <a:spcAft>
                          <a:spcPts val="0"/>
                        </a:spcAft>
                      </a:pPr>
                      <a:r>
                        <a:rPr lang="en-US" sz="1600" b="1">
                          <a:solidFill>
                            <a:srgbClr val="000000"/>
                          </a:solidFill>
                          <a:effectLst/>
                          <a:latin typeface="Bookman Old Style" panose="02050604050505020204" pitchFamily="18" charset="0"/>
                        </a:rPr>
                        <a:t>Chemicals cement others</a:t>
                      </a:r>
                      <a:endParaRPr lang="en-US" sz="240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dirty="0">
                          <a:solidFill>
                            <a:srgbClr val="000000"/>
                          </a:solidFill>
                          <a:effectLst/>
                          <a:latin typeface="Bookman Old Style" panose="02050604050505020204" pitchFamily="18" charset="0"/>
                        </a:rPr>
                        <a:t>HS-25 to HS-39</a:t>
                      </a:r>
                      <a:endParaRPr lang="en-US"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dirty="0">
                          <a:solidFill>
                            <a:srgbClr val="000000"/>
                          </a:solidFill>
                          <a:effectLst/>
                          <a:latin typeface="Bookman Old Style" panose="02050604050505020204" pitchFamily="18" charset="0"/>
                        </a:rPr>
                        <a:t>28</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600" dirty="0">
                          <a:solidFill>
                            <a:srgbClr val="000000"/>
                          </a:solidFill>
                          <a:effectLst/>
                          <a:latin typeface="Bookman Old Style" panose="02050604050505020204" pitchFamily="18" charset="0"/>
                        </a:rPr>
                        <a:t>5</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600" dirty="0">
                          <a:solidFill>
                            <a:srgbClr val="000000"/>
                          </a:solidFill>
                          <a:effectLst/>
                          <a:latin typeface="Bookman Old Style" panose="02050604050505020204" pitchFamily="18" charset="0"/>
                        </a:rPr>
                        <a:t>1</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Bookman Old Style" panose="02050604050505020204" pitchFamily="18" charset="0"/>
                          <a:ea typeface="Calibri" panose="020F0502020204030204" pitchFamily="34" charset="0"/>
                          <a:cs typeface="Arial" panose="020B0604020202020204" pitchFamily="34" charset="0"/>
                        </a:rPr>
                        <a:t>5</a:t>
                      </a:r>
                    </a:p>
                  </a:txBody>
                  <a:tcPr marL="68580" marR="68580" marT="0" marB="0"/>
                </a:tc>
                <a:extLst>
                  <a:ext uri="{0D108BD9-81ED-4DB2-BD59-A6C34878D82A}">
                    <a16:rowId xmlns:a16="http://schemas.microsoft.com/office/drawing/2014/main" val="2975324237"/>
                  </a:ext>
                </a:extLst>
              </a:tr>
              <a:tr h="702611">
                <a:tc>
                  <a:txBody>
                    <a:bodyPr/>
                    <a:lstStyle/>
                    <a:p>
                      <a:pPr marL="0" marR="0" algn="l">
                        <a:lnSpc>
                          <a:spcPct val="150000"/>
                        </a:lnSpc>
                        <a:spcBef>
                          <a:spcPts val="0"/>
                        </a:spcBef>
                        <a:spcAft>
                          <a:spcPts val="0"/>
                        </a:spcAft>
                      </a:pPr>
                      <a:r>
                        <a:rPr lang="en-US" sz="1600" b="1">
                          <a:effectLst/>
                          <a:latin typeface="Bookman Old Style" panose="02050604050505020204" pitchFamily="18" charset="0"/>
                        </a:rPr>
                        <a:t>Other Engineering Goods</a:t>
                      </a:r>
                      <a:endParaRPr lang="en-US" sz="240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Bookman Old Style" panose="02050604050505020204" pitchFamily="18" charset="0"/>
                        </a:rPr>
                        <a:t>HS-65 to HS-99</a:t>
                      </a:r>
                      <a:endParaRPr lang="en-US"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Bookman Old Style" panose="02050604050505020204" pitchFamily="18" charset="0"/>
                        </a:rPr>
                        <a:t>53</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Bookman Old Style" panose="02050604050505020204" pitchFamily="18" charset="0"/>
                        </a:rPr>
                        <a:t>1</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Bookman Old Style" panose="02050604050505020204" pitchFamily="18" charset="0"/>
                        </a:rPr>
                        <a:t>1</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Bookman Old Style" panose="02050604050505020204" pitchFamily="18" charset="0"/>
                          <a:ea typeface="Calibri" panose="020F0502020204030204" pitchFamily="34" charset="0"/>
                          <a:cs typeface="Arial" panose="020B0604020202020204" pitchFamily="34" charset="0"/>
                        </a:rPr>
                        <a:t>1</a:t>
                      </a:r>
                    </a:p>
                  </a:txBody>
                  <a:tcPr marL="68580" marR="68580" marT="0" marB="0"/>
                </a:tc>
                <a:extLst>
                  <a:ext uri="{0D108BD9-81ED-4DB2-BD59-A6C34878D82A}">
                    <a16:rowId xmlns:a16="http://schemas.microsoft.com/office/drawing/2014/main" val="2044428455"/>
                  </a:ext>
                </a:extLst>
              </a:tr>
              <a:tr h="516217">
                <a:tc>
                  <a:txBody>
                    <a:bodyPr/>
                    <a:lstStyle/>
                    <a:p>
                      <a:pPr marL="0" marR="0" algn="l">
                        <a:lnSpc>
                          <a:spcPct val="150000"/>
                        </a:lnSpc>
                        <a:spcBef>
                          <a:spcPts val="0"/>
                        </a:spcBef>
                        <a:spcAft>
                          <a:spcPts val="0"/>
                        </a:spcAft>
                      </a:pPr>
                      <a:r>
                        <a:rPr lang="en-US" sz="1600" b="1">
                          <a:solidFill>
                            <a:srgbClr val="000000"/>
                          </a:solidFill>
                          <a:effectLst/>
                          <a:latin typeface="Bookman Old Style" panose="02050604050505020204" pitchFamily="18" charset="0"/>
                        </a:rPr>
                        <a:t>Jewelry and stones </a:t>
                      </a:r>
                      <a:endParaRPr lang="en-US" sz="240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dirty="0">
                          <a:solidFill>
                            <a:srgbClr val="000000"/>
                          </a:solidFill>
                          <a:effectLst/>
                          <a:latin typeface="Bookman Old Style" panose="02050604050505020204" pitchFamily="18" charset="0"/>
                        </a:rPr>
                        <a:t>HS 68 -71</a:t>
                      </a:r>
                      <a:endParaRPr lang="en-US"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dirty="0">
                          <a:solidFill>
                            <a:srgbClr val="000000"/>
                          </a:solidFill>
                          <a:effectLst/>
                          <a:latin typeface="Bookman Old Style" panose="02050604050505020204" pitchFamily="18" charset="0"/>
                        </a:rPr>
                        <a:t>12</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6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1</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600" dirty="0">
                          <a:solidFill>
                            <a:srgbClr val="000000"/>
                          </a:solidFill>
                          <a:effectLst/>
                          <a:latin typeface="Bookman Old Style" panose="02050604050505020204" pitchFamily="18" charset="0"/>
                          <a:ea typeface="Calibri" panose="020F0502020204030204" pitchFamily="34" charset="0"/>
                          <a:cs typeface="Arial" panose="020B0604020202020204" pitchFamily="34" charset="0"/>
                        </a:rPr>
                        <a:t>1</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Bookman Old Style" panose="02050604050505020204" pitchFamily="18" charset="0"/>
                          <a:ea typeface="Calibri" panose="020F0502020204030204" pitchFamily="34" charset="0"/>
                          <a:cs typeface="Arial" panose="020B0604020202020204" pitchFamily="34" charset="0"/>
                        </a:rPr>
                        <a:t>2</a:t>
                      </a:r>
                    </a:p>
                  </a:txBody>
                  <a:tcPr marL="68580" marR="68580" marT="0" marB="0"/>
                </a:tc>
                <a:extLst>
                  <a:ext uri="{0D108BD9-81ED-4DB2-BD59-A6C34878D82A}">
                    <a16:rowId xmlns:a16="http://schemas.microsoft.com/office/drawing/2014/main" val="52292521"/>
                  </a:ext>
                </a:extLst>
              </a:tr>
              <a:tr h="516217">
                <a:tc>
                  <a:txBody>
                    <a:bodyPr/>
                    <a:lstStyle/>
                    <a:p>
                      <a:pPr marL="0" marR="0" algn="l">
                        <a:lnSpc>
                          <a:spcPct val="150000"/>
                        </a:lnSpc>
                        <a:spcBef>
                          <a:spcPts val="0"/>
                        </a:spcBef>
                        <a:spcAft>
                          <a:spcPts val="0"/>
                        </a:spcAft>
                      </a:pPr>
                      <a:r>
                        <a:rPr lang="en-US" sz="1600" b="1" dirty="0">
                          <a:effectLst/>
                          <a:latin typeface="Bookman Old Style" panose="02050604050505020204" pitchFamily="18" charset="0"/>
                        </a:rPr>
                        <a:t>Total</a:t>
                      </a:r>
                      <a:endParaRPr lang="en-US"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a:effectLst/>
                          <a:latin typeface="Bookman Old Style" panose="02050604050505020204" pitchFamily="18" charset="0"/>
                        </a:rPr>
                        <a:t> </a:t>
                      </a:r>
                      <a:endParaRPr lang="en-US" sz="24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b="1" dirty="0">
                          <a:effectLst/>
                          <a:latin typeface="Bookman Old Style" panose="02050604050505020204" pitchFamily="18" charset="0"/>
                        </a:rPr>
                        <a:t>313</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b="1" dirty="0">
                          <a:effectLst/>
                          <a:latin typeface="Bookman Old Style" panose="02050604050505020204" pitchFamily="18" charset="0"/>
                          <a:ea typeface="Calibri" panose="020F0502020204030204" pitchFamily="34" charset="0"/>
                          <a:cs typeface="Arial" panose="020B0604020202020204" pitchFamily="34" charset="0"/>
                        </a:rPr>
                        <a:t>50</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b="1" dirty="0">
                          <a:effectLst/>
                          <a:latin typeface="Bookman Old Style" panose="02050604050505020204" pitchFamily="18" charset="0"/>
                          <a:ea typeface="Calibri" panose="020F0502020204030204" pitchFamily="34" charset="0"/>
                          <a:cs typeface="Arial" panose="020B0604020202020204" pitchFamily="34" charset="0"/>
                        </a:rPr>
                        <a:t>30</a:t>
                      </a:r>
                      <a:endParaRPr lang="en-US" sz="1600" dirty="0">
                        <a:effectLst/>
                        <a:latin typeface="Bookman Old Style" panose="020506040505050202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Bookman Old Style" panose="02050604050505020204" pitchFamily="18" charset="0"/>
                          <a:ea typeface="Calibri" panose="020F0502020204030204" pitchFamily="34" charset="0"/>
                          <a:cs typeface="Arial" panose="020B0604020202020204" pitchFamily="34" charset="0"/>
                        </a:rPr>
                        <a:t>60</a:t>
                      </a:r>
                    </a:p>
                  </a:txBody>
                  <a:tcPr marL="68580" marR="68580" marT="0" marB="0"/>
                </a:tc>
                <a:extLst>
                  <a:ext uri="{0D108BD9-81ED-4DB2-BD59-A6C34878D82A}">
                    <a16:rowId xmlns:a16="http://schemas.microsoft.com/office/drawing/2014/main" val="2021676630"/>
                  </a:ext>
                </a:extLst>
              </a:tr>
            </a:tbl>
          </a:graphicData>
        </a:graphic>
      </p:graphicFrame>
    </p:spTree>
    <p:extLst>
      <p:ext uri="{BB962C8B-B14F-4D97-AF65-F5344CB8AC3E}">
        <p14:creationId xmlns:p14="http://schemas.microsoft.com/office/powerpoint/2010/main" val="2951885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2nd Phase of China-Pakistan Free Trade Agreement Comes Into Effect | ACE  NEWS">
            <a:extLst>
              <a:ext uri="{FF2B5EF4-FFF2-40B4-BE49-F238E27FC236}">
                <a16:creationId xmlns:a16="http://schemas.microsoft.com/office/drawing/2014/main" id="{D824FC2B-9773-8177-F92D-089491FC3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 y="38698"/>
            <a:ext cx="12120880" cy="81407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87FCF171-7BDF-B226-DD49-2FC2894455B5}"/>
              </a:ext>
            </a:extLst>
          </p:cNvPr>
          <p:cNvSpPr txBox="1"/>
          <p:nvPr/>
        </p:nvSpPr>
        <p:spPr>
          <a:xfrm>
            <a:off x="230538" y="-30852"/>
            <a:ext cx="870662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Poppins" pitchFamily="2" charset="77"/>
              </a:rPr>
              <a:t>CPFTA –  Findings</a:t>
            </a:r>
          </a:p>
        </p:txBody>
      </p:sp>
      <p:sp>
        <p:nvSpPr>
          <p:cNvPr id="16" name="TextBox 15">
            <a:extLst>
              <a:ext uri="{FF2B5EF4-FFF2-40B4-BE49-F238E27FC236}">
                <a16:creationId xmlns:a16="http://schemas.microsoft.com/office/drawing/2014/main" id="{B0C5EB35-70D2-27DD-69D9-610ED08573A6}"/>
              </a:ext>
            </a:extLst>
          </p:cNvPr>
          <p:cNvSpPr txBox="1"/>
          <p:nvPr/>
        </p:nvSpPr>
        <p:spPr>
          <a:xfrm>
            <a:off x="487680" y="1046480"/>
            <a:ext cx="11186160" cy="465678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000" dirty="0">
                <a:latin typeface="Bookman Old Style" panose="02050604050505020204" pitchFamily="18" charset="0"/>
              </a:rPr>
              <a:t>Exports of Pakistan to China in 2020 is term of value was recorded US$ 1.867 Billion. </a:t>
            </a:r>
          </a:p>
          <a:p>
            <a:pPr marL="285750" indent="-285750">
              <a:lnSpc>
                <a:spcPct val="150000"/>
              </a:lnSpc>
              <a:buFont typeface="Arial" panose="020B0604020202020204" pitchFamily="34" charset="0"/>
              <a:buChar char="•"/>
            </a:pPr>
            <a:r>
              <a:rPr lang="en-US" sz="2000" dirty="0">
                <a:latin typeface="Bookman Old Style" panose="02050604050505020204" pitchFamily="18" charset="0"/>
              </a:rPr>
              <a:t>However, exports Under CPFTA Framework (I-II) in the same year equates US$ 1.076 billion, which is 58% of exports. </a:t>
            </a:r>
          </a:p>
          <a:p>
            <a:pPr marL="285750" indent="-285750">
              <a:lnSpc>
                <a:spcPct val="150000"/>
              </a:lnSpc>
              <a:buFont typeface="Arial" panose="020B0604020202020204" pitchFamily="34" charset="0"/>
              <a:buChar char="•"/>
            </a:pPr>
            <a:r>
              <a:rPr lang="en-US" sz="2000" dirty="0">
                <a:latin typeface="Bookman Old Style" panose="02050604050505020204" pitchFamily="18" charset="0"/>
              </a:rPr>
              <a:t> Exports of Tariff lines under FTA from Karachi Port and Bin </a:t>
            </a:r>
            <a:r>
              <a:rPr lang="en-US" sz="2000" dirty="0" err="1">
                <a:latin typeface="Bookman Old Style" panose="02050604050505020204" pitchFamily="18" charset="0"/>
              </a:rPr>
              <a:t>Qasim</a:t>
            </a:r>
            <a:r>
              <a:rPr lang="en-US" sz="2000" dirty="0">
                <a:latin typeface="Bookman Old Style" panose="02050604050505020204" pitchFamily="18" charset="0"/>
              </a:rPr>
              <a:t> port highlights that negligible exports of 313 TLs were recorded under CPFTA-II 313 </a:t>
            </a:r>
          </a:p>
          <a:p>
            <a:pPr marL="285750" indent="-285750">
              <a:lnSpc>
                <a:spcPct val="150000"/>
              </a:lnSpc>
              <a:buFont typeface="Arial" panose="020B0604020202020204" pitchFamily="34" charset="0"/>
              <a:buChar char="•"/>
            </a:pPr>
            <a:r>
              <a:rPr lang="en-US" sz="2000" dirty="0">
                <a:latin typeface="Bookman Old Style" panose="02050604050505020204" pitchFamily="18" charset="0"/>
              </a:rPr>
              <a:t>Engineering Goods,1 Jewelry and Footwear from 313 items were </a:t>
            </a:r>
            <a:r>
              <a:rPr lang="en-US" sz="2000" dirty="0" err="1">
                <a:latin typeface="Bookman Old Style" panose="02050604050505020204" pitchFamily="18" charset="0"/>
              </a:rPr>
              <a:t>negligibleIn</a:t>
            </a:r>
            <a:r>
              <a:rPr lang="en-US" sz="2000" dirty="0">
                <a:latin typeface="Bookman Old Style" panose="02050604050505020204" pitchFamily="18" charset="0"/>
              </a:rPr>
              <a:t> term of tariff lines, only 60 Tariff Lines are being utilized which equates to 19 percent of 313 TLs. </a:t>
            </a:r>
          </a:p>
          <a:p>
            <a:pPr marL="285750" indent="-285750">
              <a:lnSpc>
                <a:spcPct val="150000"/>
              </a:lnSpc>
              <a:buFont typeface="Arial" panose="020B0604020202020204" pitchFamily="34" charset="0"/>
              <a:buChar char="•"/>
            </a:pPr>
            <a:r>
              <a:rPr lang="en-US" sz="2000" dirty="0">
                <a:latin typeface="Bookman Old Style" panose="02050604050505020204" pitchFamily="18" charset="0"/>
              </a:rPr>
              <a:t>Non-Tariff Barriers are the main reason for lower utilization of concession • Proper Electronic system is not available to check the utilization rate of Trade agreement</a:t>
            </a:r>
          </a:p>
        </p:txBody>
      </p:sp>
    </p:spTree>
    <p:extLst>
      <p:ext uri="{BB962C8B-B14F-4D97-AF65-F5344CB8AC3E}">
        <p14:creationId xmlns:p14="http://schemas.microsoft.com/office/powerpoint/2010/main" val="4126250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2nd Phase of China-Pakistan Free Trade Agreement Comes Into Effect | ACE  NEWS">
            <a:extLst>
              <a:ext uri="{FF2B5EF4-FFF2-40B4-BE49-F238E27FC236}">
                <a16:creationId xmlns:a16="http://schemas.microsoft.com/office/drawing/2014/main" id="{01824000-983D-0C57-524E-9C4CD0BF3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 y="-142239"/>
            <a:ext cx="12120880" cy="8140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87605B-B3FF-4994-A6EC-1ECEDF699358}"/>
              </a:ext>
            </a:extLst>
          </p:cNvPr>
          <p:cNvSpPr>
            <a:spLocks noGrp="1"/>
          </p:cNvSpPr>
          <p:nvPr>
            <p:ph type="title"/>
          </p:nvPr>
        </p:nvSpPr>
        <p:spPr>
          <a:xfrm>
            <a:off x="0" y="-133033"/>
            <a:ext cx="12110720" cy="814070"/>
          </a:xfrm>
          <a:noFill/>
        </p:spPr>
        <p:txBody>
          <a:bodyPr>
            <a:noAutofit/>
          </a:bodyPr>
          <a:lstStyle/>
          <a:p>
            <a:r>
              <a:rPr lang="en-US" sz="3200" b="1" dirty="0">
                <a:solidFill>
                  <a:schemeClr val="bg1"/>
                </a:solidFill>
                <a:latin typeface="Bookman Old Style" panose="02050604050505020204" pitchFamily="18" charset="0"/>
              </a:rPr>
              <a:t>Quantitative Analysis of CPFTA-II – Utilization Rate</a:t>
            </a:r>
          </a:p>
        </p:txBody>
      </p:sp>
      <p:sp>
        <p:nvSpPr>
          <p:cNvPr id="4" name="Content Placeholder 3">
            <a:extLst>
              <a:ext uri="{FF2B5EF4-FFF2-40B4-BE49-F238E27FC236}">
                <a16:creationId xmlns:a16="http://schemas.microsoft.com/office/drawing/2014/main" id="{9B3C149D-C15B-2615-1D4B-CEBBA2677611}"/>
              </a:ext>
            </a:extLst>
          </p:cNvPr>
          <p:cNvSpPr>
            <a:spLocks noGrp="1"/>
          </p:cNvSpPr>
          <p:nvPr>
            <p:ph idx="1"/>
          </p:nvPr>
        </p:nvSpPr>
        <p:spPr>
          <a:xfrm>
            <a:off x="121920" y="792480"/>
            <a:ext cx="11231880" cy="5384483"/>
          </a:xfrm>
        </p:spPr>
        <p:txBody>
          <a:bodyPr>
            <a:normAutofit fontScale="62500" lnSpcReduction="20000"/>
          </a:bodyPr>
          <a:lstStyle/>
          <a:p>
            <a:pPr>
              <a:lnSpc>
                <a:spcPct val="170000"/>
              </a:lnSpc>
            </a:pPr>
            <a:r>
              <a:rPr lang="en-US" dirty="0">
                <a:latin typeface="Bookman Old Style" panose="02050604050505020204" pitchFamily="18" charset="0"/>
              </a:rPr>
              <a:t>Bilateral trade reached US$ 23.7 billion in 2021</a:t>
            </a:r>
          </a:p>
          <a:p>
            <a:pPr>
              <a:lnSpc>
                <a:spcPct val="170000"/>
              </a:lnSpc>
            </a:pPr>
            <a:r>
              <a:rPr lang="en-US" dirty="0">
                <a:latin typeface="Bookman Old Style" panose="02050604050505020204" pitchFamily="18" charset="0"/>
              </a:rPr>
              <a:t> Pakistan’s imports increased from US$ 12 billion to US$ 20 billion in 2021 after implementation of CPFTA-II. </a:t>
            </a:r>
          </a:p>
          <a:p>
            <a:pPr>
              <a:lnSpc>
                <a:spcPct val="170000"/>
              </a:lnSpc>
            </a:pPr>
            <a:r>
              <a:rPr lang="en-US" dirty="0">
                <a:latin typeface="Bookman Old Style" panose="02050604050505020204" pitchFamily="18" charset="0"/>
              </a:rPr>
              <a:t>Exports from Pakistan to China grew from US$ 2.04 billion in 2019 to US$ 3.04 billion in 2021 </a:t>
            </a:r>
          </a:p>
          <a:p>
            <a:pPr>
              <a:lnSpc>
                <a:spcPct val="170000"/>
              </a:lnSpc>
            </a:pPr>
            <a:r>
              <a:rPr lang="en-US" dirty="0">
                <a:latin typeface="Bookman Old Style" panose="02050604050505020204" pitchFamily="18" charset="0"/>
              </a:rPr>
              <a:t>CPFTA Phase-II is independent of phase-I and based on the principle of “less than reciprocity” in favor of Pakistan</a:t>
            </a:r>
          </a:p>
          <a:p>
            <a:pPr>
              <a:lnSpc>
                <a:spcPct val="170000"/>
              </a:lnSpc>
            </a:pPr>
            <a:r>
              <a:rPr lang="en-US" dirty="0">
                <a:latin typeface="Bookman Old Style" panose="02050604050505020204" pitchFamily="18" charset="0"/>
              </a:rPr>
              <a:t>Pakistan also sought unilateral concessions on priority items from the Chinese side as a sign of goodwill to address the country’s concerns.</a:t>
            </a:r>
          </a:p>
          <a:p>
            <a:pPr>
              <a:lnSpc>
                <a:spcPct val="170000"/>
              </a:lnSpc>
            </a:pPr>
            <a:r>
              <a:rPr lang="en-US" dirty="0">
                <a:latin typeface="Bookman Old Style" panose="02050604050505020204" pitchFamily="18" charset="0"/>
              </a:rPr>
              <a:t>Pakistan also successfully sought revision of the safeguard measures (SGMs), which applied to temporarily restrict the import of a product, which caused injury or threatened to cause injury to a domestic industry</a:t>
            </a:r>
          </a:p>
        </p:txBody>
      </p:sp>
    </p:spTree>
    <p:extLst>
      <p:ext uri="{BB962C8B-B14F-4D97-AF65-F5344CB8AC3E}">
        <p14:creationId xmlns:p14="http://schemas.microsoft.com/office/powerpoint/2010/main" val="2058553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F3FEC829-14BF-B94D-9618-45BF7EDAF9CB}"/>
              </a:ext>
            </a:extLst>
          </p:cNvPr>
          <p:cNvSpPr txBox="1"/>
          <p:nvPr/>
        </p:nvSpPr>
        <p:spPr>
          <a:xfrm>
            <a:off x="5677874" y="787593"/>
            <a:ext cx="83625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50" normalizeH="0" baseline="0" noProof="0" dirty="0">
                <a:ln>
                  <a:noFill/>
                </a:ln>
                <a:solidFill>
                  <a:prstClr val="white">
                    <a:lumMod val="65000"/>
                  </a:prstClr>
                </a:solidFill>
                <a:effectLst/>
                <a:uLnTx/>
                <a:uFillTx/>
                <a:latin typeface="Poppins Light" pitchFamily="2" charset="77"/>
                <a:ea typeface="+mn-ea"/>
                <a:cs typeface="Poppins Light" pitchFamily="2" charset="77"/>
              </a:rPr>
              <a:t>CPFTA II</a:t>
            </a:r>
          </a:p>
        </p:txBody>
      </p:sp>
      <p:sp>
        <p:nvSpPr>
          <p:cNvPr id="35" name="Rectangle 34">
            <a:extLst>
              <a:ext uri="{FF2B5EF4-FFF2-40B4-BE49-F238E27FC236}">
                <a16:creationId xmlns:a16="http://schemas.microsoft.com/office/drawing/2014/main" id="{7230613E-E416-E64D-BB7C-A41D2C99DB72}"/>
              </a:ext>
            </a:extLst>
          </p:cNvPr>
          <p:cNvSpPr/>
          <p:nvPr/>
        </p:nvSpPr>
        <p:spPr>
          <a:xfrm>
            <a:off x="1400148" y="1575078"/>
            <a:ext cx="346841" cy="346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36" name="Rectangle 35">
            <a:extLst>
              <a:ext uri="{FF2B5EF4-FFF2-40B4-BE49-F238E27FC236}">
                <a16:creationId xmlns:a16="http://schemas.microsoft.com/office/drawing/2014/main" id="{F02BABA9-852F-534C-926D-CE0E383AAF39}"/>
              </a:ext>
            </a:extLst>
          </p:cNvPr>
          <p:cNvSpPr/>
          <p:nvPr/>
        </p:nvSpPr>
        <p:spPr>
          <a:xfrm>
            <a:off x="1400148" y="2784143"/>
            <a:ext cx="346841" cy="346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37" name="Rectangle 36">
            <a:extLst>
              <a:ext uri="{FF2B5EF4-FFF2-40B4-BE49-F238E27FC236}">
                <a16:creationId xmlns:a16="http://schemas.microsoft.com/office/drawing/2014/main" id="{DEBC5319-CB9B-CD44-B9AC-A755B87D6156}"/>
              </a:ext>
            </a:extLst>
          </p:cNvPr>
          <p:cNvSpPr/>
          <p:nvPr/>
        </p:nvSpPr>
        <p:spPr>
          <a:xfrm>
            <a:off x="1400148" y="3993208"/>
            <a:ext cx="346841" cy="346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38" name="Rectangle 37">
            <a:extLst>
              <a:ext uri="{FF2B5EF4-FFF2-40B4-BE49-F238E27FC236}">
                <a16:creationId xmlns:a16="http://schemas.microsoft.com/office/drawing/2014/main" id="{F341BC9D-840D-F24F-AD0D-1703F04CCC9A}"/>
              </a:ext>
            </a:extLst>
          </p:cNvPr>
          <p:cNvSpPr/>
          <p:nvPr/>
        </p:nvSpPr>
        <p:spPr>
          <a:xfrm>
            <a:off x="1362578" y="4924549"/>
            <a:ext cx="346841" cy="3468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43" name="Subtitle 2">
            <a:extLst>
              <a:ext uri="{FF2B5EF4-FFF2-40B4-BE49-F238E27FC236}">
                <a16:creationId xmlns:a16="http://schemas.microsoft.com/office/drawing/2014/main" id="{C0A573B1-18F7-354D-A43C-FDBB7E9A3D0E}"/>
              </a:ext>
            </a:extLst>
          </p:cNvPr>
          <p:cNvSpPr txBox="1">
            <a:spLocks/>
          </p:cNvSpPr>
          <p:nvPr/>
        </p:nvSpPr>
        <p:spPr>
          <a:xfrm>
            <a:off x="2018691" y="1659779"/>
            <a:ext cx="3384158" cy="25410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Open Sans Light" panose="020B0306030504020204" pitchFamily="34" charset="0"/>
                <a:cs typeface="Open Sans Light" panose="020B0306030504020204" pitchFamily="34" charset="0"/>
              </a:rPr>
              <a:t>12 Tariff Lines of  Meat HS 02</a:t>
            </a:r>
          </a:p>
        </p:txBody>
      </p:sp>
      <p:sp>
        <p:nvSpPr>
          <p:cNvPr id="44" name="TextBox 43">
            <a:extLst>
              <a:ext uri="{FF2B5EF4-FFF2-40B4-BE49-F238E27FC236}">
                <a16:creationId xmlns:a16="http://schemas.microsoft.com/office/drawing/2014/main" id="{CB157AC7-CF48-2A44-B54B-AF50B5679584}"/>
              </a:ext>
            </a:extLst>
          </p:cNvPr>
          <p:cNvSpPr txBox="1"/>
          <p:nvPr/>
        </p:nvSpPr>
        <p:spPr>
          <a:xfrm>
            <a:off x="2018692" y="1341591"/>
            <a:ext cx="636393" cy="338554"/>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hlinkClick r:id="rId2" action="ppaction://hlinksldjump"/>
              </a:rPr>
              <a:t>Meat</a:t>
            </a:r>
            <a:endPar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endParaRPr>
          </a:p>
        </p:txBody>
      </p:sp>
      <p:sp>
        <p:nvSpPr>
          <p:cNvPr id="45" name="Subtitle 2">
            <a:extLst>
              <a:ext uri="{FF2B5EF4-FFF2-40B4-BE49-F238E27FC236}">
                <a16:creationId xmlns:a16="http://schemas.microsoft.com/office/drawing/2014/main" id="{17203839-2677-4C44-AC6F-E64F422B4213}"/>
              </a:ext>
            </a:extLst>
          </p:cNvPr>
          <p:cNvSpPr txBox="1">
            <a:spLocks/>
          </p:cNvSpPr>
          <p:nvPr/>
        </p:nvSpPr>
        <p:spPr>
          <a:xfrm>
            <a:off x="2018691" y="2869282"/>
            <a:ext cx="3384158" cy="25410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Open Sans Light" panose="020B0306030504020204" pitchFamily="34" charset="0"/>
                <a:cs typeface="Open Sans Light" panose="020B0306030504020204" pitchFamily="34" charset="0"/>
              </a:rPr>
              <a:t>8 tariff lines of Fish HS 03</a:t>
            </a:r>
          </a:p>
        </p:txBody>
      </p:sp>
      <p:sp>
        <p:nvSpPr>
          <p:cNvPr id="46" name="TextBox 45">
            <a:extLst>
              <a:ext uri="{FF2B5EF4-FFF2-40B4-BE49-F238E27FC236}">
                <a16:creationId xmlns:a16="http://schemas.microsoft.com/office/drawing/2014/main" id="{48850772-5E61-8640-8FFB-FBB8A852FEC7}"/>
              </a:ext>
            </a:extLst>
          </p:cNvPr>
          <p:cNvSpPr txBox="1"/>
          <p:nvPr/>
        </p:nvSpPr>
        <p:spPr>
          <a:xfrm>
            <a:off x="2018692" y="2551093"/>
            <a:ext cx="521297" cy="338554"/>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hlinkClick r:id="rId3" action="ppaction://hlinksldjump"/>
              </a:rPr>
              <a:t>Fish</a:t>
            </a:r>
            <a:endPar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endParaRPr>
          </a:p>
        </p:txBody>
      </p:sp>
      <p:sp>
        <p:nvSpPr>
          <p:cNvPr id="47" name="Subtitle 2">
            <a:extLst>
              <a:ext uri="{FF2B5EF4-FFF2-40B4-BE49-F238E27FC236}">
                <a16:creationId xmlns:a16="http://schemas.microsoft.com/office/drawing/2014/main" id="{AF130086-2C09-D440-B2B6-4DE7D31E0664}"/>
              </a:ext>
            </a:extLst>
          </p:cNvPr>
          <p:cNvSpPr txBox="1">
            <a:spLocks/>
          </p:cNvSpPr>
          <p:nvPr/>
        </p:nvSpPr>
        <p:spPr>
          <a:xfrm>
            <a:off x="2018691" y="4078347"/>
            <a:ext cx="3384158" cy="25410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Open Sans Light" panose="020B0306030504020204" pitchFamily="34" charset="0"/>
                <a:cs typeface="Open Sans Light" panose="020B0306030504020204" pitchFamily="34" charset="0"/>
              </a:rPr>
              <a:t>02 Tariff Lines of HS 04</a:t>
            </a:r>
          </a:p>
        </p:txBody>
      </p:sp>
      <p:sp>
        <p:nvSpPr>
          <p:cNvPr id="48" name="TextBox 47">
            <a:extLst>
              <a:ext uri="{FF2B5EF4-FFF2-40B4-BE49-F238E27FC236}">
                <a16:creationId xmlns:a16="http://schemas.microsoft.com/office/drawing/2014/main" id="{6331AD8E-B7A2-D443-9BCB-011083AEEBB7}"/>
              </a:ext>
            </a:extLst>
          </p:cNvPr>
          <p:cNvSpPr txBox="1"/>
          <p:nvPr/>
        </p:nvSpPr>
        <p:spPr>
          <a:xfrm>
            <a:off x="2018692" y="3760159"/>
            <a:ext cx="561372" cy="338554"/>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hlinkClick r:id="rId4" action="ppaction://hlinksldjump"/>
              </a:rPr>
              <a:t>Milk</a:t>
            </a:r>
            <a:endPar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endParaRPr>
          </a:p>
        </p:txBody>
      </p:sp>
      <p:sp>
        <p:nvSpPr>
          <p:cNvPr id="49" name="Subtitle 2">
            <a:extLst>
              <a:ext uri="{FF2B5EF4-FFF2-40B4-BE49-F238E27FC236}">
                <a16:creationId xmlns:a16="http://schemas.microsoft.com/office/drawing/2014/main" id="{E5B881BF-8470-E348-AF42-48B1E35A5DC0}"/>
              </a:ext>
            </a:extLst>
          </p:cNvPr>
          <p:cNvSpPr txBox="1">
            <a:spLocks/>
          </p:cNvSpPr>
          <p:nvPr/>
        </p:nvSpPr>
        <p:spPr>
          <a:xfrm>
            <a:off x="1998739" y="4967476"/>
            <a:ext cx="3384158" cy="25410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Open Sans Light" panose="020B0306030504020204" pitchFamily="34" charset="0"/>
                <a:cs typeface="Open Sans Light" panose="020B0306030504020204" pitchFamily="34" charset="0"/>
              </a:rPr>
              <a:t>08 Tariff Lines of Chapter 08</a:t>
            </a:r>
          </a:p>
        </p:txBody>
      </p:sp>
      <p:sp>
        <p:nvSpPr>
          <p:cNvPr id="50" name="TextBox 49">
            <a:extLst>
              <a:ext uri="{FF2B5EF4-FFF2-40B4-BE49-F238E27FC236}">
                <a16:creationId xmlns:a16="http://schemas.microsoft.com/office/drawing/2014/main" id="{D7791554-B546-1648-B8DA-6405421A5597}"/>
              </a:ext>
            </a:extLst>
          </p:cNvPr>
          <p:cNvSpPr txBox="1"/>
          <p:nvPr/>
        </p:nvSpPr>
        <p:spPr>
          <a:xfrm>
            <a:off x="2018691" y="4566204"/>
            <a:ext cx="665567" cy="338554"/>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hlinkClick r:id="rId5" action="ppaction://hlinksldjump"/>
              </a:rPr>
              <a:t>Fruits</a:t>
            </a:r>
            <a:endPar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endParaRPr>
          </a:p>
        </p:txBody>
      </p:sp>
      <p:sp>
        <p:nvSpPr>
          <p:cNvPr id="34" name="Rectangle 33">
            <a:extLst>
              <a:ext uri="{FF2B5EF4-FFF2-40B4-BE49-F238E27FC236}">
                <a16:creationId xmlns:a16="http://schemas.microsoft.com/office/drawing/2014/main" id="{9861B79E-98EE-4AD3-8C7C-627DF40C8E4D}"/>
              </a:ext>
            </a:extLst>
          </p:cNvPr>
          <p:cNvSpPr/>
          <p:nvPr/>
        </p:nvSpPr>
        <p:spPr>
          <a:xfrm>
            <a:off x="7428148" y="1479331"/>
            <a:ext cx="346841" cy="346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39" name="Rectangle 38">
            <a:extLst>
              <a:ext uri="{FF2B5EF4-FFF2-40B4-BE49-F238E27FC236}">
                <a16:creationId xmlns:a16="http://schemas.microsoft.com/office/drawing/2014/main" id="{33F54D22-D211-44F9-8DF6-775742CEEACF}"/>
              </a:ext>
            </a:extLst>
          </p:cNvPr>
          <p:cNvSpPr/>
          <p:nvPr/>
        </p:nvSpPr>
        <p:spPr>
          <a:xfrm>
            <a:off x="7428148" y="2688396"/>
            <a:ext cx="346841" cy="346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40" name="Rectangle 39">
            <a:extLst>
              <a:ext uri="{FF2B5EF4-FFF2-40B4-BE49-F238E27FC236}">
                <a16:creationId xmlns:a16="http://schemas.microsoft.com/office/drawing/2014/main" id="{F891AC7D-F978-42FD-B1A4-2F8355047DFD}"/>
              </a:ext>
            </a:extLst>
          </p:cNvPr>
          <p:cNvSpPr/>
          <p:nvPr/>
        </p:nvSpPr>
        <p:spPr>
          <a:xfrm>
            <a:off x="7428148" y="3897461"/>
            <a:ext cx="346841" cy="346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41" name="Rectangle 40">
            <a:extLst>
              <a:ext uri="{FF2B5EF4-FFF2-40B4-BE49-F238E27FC236}">
                <a16:creationId xmlns:a16="http://schemas.microsoft.com/office/drawing/2014/main" id="{2FC1733C-B20B-4436-86BC-A642054CDB53}"/>
              </a:ext>
            </a:extLst>
          </p:cNvPr>
          <p:cNvSpPr/>
          <p:nvPr/>
        </p:nvSpPr>
        <p:spPr>
          <a:xfrm>
            <a:off x="7428148" y="5106526"/>
            <a:ext cx="346841" cy="3468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42" name="Subtitle 2">
            <a:extLst>
              <a:ext uri="{FF2B5EF4-FFF2-40B4-BE49-F238E27FC236}">
                <a16:creationId xmlns:a16="http://schemas.microsoft.com/office/drawing/2014/main" id="{7E8D05ED-184A-44E7-BC1D-33801C4EFE0A}"/>
              </a:ext>
            </a:extLst>
          </p:cNvPr>
          <p:cNvSpPr txBox="1">
            <a:spLocks/>
          </p:cNvSpPr>
          <p:nvPr/>
        </p:nvSpPr>
        <p:spPr>
          <a:xfrm>
            <a:off x="8057323" y="1627859"/>
            <a:ext cx="3384158" cy="25410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Open Sans Light" panose="020B0306030504020204" pitchFamily="34" charset="0"/>
                <a:cs typeface="Open Sans Light" panose="020B0306030504020204" pitchFamily="34" charset="0"/>
              </a:rPr>
              <a:t>22 Tariff Lines</a:t>
            </a:r>
          </a:p>
        </p:txBody>
      </p:sp>
      <p:sp>
        <p:nvSpPr>
          <p:cNvPr id="51" name="TextBox 50">
            <a:extLst>
              <a:ext uri="{FF2B5EF4-FFF2-40B4-BE49-F238E27FC236}">
                <a16:creationId xmlns:a16="http://schemas.microsoft.com/office/drawing/2014/main" id="{15974AE4-188C-4C1A-B32B-3FBE1775DC48}"/>
              </a:ext>
            </a:extLst>
          </p:cNvPr>
          <p:cNvSpPr txBox="1"/>
          <p:nvPr/>
        </p:nvSpPr>
        <p:spPr>
          <a:xfrm>
            <a:off x="8046692" y="1245844"/>
            <a:ext cx="1511761" cy="338554"/>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hlinkClick r:id="rId6" action="ppaction://hlinksldjump"/>
              </a:rPr>
              <a:t>Processed</a:t>
            </a:r>
            <a:r>
              <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rPr>
              <a:t> Food</a:t>
            </a:r>
          </a:p>
        </p:txBody>
      </p:sp>
      <p:sp>
        <p:nvSpPr>
          <p:cNvPr id="52" name="Subtitle 2">
            <a:extLst>
              <a:ext uri="{FF2B5EF4-FFF2-40B4-BE49-F238E27FC236}">
                <a16:creationId xmlns:a16="http://schemas.microsoft.com/office/drawing/2014/main" id="{8EC83C97-BF2B-4A6F-AB9C-CE79E022FF18}"/>
              </a:ext>
            </a:extLst>
          </p:cNvPr>
          <p:cNvSpPr txBox="1">
            <a:spLocks/>
          </p:cNvSpPr>
          <p:nvPr/>
        </p:nvSpPr>
        <p:spPr>
          <a:xfrm>
            <a:off x="8057323" y="2752478"/>
            <a:ext cx="3384158" cy="52187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Open Sans Light" panose="020B0306030504020204" pitchFamily="34" charset="0"/>
                <a:cs typeface="Open Sans Light" panose="020B0306030504020204" pitchFamily="34" charset="0"/>
              </a:rPr>
              <a:t>Chapter 25 to 39</a:t>
            </a:r>
          </a:p>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Open Sans Light" panose="020B0306030504020204" pitchFamily="34" charset="0"/>
                <a:cs typeface="Open Sans Light" panose="020B0306030504020204" pitchFamily="34" charset="0"/>
              </a:rPr>
              <a:t>9 tariff lines not utilized</a:t>
            </a:r>
          </a:p>
        </p:txBody>
      </p:sp>
      <p:sp>
        <p:nvSpPr>
          <p:cNvPr id="53" name="TextBox 52">
            <a:extLst>
              <a:ext uri="{FF2B5EF4-FFF2-40B4-BE49-F238E27FC236}">
                <a16:creationId xmlns:a16="http://schemas.microsoft.com/office/drawing/2014/main" id="{EFB33A9B-707A-47C2-945A-B0F1E3018502}"/>
              </a:ext>
            </a:extLst>
          </p:cNvPr>
          <p:cNvSpPr txBox="1"/>
          <p:nvPr/>
        </p:nvSpPr>
        <p:spPr>
          <a:xfrm>
            <a:off x="8046692" y="2455346"/>
            <a:ext cx="1447832" cy="338554"/>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hlinkClick r:id="rId7" action="ppaction://hlinksldjump"/>
              </a:rPr>
              <a:t>Miscellaneous</a:t>
            </a:r>
            <a:r>
              <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rPr>
              <a:t> </a:t>
            </a:r>
          </a:p>
        </p:txBody>
      </p:sp>
      <p:sp>
        <p:nvSpPr>
          <p:cNvPr id="54" name="Subtitle 2">
            <a:extLst>
              <a:ext uri="{FF2B5EF4-FFF2-40B4-BE49-F238E27FC236}">
                <a16:creationId xmlns:a16="http://schemas.microsoft.com/office/drawing/2014/main" id="{8F4A97F3-4F46-4998-B38C-177604F98160}"/>
              </a:ext>
            </a:extLst>
          </p:cNvPr>
          <p:cNvSpPr txBox="1">
            <a:spLocks/>
          </p:cNvSpPr>
          <p:nvPr/>
        </p:nvSpPr>
        <p:spPr>
          <a:xfrm>
            <a:off x="8046692" y="4002966"/>
            <a:ext cx="3384158" cy="52187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Open Sans Light" panose="020B0306030504020204" pitchFamily="34" charset="0"/>
                <a:cs typeface="Open Sans Light" panose="020B0306030504020204" pitchFamily="34" charset="0"/>
              </a:rPr>
              <a:t>Chapter 41 to 43</a:t>
            </a:r>
          </a:p>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Open Sans Light" panose="020B0306030504020204" pitchFamily="34" charset="0"/>
                <a:cs typeface="Open Sans Light" panose="020B0306030504020204" pitchFamily="34" charset="0"/>
              </a:rPr>
              <a:t>13 tariff lines not utilized</a:t>
            </a:r>
          </a:p>
        </p:txBody>
      </p:sp>
      <p:sp>
        <p:nvSpPr>
          <p:cNvPr id="55" name="TextBox 54">
            <a:extLst>
              <a:ext uri="{FF2B5EF4-FFF2-40B4-BE49-F238E27FC236}">
                <a16:creationId xmlns:a16="http://schemas.microsoft.com/office/drawing/2014/main" id="{CD835F49-C9C3-488F-B205-3D0EBBC1FB3D}"/>
              </a:ext>
            </a:extLst>
          </p:cNvPr>
          <p:cNvSpPr txBox="1"/>
          <p:nvPr/>
        </p:nvSpPr>
        <p:spPr>
          <a:xfrm>
            <a:off x="8046692" y="3664412"/>
            <a:ext cx="876843" cy="338554"/>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hlinkClick r:id="rId8" action="ppaction://hlinksldjump"/>
              </a:rPr>
              <a:t>Leather</a:t>
            </a:r>
            <a:r>
              <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rPr>
              <a:t> </a:t>
            </a:r>
          </a:p>
        </p:txBody>
      </p:sp>
      <p:sp>
        <p:nvSpPr>
          <p:cNvPr id="56" name="Subtitle 2">
            <a:extLst>
              <a:ext uri="{FF2B5EF4-FFF2-40B4-BE49-F238E27FC236}">
                <a16:creationId xmlns:a16="http://schemas.microsoft.com/office/drawing/2014/main" id="{D3BE6376-B2F5-446A-9F64-184130FE6633}"/>
              </a:ext>
            </a:extLst>
          </p:cNvPr>
          <p:cNvSpPr txBox="1">
            <a:spLocks/>
          </p:cNvSpPr>
          <p:nvPr/>
        </p:nvSpPr>
        <p:spPr>
          <a:xfrm>
            <a:off x="8046692" y="5230141"/>
            <a:ext cx="3384158" cy="25410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Open Sans Light" panose="020B0306030504020204" pitchFamily="34" charset="0"/>
                <a:cs typeface="Open Sans Light" panose="020B0306030504020204" pitchFamily="34" charset="0"/>
              </a:rPr>
              <a:t>11 tariff lines not utilized</a:t>
            </a:r>
          </a:p>
        </p:txBody>
      </p:sp>
      <p:sp>
        <p:nvSpPr>
          <p:cNvPr id="57" name="TextBox 56">
            <a:extLst>
              <a:ext uri="{FF2B5EF4-FFF2-40B4-BE49-F238E27FC236}">
                <a16:creationId xmlns:a16="http://schemas.microsoft.com/office/drawing/2014/main" id="{7AECCAC2-C375-4699-8A19-8CCD7EA79AB5}"/>
              </a:ext>
            </a:extLst>
          </p:cNvPr>
          <p:cNvSpPr txBox="1"/>
          <p:nvPr/>
        </p:nvSpPr>
        <p:spPr>
          <a:xfrm>
            <a:off x="8046692" y="4873476"/>
            <a:ext cx="1966949" cy="338554"/>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hlinkClick r:id="rId9" action="ppaction://hlinksldjump"/>
              </a:rPr>
              <a:t>Cotton</a:t>
            </a:r>
            <a:r>
              <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rPr>
              <a:t> Yarn &amp; carpet</a:t>
            </a:r>
          </a:p>
        </p:txBody>
      </p:sp>
      <p:sp>
        <p:nvSpPr>
          <p:cNvPr id="58" name="TextBox 57">
            <a:extLst>
              <a:ext uri="{FF2B5EF4-FFF2-40B4-BE49-F238E27FC236}">
                <a16:creationId xmlns:a16="http://schemas.microsoft.com/office/drawing/2014/main" id="{8B7DE4F3-C39F-452E-AEF4-CE370949841B}"/>
              </a:ext>
            </a:extLst>
          </p:cNvPr>
          <p:cNvSpPr txBox="1"/>
          <p:nvPr/>
        </p:nvSpPr>
        <p:spPr>
          <a:xfrm>
            <a:off x="1794755" y="5687328"/>
            <a:ext cx="902106" cy="338554"/>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rPr>
              <a:t> </a:t>
            </a:r>
            <a:r>
              <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hlinkClick r:id="rId10" action="ppaction://hlinksldjump"/>
              </a:rPr>
              <a:t>Apparel</a:t>
            </a:r>
            <a:endPar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endParaRPr>
          </a:p>
        </p:txBody>
      </p:sp>
      <p:sp>
        <p:nvSpPr>
          <p:cNvPr id="59" name="TextBox 58">
            <a:extLst>
              <a:ext uri="{FF2B5EF4-FFF2-40B4-BE49-F238E27FC236}">
                <a16:creationId xmlns:a16="http://schemas.microsoft.com/office/drawing/2014/main" id="{939AE054-68C3-4172-93BC-53F92145341A}"/>
              </a:ext>
            </a:extLst>
          </p:cNvPr>
          <p:cNvSpPr txBox="1"/>
          <p:nvPr/>
        </p:nvSpPr>
        <p:spPr>
          <a:xfrm>
            <a:off x="8057323" y="5748054"/>
            <a:ext cx="807337" cy="338554"/>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hlinkClick r:id="rId11" action="ppaction://hlinkfile"/>
              </a:rPr>
              <a:t>Others</a:t>
            </a:r>
            <a:r>
              <a:rPr kumimoji="0" lang="en-US" sz="1600" b="1" i="0" u="none" strike="noStrike" kern="1200" cap="none" spc="0" normalizeH="0" baseline="0" noProof="0" dirty="0">
                <a:ln>
                  <a:noFill/>
                </a:ln>
                <a:solidFill>
                  <a:srgbClr val="44546A"/>
                </a:solidFill>
                <a:effectLst/>
                <a:uLnTx/>
                <a:uFillTx/>
                <a:latin typeface="Poppins" pitchFamily="2" charset="77"/>
                <a:ea typeface="League Spartan" charset="0"/>
                <a:cs typeface="Poppins" pitchFamily="2" charset="77"/>
              </a:rPr>
              <a:t> </a:t>
            </a:r>
          </a:p>
        </p:txBody>
      </p:sp>
      <p:sp>
        <p:nvSpPr>
          <p:cNvPr id="60" name="Rectangle 59">
            <a:extLst>
              <a:ext uri="{FF2B5EF4-FFF2-40B4-BE49-F238E27FC236}">
                <a16:creationId xmlns:a16="http://schemas.microsoft.com/office/drawing/2014/main" id="{6C55E51D-52A1-4789-BFD2-32F3E7F8449F}"/>
              </a:ext>
            </a:extLst>
          </p:cNvPr>
          <p:cNvSpPr/>
          <p:nvPr/>
        </p:nvSpPr>
        <p:spPr>
          <a:xfrm>
            <a:off x="1400147" y="5703374"/>
            <a:ext cx="346841" cy="3468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61" name="Rectangle 60">
            <a:extLst>
              <a:ext uri="{FF2B5EF4-FFF2-40B4-BE49-F238E27FC236}">
                <a16:creationId xmlns:a16="http://schemas.microsoft.com/office/drawing/2014/main" id="{E102B1CF-A3DF-40B7-AB45-713CCE8F3800}"/>
              </a:ext>
            </a:extLst>
          </p:cNvPr>
          <p:cNvSpPr/>
          <p:nvPr/>
        </p:nvSpPr>
        <p:spPr>
          <a:xfrm>
            <a:off x="7414433" y="5748054"/>
            <a:ext cx="346841" cy="3468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62" name="Subtitle 2">
            <a:extLst>
              <a:ext uri="{FF2B5EF4-FFF2-40B4-BE49-F238E27FC236}">
                <a16:creationId xmlns:a16="http://schemas.microsoft.com/office/drawing/2014/main" id="{347B2DA7-BBE3-411A-B969-562B4C2F9B7E}"/>
              </a:ext>
            </a:extLst>
          </p:cNvPr>
          <p:cNvSpPr txBox="1">
            <a:spLocks/>
          </p:cNvSpPr>
          <p:nvPr/>
        </p:nvSpPr>
        <p:spPr>
          <a:xfrm>
            <a:off x="1746988" y="6176541"/>
            <a:ext cx="3384158" cy="25410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Open Sans Light" panose="020B0306030504020204" pitchFamily="34" charset="0"/>
                <a:cs typeface="Open Sans Light" panose="020B0306030504020204" pitchFamily="34" charset="0"/>
              </a:rPr>
              <a:t>68 Tariff Lines of Chapter 61 and 62</a:t>
            </a:r>
          </a:p>
        </p:txBody>
      </p:sp>
      <p:sp>
        <p:nvSpPr>
          <p:cNvPr id="63" name="Subtitle 2">
            <a:extLst>
              <a:ext uri="{FF2B5EF4-FFF2-40B4-BE49-F238E27FC236}">
                <a16:creationId xmlns:a16="http://schemas.microsoft.com/office/drawing/2014/main" id="{F9E94527-7AD9-4C94-BCE2-819558FA7698}"/>
              </a:ext>
            </a:extLst>
          </p:cNvPr>
          <p:cNvSpPr txBox="1">
            <a:spLocks/>
          </p:cNvSpPr>
          <p:nvPr/>
        </p:nvSpPr>
        <p:spPr>
          <a:xfrm>
            <a:off x="8057323" y="6283230"/>
            <a:ext cx="3384158" cy="25410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Open Sans Light" panose="020B0306030504020204" pitchFamily="34" charset="0"/>
                <a:cs typeface="Open Sans Light" panose="020B0306030504020204" pitchFamily="34" charset="0"/>
              </a:rPr>
              <a:t>84 Tariff Lines of Chapter 08</a:t>
            </a:r>
          </a:p>
        </p:txBody>
      </p:sp>
      <p:pic>
        <p:nvPicPr>
          <p:cNvPr id="64" name="Picture 2" descr="2nd Phase of China-Pakistan Free Trade Agreement Comes Into Effect | ACE  NEWS">
            <a:extLst>
              <a:ext uri="{FF2B5EF4-FFF2-40B4-BE49-F238E27FC236}">
                <a16:creationId xmlns:a16="http://schemas.microsoft.com/office/drawing/2014/main" id="{39B1F75E-6FC3-09ED-678F-0F01666548D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60" y="38698"/>
            <a:ext cx="12120880" cy="81407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325E758-D471-DC48-8302-424D25AB3950}"/>
              </a:ext>
            </a:extLst>
          </p:cNvPr>
          <p:cNvSpPr txBox="1"/>
          <p:nvPr/>
        </p:nvSpPr>
        <p:spPr>
          <a:xfrm>
            <a:off x="230538" y="111388"/>
            <a:ext cx="493264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Poppins" pitchFamily="2" charset="77"/>
              </a:rPr>
              <a:t>Unutilized Tariff Lines</a:t>
            </a:r>
          </a:p>
        </p:txBody>
      </p:sp>
    </p:spTree>
    <p:extLst>
      <p:ext uri="{BB962C8B-B14F-4D97-AF65-F5344CB8AC3E}">
        <p14:creationId xmlns:p14="http://schemas.microsoft.com/office/powerpoint/2010/main" val="4236426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cxnSpLocks/>
          </p:cNvCxnSpPr>
          <p:nvPr/>
        </p:nvCxnSpPr>
        <p:spPr>
          <a:xfrm>
            <a:off x="6134585" y="776974"/>
            <a:ext cx="0" cy="6081026"/>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057748" y="1876972"/>
            <a:ext cx="153043" cy="15304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Oval 6"/>
          <p:cNvSpPr/>
          <p:nvPr/>
        </p:nvSpPr>
        <p:spPr>
          <a:xfrm>
            <a:off x="6058064" y="2478797"/>
            <a:ext cx="153043" cy="15304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itle 6"/>
          <p:cNvSpPr txBox="1">
            <a:spLocks/>
          </p:cNvSpPr>
          <p:nvPr/>
        </p:nvSpPr>
        <p:spPr>
          <a:xfrm>
            <a:off x="980078" y="623475"/>
            <a:ext cx="3990241" cy="1323439"/>
          </a:xfrm>
          <a:prstGeom prst="rect">
            <a:avLst/>
          </a:prstGeom>
        </p:spPr>
        <p:txBody>
          <a:bodyPr wrap="square">
            <a:spAutoFit/>
          </a:bodyPr>
          <a:lstStyle>
            <a:lvl1pPr algn="r" defTabSz="914354" rtl="0" eaLnBrk="1" latinLnBrk="0" hangingPunct="1">
              <a:spcBef>
                <a:spcPct val="0"/>
              </a:spcBef>
              <a:buNone/>
              <a:defRPr sz="3200" b="1" kern="1200" cap="small" normalizeH="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r" defTabSz="914354" rtl="0" eaLnBrk="1" fontAlgn="auto" latinLnBrk="0" hangingPunct="1">
              <a:lnSpc>
                <a:spcPct val="100000"/>
              </a:lnSpc>
              <a:spcBef>
                <a:spcPct val="0"/>
              </a:spcBef>
              <a:spcAft>
                <a:spcPts val="0"/>
              </a:spcAft>
              <a:buClrTx/>
              <a:buSzTx/>
              <a:buFontTx/>
              <a:buNone/>
              <a:tabLst/>
              <a:defRPr/>
            </a:pPr>
            <a:r>
              <a:rPr kumimoji="0" lang="en-US" sz="3200" b="1" i="0" u="none" strike="noStrike" kern="1200" cap="small" spc="0" normalizeH="0" baseline="0" noProof="0" dirty="0">
                <a:ln>
                  <a:noFill/>
                </a:ln>
                <a:solidFill>
                  <a:srgbClr val="2C3E50"/>
                </a:solidFill>
                <a:effectLst/>
                <a:uLnTx/>
                <a:uFillTx/>
                <a:latin typeface="Open Sans" panose="020B0606030504020204" pitchFamily="34" charset="0"/>
              </a:rPr>
              <a:t>Contents</a:t>
            </a:r>
          </a:p>
          <a:p>
            <a:pPr marL="0" marR="0" lvl="0" indent="0" algn="r" defTabSz="914354" rtl="0" eaLnBrk="1" fontAlgn="auto" latinLnBrk="0" hangingPunct="1">
              <a:lnSpc>
                <a:spcPct val="100000"/>
              </a:lnSpc>
              <a:spcBef>
                <a:spcPct val="0"/>
              </a:spcBef>
              <a:spcAft>
                <a:spcPts val="0"/>
              </a:spcAft>
              <a:buClrTx/>
              <a:buSzTx/>
              <a:buFontTx/>
              <a:buNone/>
              <a:tabLst/>
              <a:defRPr/>
            </a:pPr>
            <a:r>
              <a:rPr kumimoji="0" lang="en-US" sz="2400" b="1" i="0" u="none" strike="noStrike" kern="1200" cap="small" spc="0" normalizeH="0" baseline="0" noProof="0" dirty="0">
                <a:ln>
                  <a:noFill/>
                </a:ln>
                <a:solidFill>
                  <a:srgbClr val="2C3E50"/>
                </a:solidFill>
                <a:effectLst/>
                <a:uLnTx/>
                <a:uFillTx/>
                <a:latin typeface="Open Sans" panose="020B0606030504020204" pitchFamily="34" charset="0"/>
              </a:rPr>
              <a:t>CHINA PAKISTAN FREE TRADE AGREEMENT</a:t>
            </a:r>
          </a:p>
        </p:txBody>
      </p:sp>
      <p:sp>
        <p:nvSpPr>
          <p:cNvPr id="16" name="Oval 15">
            <a:extLst>
              <a:ext uri="{FF2B5EF4-FFF2-40B4-BE49-F238E27FC236}">
                <a16:creationId xmlns:a16="http://schemas.microsoft.com/office/drawing/2014/main" id="{758B4259-6692-4448-AA63-C3C86F984266}"/>
              </a:ext>
            </a:extLst>
          </p:cNvPr>
          <p:cNvSpPr/>
          <p:nvPr/>
        </p:nvSpPr>
        <p:spPr>
          <a:xfrm>
            <a:off x="1406519" y="2882009"/>
            <a:ext cx="2678868" cy="2634063"/>
          </a:xfrm>
          <a:prstGeom prst="ellipse">
            <a:avLst/>
          </a:prstGeom>
          <a:solidFill>
            <a:schemeClr val="bg1">
              <a:lumMod val="75000"/>
            </a:schemeClr>
          </a:solidFill>
          <a:ln>
            <a:noFill/>
          </a:ln>
          <a:scene3d>
            <a:camera prst="orthographicFront"/>
            <a:lightRig rig="balanced" dir="t"/>
          </a:scene3d>
          <a:sp3d prstMaterial="powder">
            <a:bevelT w="1270000" h="127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Calibri"/>
              <a:ea typeface="+mn-ea"/>
              <a:cs typeface="+mn-cs"/>
            </a:endParaRPr>
          </a:p>
        </p:txBody>
      </p:sp>
      <p:sp>
        <p:nvSpPr>
          <p:cNvPr id="89" name="Donut 2">
            <a:extLst>
              <a:ext uri="{FF2B5EF4-FFF2-40B4-BE49-F238E27FC236}">
                <a16:creationId xmlns:a16="http://schemas.microsoft.com/office/drawing/2014/main" id="{02317EB5-7D6E-44E3-A76E-E04E20440F3A}"/>
              </a:ext>
            </a:extLst>
          </p:cNvPr>
          <p:cNvSpPr/>
          <p:nvPr/>
        </p:nvSpPr>
        <p:spPr>
          <a:xfrm>
            <a:off x="936507" y="2396930"/>
            <a:ext cx="3680704" cy="3619144"/>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000000"/>
              </a:solidFill>
              <a:effectLst/>
              <a:uLnTx/>
              <a:uFillTx/>
              <a:latin typeface="Calibri"/>
              <a:ea typeface="+mn-ea"/>
              <a:cs typeface="+mn-cs"/>
            </a:endParaRPr>
          </a:p>
        </p:txBody>
      </p:sp>
      <p:sp>
        <p:nvSpPr>
          <p:cNvPr id="90" name="Donut 101">
            <a:extLst>
              <a:ext uri="{FF2B5EF4-FFF2-40B4-BE49-F238E27FC236}">
                <a16:creationId xmlns:a16="http://schemas.microsoft.com/office/drawing/2014/main" id="{8D776BB1-7A2E-4F32-9F8C-87113822D4FA}"/>
              </a:ext>
            </a:extLst>
          </p:cNvPr>
          <p:cNvSpPr/>
          <p:nvPr/>
        </p:nvSpPr>
        <p:spPr>
          <a:xfrm>
            <a:off x="744891" y="2211873"/>
            <a:ext cx="4048775" cy="3981059"/>
          </a:xfrm>
          <a:prstGeom prst="donut">
            <a:avLst>
              <a:gd name="adj" fmla="val 151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000000"/>
              </a:solidFill>
              <a:effectLst/>
              <a:uLnTx/>
              <a:uFillTx/>
              <a:latin typeface="Calibri"/>
              <a:ea typeface="+mn-ea"/>
              <a:cs typeface="+mn-cs"/>
            </a:endParaRPr>
          </a:p>
        </p:txBody>
      </p:sp>
      <p:sp>
        <p:nvSpPr>
          <p:cNvPr id="97" name="Oval 96">
            <a:extLst>
              <a:ext uri="{FF2B5EF4-FFF2-40B4-BE49-F238E27FC236}">
                <a16:creationId xmlns:a16="http://schemas.microsoft.com/office/drawing/2014/main" id="{3F0275AB-AEB8-4427-9E8D-C7E0D0D547C9}"/>
              </a:ext>
            </a:extLst>
          </p:cNvPr>
          <p:cNvSpPr/>
          <p:nvPr/>
        </p:nvSpPr>
        <p:spPr>
          <a:xfrm>
            <a:off x="6057748" y="3041612"/>
            <a:ext cx="153043" cy="153043"/>
          </a:xfrm>
          <a:prstGeom prst="ellipse">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a:ea typeface="+mn-ea"/>
              <a:cs typeface="+mn-cs"/>
            </a:endParaRPr>
          </a:p>
        </p:txBody>
      </p:sp>
      <p:sp>
        <p:nvSpPr>
          <p:cNvPr id="98" name="Oval 97">
            <a:extLst>
              <a:ext uri="{FF2B5EF4-FFF2-40B4-BE49-F238E27FC236}">
                <a16:creationId xmlns:a16="http://schemas.microsoft.com/office/drawing/2014/main" id="{8019CD7D-DEB1-4A19-84E9-6A5D6C83D64F}"/>
              </a:ext>
            </a:extLst>
          </p:cNvPr>
          <p:cNvSpPr/>
          <p:nvPr/>
        </p:nvSpPr>
        <p:spPr>
          <a:xfrm>
            <a:off x="6057748" y="3674831"/>
            <a:ext cx="153043" cy="153043"/>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a:ea typeface="+mn-ea"/>
              <a:cs typeface="+mn-cs"/>
            </a:endParaRPr>
          </a:p>
        </p:txBody>
      </p:sp>
      <p:sp>
        <p:nvSpPr>
          <p:cNvPr id="100" name="Oval 99">
            <a:extLst>
              <a:ext uri="{FF2B5EF4-FFF2-40B4-BE49-F238E27FC236}">
                <a16:creationId xmlns:a16="http://schemas.microsoft.com/office/drawing/2014/main" id="{DD2A7D9A-C0CF-4C6C-A6A2-01D8764CAA55}"/>
              </a:ext>
            </a:extLst>
          </p:cNvPr>
          <p:cNvSpPr/>
          <p:nvPr/>
        </p:nvSpPr>
        <p:spPr>
          <a:xfrm>
            <a:off x="6057748" y="4226161"/>
            <a:ext cx="153043" cy="153043"/>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a:ea typeface="+mn-ea"/>
              <a:cs typeface="+mn-cs"/>
            </a:endParaRPr>
          </a:p>
        </p:txBody>
      </p:sp>
      <p:sp>
        <p:nvSpPr>
          <p:cNvPr id="101" name="Oval 100">
            <a:extLst>
              <a:ext uri="{FF2B5EF4-FFF2-40B4-BE49-F238E27FC236}">
                <a16:creationId xmlns:a16="http://schemas.microsoft.com/office/drawing/2014/main" id="{990590D2-39CC-4B31-8C99-465D332002CB}"/>
              </a:ext>
            </a:extLst>
          </p:cNvPr>
          <p:cNvSpPr/>
          <p:nvPr/>
        </p:nvSpPr>
        <p:spPr>
          <a:xfrm>
            <a:off x="6057748" y="4841593"/>
            <a:ext cx="153043" cy="15304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96" name="Group 395">
            <a:extLst>
              <a:ext uri="{FF2B5EF4-FFF2-40B4-BE49-F238E27FC236}">
                <a16:creationId xmlns:a16="http://schemas.microsoft.com/office/drawing/2014/main" id="{B8C3C349-9370-4EA8-A111-D5F0E13526B4}"/>
              </a:ext>
            </a:extLst>
          </p:cNvPr>
          <p:cNvGrpSpPr/>
          <p:nvPr/>
        </p:nvGrpSpPr>
        <p:grpSpPr>
          <a:xfrm>
            <a:off x="1461033" y="3438536"/>
            <a:ext cx="2571442" cy="1916488"/>
            <a:chOff x="2548466" y="1490133"/>
            <a:chExt cx="5066562" cy="2925936"/>
          </a:xfrm>
        </p:grpSpPr>
        <p:sp>
          <p:nvSpPr>
            <p:cNvPr id="397" name="Freeform 4">
              <a:extLst>
                <a:ext uri="{FF2B5EF4-FFF2-40B4-BE49-F238E27FC236}">
                  <a16:creationId xmlns:a16="http://schemas.microsoft.com/office/drawing/2014/main" id="{C4B84BE9-036C-4DE0-9368-C4F622AF802E}"/>
                </a:ext>
              </a:extLst>
            </p:cNvPr>
            <p:cNvSpPr>
              <a:spLocks/>
            </p:cNvSpPr>
            <p:nvPr/>
          </p:nvSpPr>
          <p:spPr bwMode="auto">
            <a:xfrm>
              <a:off x="4188366" y="1636221"/>
              <a:ext cx="3426662" cy="2036886"/>
            </a:xfrm>
            <a:custGeom>
              <a:avLst/>
              <a:gdLst>
                <a:gd name="T0" fmla="*/ 2147483647 w 3501"/>
                <a:gd name="T1" fmla="*/ 2147483647 h 2441"/>
                <a:gd name="T2" fmla="*/ 2147483647 w 3501"/>
                <a:gd name="T3" fmla="*/ 2147483647 h 2441"/>
                <a:gd name="T4" fmla="*/ 2147483647 w 3501"/>
                <a:gd name="T5" fmla="*/ 2147483647 h 2441"/>
                <a:gd name="T6" fmla="*/ 2147483647 w 3501"/>
                <a:gd name="T7" fmla="*/ 2147483647 h 2441"/>
                <a:gd name="T8" fmla="*/ 2147483647 w 3501"/>
                <a:gd name="T9" fmla="*/ 2147483647 h 2441"/>
                <a:gd name="T10" fmla="*/ 2147483647 w 3501"/>
                <a:gd name="T11" fmla="*/ 2147483647 h 2441"/>
                <a:gd name="T12" fmla="*/ 2147483647 w 3501"/>
                <a:gd name="T13" fmla="*/ 2147483647 h 2441"/>
                <a:gd name="T14" fmla="*/ 2147483647 w 3501"/>
                <a:gd name="T15" fmla="*/ 2147483647 h 2441"/>
                <a:gd name="T16" fmla="*/ 2147483647 w 3501"/>
                <a:gd name="T17" fmla="*/ 2147483647 h 2441"/>
                <a:gd name="T18" fmla="*/ 2147483647 w 3501"/>
                <a:gd name="T19" fmla="*/ 2147483647 h 2441"/>
                <a:gd name="T20" fmla="*/ 2147483647 w 3501"/>
                <a:gd name="T21" fmla="*/ 2147483647 h 2441"/>
                <a:gd name="T22" fmla="*/ 2147483647 w 3501"/>
                <a:gd name="T23" fmla="*/ 2147483647 h 2441"/>
                <a:gd name="T24" fmla="*/ 2147483647 w 3501"/>
                <a:gd name="T25" fmla="*/ 2147483647 h 2441"/>
                <a:gd name="T26" fmla="*/ 2147483647 w 3501"/>
                <a:gd name="T27" fmla="*/ 2147483647 h 2441"/>
                <a:gd name="T28" fmla="*/ 2147483647 w 3501"/>
                <a:gd name="T29" fmla="*/ 2147483647 h 2441"/>
                <a:gd name="T30" fmla="*/ 2147483647 w 3501"/>
                <a:gd name="T31" fmla="*/ 2147483647 h 2441"/>
                <a:gd name="T32" fmla="*/ 2147483647 w 3501"/>
                <a:gd name="T33" fmla="*/ 2147483647 h 2441"/>
                <a:gd name="T34" fmla="*/ 2147483647 w 3501"/>
                <a:gd name="T35" fmla="*/ 2147483647 h 2441"/>
                <a:gd name="T36" fmla="*/ 2147483647 w 3501"/>
                <a:gd name="T37" fmla="*/ 2147483647 h 2441"/>
                <a:gd name="T38" fmla="*/ 2147483647 w 3501"/>
                <a:gd name="T39" fmla="*/ 2147483647 h 2441"/>
                <a:gd name="T40" fmla="*/ 2147483647 w 3501"/>
                <a:gd name="T41" fmla="*/ 2147483647 h 2441"/>
                <a:gd name="T42" fmla="*/ 2147483647 w 3501"/>
                <a:gd name="T43" fmla="*/ 2147483647 h 2441"/>
                <a:gd name="T44" fmla="*/ 2147483647 w 3501"/>
                <a:gd name="T45" fmla="*/ 2147483647 h 2441"/>
                <a:gd name="T46" fmla="*/ 2147483647 w 3501"/>
                <a:gd name="T47" fmla="*/ 2147483647 h 2441"/>
                <a:gd name="T48" fmla="*/ 2147483647 w 3501"/>
                <a:gd name="T49" fmla="*/ 2147483647 h 2441"/>
                <a:gd name="T50" fmla="*/ 2147483647 w 3501"/>
                <a:gd name="T51" fmla="*/ 2147483647 h 2441"/>
                <a:gd name="T52" fmla="*/ 2147483647 w 3501"/>
                <a:gd name="T53" fmla="*/ 2147483647 h 2441"/>
                <a:gd name="T54" fmla="*/ 2147483647 w 3501"/>
                <a:gd name="T55" fmla="*/ 2147483647 h 2441"/>
                <a:gd name="T56" fmla="*/ 2147483647 w 3501"/>
                <a:gd name="T57" fmla="*/ 2147483647 h 2441"/>
                <a:gd name="T58" fmla="*/ 2147483647 w 3501"/>
                <a:gd name="T59" fmla="*/ 2147483647 h 2441"/>
                <a:gd name="T60" fmla="*/ 2147483647 w 3501"/>
                <a:gd name="T61" fmla="*/ 2147483647 h 2441"/>
                <a:gd name="T62" fmla="*/ 2147483647 w 3501"/>
                <a:gd name="T63" fmla="*/ 2147483647 h 2441"/>
                <a:gd name="T64" fmla="*/ 2147483647 w 3501"/>
                <a:gd name="T65" fmla="*/ 2147483647 h 2441"/>
                <a:gd name="T66" fmla="*/ 2147483647 w 3501"/>
                <a:gd name="T67" fmla="*/ 2147483647 h 2441"/>
                <a:gd name="T68" fmla="*/ 2147483647 w 3501"/>
                <a:gd name="T69" fmla="*/ 2147483647 h 2441"/>
                <a:gd name="T70" fmla="*/ 2147483647 w 3501"/>
                <a:gd name="T71" fmla="*/ 2147483647 h 2441"/>
                <a:gd name="T72" fmla="*/ 2147483647 w 3501"/>
                <a:gd name="T73" fmla="*/ 2147483647 h 2441"/>
                <a:gd name="T74" fmla="*/ 2147483647 w 3501"/>
                <a:gd name="T75" fmla="*/ 2147483647 h 2441"/>
                <a:gd name="T76" fmla="*/ 2147483647 w 3501"/>
                <a:gd name="T77" fmla="*/ 2147483647 h 2441"/>
                <a:gd name="T78" fmla="*/ 2147483647 w 3501"/>
                <a:gd name="T79" fmla="*/ 2147483647 h 2441"/>
                <a:gd name="T80" fmla="*/ 2147483647 w 3501"/>
                <a:gd name="T81" fmla="*/ 2147483647 h 2441"/>
                <a:gd name="T82" fmla="*/ 2147483647 w 3501"/>
                <a:gd name="T83" fmla="*/ 2147483647 h 2441"/>
                <a:gd name="T84" fmla="*/ 2147483647 w 3501"/>
                <a:gd name="T85" fmla="*/ 2147483647 h 2441"/>
                <a:gd name="T86" fmla="*/ 2147483647 w 3501"/>
                <a:gd name="T87" fmla="*/ 2147483647 h 2441"/>
                <a:gd name="T88" fmla="*/ 2147483647 w 3501"/>
                <a:gd name="T89" fmla="*/ 2147483647 h 2441"/>
                <a:gd name="T90" fmla="*/ 2147483647 w 3501"/>
                <a:gd name="T91" fmla="*/ 2147483647 h 2441"/>
                <a:gd name="T92" fmla="*/ 2147483647 w 3501"/>
                <a:gd name="T93" fmla="*/ 2147483647 h 2441"/>
                <a:gd name="T94" fmla="*/ 2147483647 w 3501"/>
                <a:gd name="T95" fmla="*/ 2147483647 h 2441"/>
                <a:gd name="T96" fmla="*/ 2147483647 w 3501"/>
                <a:gd name="T97" fmla="*/ 2147483647 h 2441"/>
                <a:gd name="T98" fmla="*/ 2147483647 w 3501"/>
                <a:gd name="T99" fmla="*/ 2147483647 h 2441"/>
                <a:gd name="T100" fmla="*/ 2147483647 w 3501"/>
                <a:gd name="T101" fmla="*/ 2147483647 h 2441"/>
                <a:gd name="T102" fmla="*/ 2147483647 w 3501"/>
                <a:gd name="T103" fmla="*/ 2147483647 h 2441"/>
                <a:gd name="T104" fmla="*/ 2147483647 w 3501"/>
                <a:gd name="T105" fmla="*/ 2147483647 h 2441"/>
                <a:gd name="T106" fmla="*/ 2147483647 w 3501"/>
                <a:gd name="T107" fmla="*/ 2147483647 h 2441"/>
                <a:gd name="T108" fmla="*/ 2147483647 w 3501"/>
                <a:gd name="T109" fmla="*/ 2147483647 h 2441"/>
                <a:gd name="T110" fmla="*/ 2147483647 w 3501"/>
                <a:gd name="T111" fmla="*/ 2147483647 h 2441"/>
                <a:gd name="T112" fmla="*/ 2147483647 w 3501"/>
                <a:gd name="T113" fmla="*/ 2147483647 h 2441"/>
                <a:gd name="T114" fmla="*/ 2147483647 w 3501"/>
                <a:gd name="T115" fmla="*/ 2147483647 h 2441"/>
                <a:gd name="T116" fmla="*/ 2147483647 w 3501"/>
                <a:gd name="T117" fmla="*/ 2147483647 h 2441"/>
                <a:gd name="T118" fmla="*/ 2147483647 w 3501"/>
                <a:gd name="T119" fmla="*/ 2147483647 h 2441"/>
                <a:gd name="T120" fmla="*/ 2147483647 w 3501"/>
                <a:gd name="T121" fmla="*/ 2147483647 h 24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1"/>
                <a:gd name="T184" fmla="*/ 0 h 2441"/>
                <a:gd name="T185" fmla="*/ 4098 w 3501"/>
                <a:gd name="T186" fmla="*/ 2853 h 24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1" h="2441">
                  <a:moveTo>
                    <a:pt x="687" y="461"/>
                  </a:moveTo>
                  <a:lnTo>
                    <a:pt x="676" y="495"/>
                  </a:lnTo>
                  <a:lnTo>
                    <a:pt x="681" y="536"/>
                  </a:lnTo>
                  <a:lnTo>
                    <a:pt x="656" y="588"/>
                  </a:lnTo>
                  <a:lnTo>
                    <a:pt x="610" y="590"/>
                  </a:lnTo>
                  <a:lnTo>
                    <a:pt x="556" y="557"/>
                  </a:lnTo>
                  <a:lnTo>
                    <a:pt x="520" y="603"/>
                  </a:lnTo>
                  <a:lnTo>
                    <a:pt x="504" y="733"/>
                  </a:lnTo>
                  <a:lnTo>
                    <a:pt x="454" y="721"/>
                  </a:lnTo>
                  <a:lnTo>
                    <a:pt x="415" y="724"/>
                  </a:lnTo>
                  <a:lnTo>
                    <a:pt x="366" y="734"/>
                  </a:lnTo>
                  <a:lnTo>
                    <a:pt x="363" y="764"/>
                  </a:lnTo>
                  <a:lnTo>
                    <a:pt x="402" y="818"/>
                  </a:lnTo>
                  <a:lnTo>
                    <a:pt x="399" y="888"/>
                  </a:lnTo>
                  <a:lnTo>
                    <a:pt x="369" y="946"/>
                  </a:lnTo>
                  <a:lnTo>
                    <a:pt x="343" y="1005"/>
                  </a:lnTo>
                  <a:lnTo>
                    <a:pt x="297" y="1040"/>
                  </a:lnTo>
                  <a:lnTo>
                    <a:pt x="243" y="1051"/>
                  </a:lnTo>
                  <a:lnTo>
                    <a:pt x="181" y="1065"/>
                  </a:lnTo>
                  <a:lnTo>
                    <a:pt x="138" y="1113"/>
                  </a:lnTo>
                  <a:lnTo>
                    <a:pt x="92" y="1088"/>
                  </a:lnTo>
                  <a:lnTo>
                    <a:pt x="69" y="1121"/>
                  </a:lnTo>
                  <a:lnTo>
                    <a:pt x="0" y="1175"/>
                  </a:lnTo>
                  <a:lnTo>
                    <a:pt x="28" y="1234"/>
                  </a:lnTo>
                  <a:lnTo>
                    <a:pt x="61" y="1281"/>
                  </a:lnTo>
                  <a:lnTo>
                    <a:pt x="66" y="1336"/>
                  </a:lnTo>
                  <a:lnTo>
                    <a:pt x="118" y="1373"/>
                  </a:lnTo>
                  <a:lnTo>
                    <a:pt x="164" y="1403"/>
                  </a:lnTo>
                  <a:lnTo>
                    <a:pt x="199" y="1443"/>
                  </a:lnTo>
                  <a:lnTo>
                    <a:pt x="238" y="1460"/>
                  </a:lnTo>
                  <a:lnTo>
                    <a:pt x="287" y="1476"/>
                  </a:lnTo>
                  <a:lnTo>
                    <a:pt x="311" y="1506"/>
                  </a:lnTo>
                  <a:lnTo>
                    <a:pt x="302" y="1543"/>
                  </a:lnTo>
                  <a:lnTo>
                    <a:pt x="300" y="1578"/>
                  </a:lnTo>
                  <a:lnTo>
                    <a:pt x="312" y="1612"/>
                  </a:lnTo>
                  <a:lnTo>
                    <a:pt x="332" y="1639"/>
                  </a:lnTo>
                  <a:lnTo>
                    <a:pt x="312" y="1665"/>
                  </a:lnTo>
                  <a:lnTo>
                    <a:pt x="284" y="1697"/>
                  </a:lnTo>
                  <a:lnTo>
                    <a:pt x="305" y="1738"/>
                  </a:lnTo>
                  <a:lnTo>
                    <a:pt x="343" y="1774"/>
                  </a:lnTo>
                  <a:lnTo>
                    <a:pt x="395" y="1815"/>
                  </a:lnTo>
                  <a:lnTo>
                    <a:pt x="438" y="1807"/>
                  </a:lnTo>
                  <a:lnTo>
                    <a:pt x="497" y="1816"/>
                  </a:lnTo>
                  <a:lnTo>
                    <a:pt x="586" y="1864"/>
                  </a:lnTo>
                  <a:lnTo>
                    <a:pt x="664" y="1932"/>
                  </a:lnTo>
                  <a:lnTo>
                    <a:pt x="713" y="1963"/>
                  </a:lnTo>
                  <a:lnTo>
                    <a:pt x="789" y="1963"/>
                  </a:lnTo>
                  <a:lnTo>
                    <a:pt x="825" y="1960"/>
                  </a:lnTo>
                  <a:lnTo>
                    <a:pt x="890" y="1970"/>
                  </a:lnTo>
                  <a:lnTo>
                    <a:pt x="975" y="1956"/>
                  </a:lnTo>
                  <a:lnTo>
                    <a:pt x="1053" y="1938"/>
                  </a:lnTo>
                  <a:lnTo>
                    <a:pt x="1110" y="1916"/>
                  </a:lnTo>
                  <a:lnTo>
                    <a:pt x="1209" y="1905"/>
                  </a:lnTo>
                  <a:lnTo>
                    <a:pt x="1262" y="1901"/>
                  </a:lnTo>
                  <a:lnTo>
                    <a:pt x="1311" y="1930"/>
                  </a:lnTo>
                  <a:lnTo>
                    <a:pt x="1322" y="1956"/>
                  </a:lnTo>
                  <a:lnTo>
                    <a:pt x="1381" y="1938"/>
                  </a:lnTo>
                  <a:lnTo>
                    <a:pt x="1432" y="2004"/>
                  </a:lnTo>
                  <a:lnTo>
                    <a:pt x="1439" y="2041"/>
                  </a:lnTo>
                  <a:lnTo>
                    <a:pt x="1417" y="2087"/>
                  </a:lnTo>
                  <a:lnTo>
                    <a:pt x="1411" y="2140"/>
                  </a:lnTo>
                  <a:lnTo>
                    <a:pt x="1381" y="2179"/>
                  </a:lnTo>
                  <a:lnTo>
                    <a:pt x="1369" y="2220"/>
                  </a:lnTo>
                  <a:lnTo>
                    <a:pt x="1417" y="2225"/>
                  </a:lnTo>
                  <a:lnTo>
                    <a:pt x="1467" y="2246"/>
                  </a:lnTo>
                  <a:lnTo>
                    <a:pt x="1467" y="2297"/>
                  </a:lnTo>
                  <a:lnTo>
                    <a:pt x="1499" y="2337"/>
                  </a:lnTo>
                  <a:lnTo>
                    <a:pt x="1551" y="2374"/>
                  </a:lnTo>
                  <a:lnTo>
                    <a:pt x="1594" y="2358"/>
                  </a:lnTo>
                  <a:lnTo>
                    <a:pt x="1609" y="2319"/>
                  </a:lnTo>
                  <a:lnTo>
                    <a:pt x="1666" y="2302"/>
                  </a:lnTo>
                  <a:lnTo>
                    <a:pt x="1699" y="2287"/>
                  </a:lnTo>
                  <a:lnTo>
                    <a:pt x="1732" y="2314"/>
                  </a:lnTo>
                  <a:lnTo>
                    <a:pt x="1807" y="2254"/>
                  </a:lnTo>
                  <a:lnTo>
                    <a:pt x="1878" y="2282"/>
                  </a:lnTo>
                  <a:lnTo>
                    <a:pt x="1907" y="2325"/>
                  </a:lnTo>
                  <a:lnTo>
                    <a:pt x="1932" y="2356"/>
                  </a:lnTo>
                  <a:lnTo>
                    <a:pt x="1984" y="2371"/>
                  </a:lnTo>
                  <a:lnTo>
                    <a:pt x="2027" y="2364"/>
                  </a:lnTo>
                  <a:lnTo>
                    <a:pt x="2058" y="2369"/>
                  </a:lnTo>
                  <a:lnTo>
                    <a:pt x="2061" y="2405"/>
                  </a:lnTo>
                  <a:lnTo>
                    <a:pt x="2079" y="2441"/>
                  </a:lnTo>
                  <a:lnTo>
                    <a:pt x="2098" y="2436"/>
                  </a:lnTo>
                  <a:lnTo>
                    <a:pt x="2097" y="2407"/>
                  </a:lnTo>
                  <a:lnTo>
                    <a:pt x="2132" y="2371"/>
                  </a:lnTo>
                  <a:lnTo>
                    <a:pt x="2193" y="2388"/>
                  </a:lnTo>
                  <a:lnTo>
                    <a:pt x="2228" y="2378"/>
                  </a:lnTo>
                  <a:lnTo>
                    <a:pt x="2278" y="2341"/>
                  </a:lnTo>
                  <a:lnTo>
                    <a:pt x="2281" y="2301"/>
                  </a:lnTo>
                  <a:lnTo>
                    <a:pt x="2317" y="2341"/>
                  </a:lnTo>
                  <a:lnTo>
                    <a:pt x="2363" y="2308"/>
                  </a:lnTo>
                  <a:lnTo>
                    <a:pt x="2423" y="2293"/>
                  </a:lnTo>
                  <a:lnTo>
                    <a:pt x="2472" y="2272"/>
                  </a:lnTo>
                  <a:lnTo>
                    <a:pt x="2540" y="2213"/>
                  </a:lnTo>
                  <a:lnTo>
                    <a:pt x="2578" y="2176"/>
                  </a:lnTo>
                  <a:lnTo>
                    <a:pt x="2607" y="2118"/>
                  </a:lnTo>
                  <a:lnTo>
                    <a:pt x="2630" y="2061"/>
                  </a:lnTo>
                  <a:lnTo>
                    <a:pt x="2667" y="2033"/>
                  </a:lnTo>
                  <a:lnTo>
                    <a:pt x="2692" y="1982"/>
                  </a:lnTo>
                  <a:lnTo>
                    <a:pt x="2728" y="1956"/>
                  </a:lnTo>
                  <a:lnTo>
                    <a:pt x="2745" y="1916"/>
                  </a:lnTo>
                  <a:lnTo>
                    <a:pt x="2766" y="1883"/>
                  </a:lnTo>
                  <a:lnTo>
                    <a:pt x="2738" y="1843"/>
                  </a:lnTo>
                  <a:lnTo>
                    <a:pt x="2678" y="1828"/>
                  </a:lnTo>
                  <a:lnTo>
                    <a:pt x="2713" y="1787"/>
                  </a:lnTo>
                  <a:lnTo>
                    <a:pt x="2753" y="1758"/>
                  </a:lnTo>
                  <a:lnTo>
                    <a:pt x="2724" y="1715"/>
                  </a:lnTo>
                  <a:lnTo>
                    <a:pt x="2717" y="1670"/>
                  </a:lnTo>
                  <a:lnTo>
                    <a:pt x="2682" y="1652"/>
                  </a:lnTo>
                  <a:lnTo>
                    <a:pt x="2671" y="1609"/>
                  </a:lnTo>
                  <a:lnTo>
                    <a:pt x="2664" y="1542"/>
                  </a:lnTo>
                  <a:lnTo>
                    <a:pt x="2614" y="1538"/>
                  </a:lnTo>
                  <a:lnTo>
                    <a:pt x="2596" y="1506"/>
                  </a:lnTo>
                  <a:lnTo>
                    <a:pt x="2614" y="1461"/>
                  </a:lnTo>
                  <a:lnTo>
                    <a:pt x="2639" y="1418"/>
                  </a:lnTo>
                  <a:lnTo>
                    <a:pt x="2692" y="1378"/>
                  </a:lnTo>
                  <a:lnTo>
                    <a:pt x="2738" y="1359"/>
                  </a:lnTo>
                  <a:lnTo>
                    <a:pt x="2784" y="1362"/>
                  </a:lnTo>
                  <a:lnTo>
                    <a:pt x="2794" y="1323"/>
                  </a:lnTo>
                  <a:lnTo>
                    <a:pt x="2759" y="1323"/>
                  </a:lnTo>
                  <a:lnTo>
                    <a:pt x="2710" y="1289"/>
                  </a:lnTo>
                  <a:lnTo>
                    <a:pt x="2671" y="1289"/>
                  </a:lnTo>
                  <a:lnTo>
                    <a:pt x="2654" y="1307"/>
                  </a:lnTo>
                  <a:lnTo>
                    <a:pt x="2621" y="1348"/>
                  </a:lnTo>
                  <a:lnTo>
                    <a:pt x="2586" y="1326"/>
                  </a:lnTo>
                  <a:lnTo>
                    <a:pt x="2568" y="1278"/>
                  </a:lnTo>
                  <a:lnTo>
                    <a:pt x="2536" y="1289"/>
                  </a:lnTo>
                  <a:lnTo>
                    <a:pt x="2522" y="1271"/>
                  </a:lnTo>
                  <a:lnTo>
                    <a:pt x="2501" y="1241"/>
                  </a:lnTo>
                  <a:lnTo>
                    <a:pt x="2529" y="1205"/>
                  </a:lnTo>
                  <a:lnTo>
                    <a:pt x="2575" y="1194"/>
                  </a:lnTo>
                  <a:lnTo>
                    <a:pt x="2621" y="1153"/>
                  </a:lnTo>
                  <a:lnTo>
                    <a:pt x="2664" y="1117"/>
                  </a:lnTo>
                  <a:lnTo>
                    <a:pt x="2703" y="1076"/>
                  </a:lnTo>
                  <a:lnTo>
                    <a:pt x="2742" y="1051"/>
                  </a:lnTo>
                  <a:lnTo>
                    <a:pt x="2770" y="1073"/>
                  </a:lnTo>
                  <a:lnTo>
                    <a:pt x="2770" y="1099"/>
                  </a:lnTo>
                  <a:lnTo>
                    <a:pt x="2728" y="1132"/>
                  </a:lnTo>
                  <a:lnTo>
                    <a:pt x="2706" y="1153"/>
                  </a:lnTo>
                  <a:lnTo>
                    <a:pt x="2735" y="1179"/>
                  </a:lnTo>
                  <a:lnTo>
                    <a:pt x="2728" y="1223"/>
                  </a:lnTo>
                  <a:lnTo>
                    <a:pt x="2766" y="1183"/>
                  </a:lnTo>
                  <a:lnTo>
                    <a:pt x="2819" y="1161"/>
                  </a:lnTo>
                  <a:lnTo>
                    <a:pt x="2865" y="1146"/>
                  </a:lnTo>
                  <a:lnTo>
                    <a:pt x="2901" y="1095"/>
                  </a:lnTo>
                  <a:lnTo>
                    <a:pt x="2958" y="1081"/>
                  </a:lnTo>
                  <a:lnTo>
                    <a:pt x="2982" y="1040"/>
                  </a:lnTo>
                  <a:lnTo>
                    <a:pt x="3014" y="1011"/>
                  </a:lnTo>
                  <a:lnTo>
                    <a:pt x="3060" y="1040"/>
                  </a:lnTo>
                  <a:lnTo>
                    <a:pt x="3082" y="1015"/>
                  </a:lnTo>
                  <a:lnTo>
                    <a:pt x="3092" y="986"/>
                  </a:lnTo>
                  <a:lnTo>
                    <a:pt x="3121" y="963"/>
                  </a:lnTo>
                  <a:lnTo>
                    <a:pt x="3152" y="956"/>
                  </a:lnTo>
                  <a:lnTo>
                    <a:pt x="3195" y="898"/>
                  </a:lnTo>
                  <a:lnTo>
                    <a:pt x="3220" y="945"/>
                  </a:lnTo>
                  <a:lnTo>
                    <a:pt x="3269" y="930"/>
                  </a:lnTo>
                  <a:lnTo>
                    <a:pt x="3305" y="897"/>
                  </a:lnTo>
                  <a:lnTo>
                    <a:pt x="3291" y="749"/>
                  </a:lnTo>
                  <a:lnTo>
                    <a:pt x="3369" y="738"/>
                  </a:lnTo>
                  <a:lnTo>
                    <a:pt x="3450" y="631"/>
                  </a:lnTo>
                  <a:lnTo>
                    <a:pt x="3493" y="548"/>
                  </a:lnTo>
                  <a:lnTo>
                    <a:pt x="3501" y="489"/>
                  </a:lnTo>
                  <a:lnTo>
                    <a:pt x="3485" y="449"/>
                  </a:lnTo>
                  <a:lnTo>
                    <a:pt x="3398" y="502"/>
                  </a:lnTo>
                  <a:lnTo>
                    <a:pt x="3327" y="513"/>
                  </a:lnTo>
                  <a:lnTo>
                    <a:pt x="3269" y="500"/>
                  </a:lnTo>
                  <a:lnTo>
                    <a:pt x="3228" y="421"/>
                  </a:lnTo>
                  <a:lnTo>
                    <a:pt x="3175" y="399"/>
                  </a:lnTo>
                  <a:lnTo>
                    <a:pt x="3117" y="363"/>
                  </a:lnTo>
                  <a:lnTo>
                    <a:pt x="3083" y="357"/>
                  </a:lnTo>
                  <a:lnTo>
                    <a:pt x="3071" y="295"/>
                  </a:lnTo>
                  <a:lnTo>
                    <a:pt x="3034" y="181"/>
                  </a:lnTo>
                  <a:lnTo>
                    <a:pt x="2999" y="80"/>
                  </a:lnTo>
                  <a:lnTo>
                    <a:pt x="2929" y="33"/>
                  </a:lnTo>
                  <a:lnTo>
                    <a:pt x="2853" y="0"/>
                  </a:lnTo>
                  <a:lnTo>
                    <a:pt x="2742" y="22"/>
                  </a:lnTo>
                  <a:lnTo>
                    <a:pt x="2660" y="64"/>
                  </a:lnTo>
                  <a:lnTo>
                    <a:pt x="2689" y="118"/>
                  </a:lnTo>
                  <a:lnTo>
                    <a:pt x="2642" y="217"/>
                  </a:lnTo>
                  <a:lnTo>
                    <a:pt x="2608" y="279"/>
                  </a:lnTo>
                  <a:lnTo>
                    <a:pt x="2598" y="334"/>
                  </a:lnTo>
                  <a:lnTo>
                    <a:pt x="2521" y="349"/>
                  </a:lnTo>
                  <a:lnTo>
                    <a:pt x="2440" y="338"/>
                  </a:lnTo>
                  <a:lnTo>
                    <a:pt x="2398" y="472"/>
                  </a:lnTo>
                  <a:lnTo>
                    <a:pt x="2401" y="509"/>
                  </a:lnTo>
                  <a:lnTo>
                    <a:pt x="2451" y="524"/>
                  </a:lnTo>
                  <a:lnTo>
                    <a:pt x="2501" y="498"/>
                  </a:lnTo>
                  <a:lnTo>
                    <a:pt x="2547" y="490"/>
                  </a:lnTo>
                  <a:lnTo>
                    <a:pt x="2593" y="535"/>
                  </a:lnTo>
                  <a:lnTo>
                    <a:pt x="2614" y="553"/>
                  </a:lnTo>
                  <a:lnTo>
                    <a:pt x="2630" y="584"/>
                  </a:lnTo>
                  <a:lnTo>
                    <a:pt x="2622" y="613"/>
                  </a:lnTo>
                  <a:lnTo>
                    <a:pt x="2552" y="610"/>
                  </a:lnTo>
                  <a:lnTo>
                    <a:pt x="2511" y="613"/>
                  </a:lnTo>
                  <a:lnTo>
                    <a:pt x="2466" y="626"/>
                  </a:lnTo>
                  <a:lnTo>
                    <a:pt x="2430" y="663"/>
                  </a:lnTo>
                  <a:lnTo>
                    <a:pt x="2388" y="707"/>
                  </a:lnTo>
                  <a:lnTo>
                    <a:pt x="2353" y="715"/>
                  </a:lnTo>
                  <a:lnTo>
                    <a:pt x="2334" y="736"/>
                  </a:lnTo>
                  <a:lnTo>
                    <a:pt x="2304" y="759"/>
                  </a:lnTo>
                  <a:lnTo>
                    <a:pt x="2262" y="765"/>
                  </a:lnTo>
                  <a:lnTo>
                    <a:pt x="2220" y="749"/>
                  </a:lnTo>
                  <a:lnTo>
                    <a:pt x="2194" y="752"/>
                  </a:lnTo>
                  <a:lnTo>
                    <a:pt x="2167" y="774"/>
                  </a:lnTo>
                  <a:lnTo>
                    <a:pt x="2180" y="821"/>
                  </a:lnTo>
                  <a:lnTo>
                    <a:pt x="2188" y="854"/>
                  </a:lnTo>
                  <a:lnTo>
                    <a:pt x="2126" y="898"/>
                  </a:lnTo>
                  <a:lnTo>
                    <a:pt x="2079" y="939"/>
                  </a:lnTo>
                  <a:lnTo>
                    <a:pt x="2020" y="945"/>
                  </a:lnTo>
                  <a:lnTo>
                    <a:pt x="1970" y="952"/>
                  </a:lnTo>
                  <a:lnTo>
                    <a:pt x="1917" y="949"/>
                  </a:lnTo>
                  <a:lnTo>
                    <a:pt x="1856" y="960"/>
                  </a:lnTo>
                  <a:lnTo>
                    <a:pt x="1832" y="996"/>
                  </a:lnTo>
                  <a:lnTo>
                    <a:pt x="1786" y="1007"/>
                  </a:lnTo>
                  <a:lnTo>
                    <a:pt x="1747" y="999"/>
                  </a:lnTo>
                  <a:lnTo>
                    <a:pt x="1711" y="981"/>
                  </a:lnTo>
                  <a:lnTo>
                    <a:pt x="1651" y="967"/>
                  </a:lnTo>
                  <a:lnTo>
                    <a:pt x="1602" y="934"/>
                  </a:lnTo>
                  <a:lnTo>
                    <a:pt x="1534" y="945"/>
                  </a:lnTo>
                  <a:lnTo>
                    <a:pt x="1474" y="934"/>
                  </a:lnTo>
                  <a:lnTo>
                    <a:pt x="1382" y="930"/>
                  </a:lnTo>
                  <a:lnTo>
                    <a:pt x="1318" y="938"/>
                  </a:lnTo>
                  <a:lnTo>
                    <a:pt x="1305" y="898"/>
                  </a:lnTo>
                  <a:lnTo>
                    <a:pt x="1283" y="857"/>
                  </a:lnTo>
                  <a:lnTo>
                    <a:pt x="1247" y="798"/>
                  </a:lnTo>
                  <a:lnTo>
                    <a:pt x="1198" y="791"/>
                  </a:lnTo>
                  <a:lnTo>
                    <a:pt x="1170" y="761"/>
                  </a:lnTo>
                  <a:lnTo>
                    <a:pt x="1113" y="732"/>
                  </a:lnTo>
                  <a:lnTo>
                    <a:pt x="1082" y="750"/>
                  </a:lnTo>
                  <a:lnTo>
                    <a:pt x="1014" y="729"/>
                  </a:lnTo>
                  <a:lnTo>
                    <a:pt x="988" y="690"/>
                  </a:lnTo>
                  <a:lnTo>
                    <a:pt x="1007" y="619"/>
                  </a:lnTo>
                  <a:lnTo>
                    <a:pt x="993" y="549"/>
                  </a:lnTo>
                  <a:lnTo>
                    <a:pt x="929" y="487"/>
                  </a:lnTo>
                  <a:lnTo>
                    <a:pt x="897" y="458"/>
                  </a:lnTo>
                  <a:lnTo>
                    <a:pt x="842" y="448"/>
                  </a:lnTo>
                  <a:lnTo>
                    <a:pt x="836" y="413"/>
                  </a:lnTo>
                  <a:lnTo>
                    <a:pt x="771" y="400"/>
                  </a:lnTo>
                  <a:lnTo>
                    <a:pt x="687" y="461"/>
                  </a:lnTo>
                  <a:close/>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1200" b="1" kern="0">
                <a:solidFill>
                  <a:srgbClr val="000000"/>
                </a:solidFill>
                <a:latin typeface="Arial" charset="0"/>
              </a:endParaRPr>
            </a:p>
          </p:txBody>
        </p:sp>
        <p:sp>
          <p:nvSpPr>
            <p:cNvPr id="398" name="Freeform 6">
              <a:extLst>
                <a:ext uri="{FF2B5EF4-FFF2-40B4-BE49-F238E27FC236}">
                  <a16:creationId xmlns:a16="http://schemas.microsoft.com/office/drawing/2014/main" id="{B0544E04-991A-4A88-8EBC-5BEB0695CB46}"/>
                </a:ext>
              </a:extLst>
            </p:cNvPr>
            <p:cNvSpPr>
              <a:spLocks/>
            </p:cNvSpPr>
            <p:nvPr/>
          </p:nvSpPr>
          <p:spPr bwMode="auto">
            <a:xfrm>
              <a:off x="2680634" y="1490133"/>
              <a:ext cx="2261598" cy="1035139"/>
            </a:xfrm>
            <a:custGeom>
              <a:avLst/>
              <a:gdLst>
                <a:gd name="T0" fmla="*/ 2147483647 w 2709"/>
                <a:gd name="T1" fmla="*/ 2147483647 h 1449"/>
                <a:gd name="T2" fmla="*/ 2147483647 w 2709"/>
                <a:gd name="T3" fmla="*/ 2147483647 h 1449"/>
                <a:gd name="T4" fmla="*/ 2147483647 w 2709"/>
                <a:gd name="T5" fmla="*/ 2147483647 h 1449"/>
                <a:gd name="T6" fmla="*/ 2147483647 w 2709"/>
                <a:gd name="T7" fmla="*/ 2147483647 h 1449"/>
                <a:gd name="T8" fmla="*/ 2147483647 w 2709"/>
                <a:gd name="T9" fmla="*/ 2147483647 h 1449"/>
                <a:gd name="T10" fmla="*/ 2147483647 w 2709"/>
                <a:gd name="T11" fmla="*/ 2147483647 h 1449"/>
                <a:gd name="T12" fmla="*/ 2147483647 w 2709"/>
                <a:gd name="T13" fmla="*/ 2147483647 h 1449"/>
                <a:gd name="T14" fmla="*/ 2147483647 w 2709"/>
                <a:gd name="T15" fmla="*/ 2147483647 h 1449"/>
                <a:gd name="T16" fmla="*/ 2147483647 w 2709"/>
                <a:gd name="T17" fmla="*/ 2147483647 h 1449"/>
                <a:gd name="T18" fmla="*/ 2147483647 w 2709"/>
                <a:gd name="T19" fmla="*/ 2147483647 h 1449"/>
                <a:gd name="T20" fmla="*/ 2147483647 w 2709"/>
                <a:gd name="T21" fmla="*/ 2147483647 h 1449"/>
                <a:gd name="T22" fmla="*/ 2147483647 w 2709"/>
                <a:gd name="T23" fmla="*/ 2147483647 h 1449"/>
                <a:gd name="T24" fmla="*/ 2147483647 w 2709"/>
                <a:gd name="T25" fmla="*/ 2147483647 h 1449"/>
                <a:gd name="T26" fmla="*/ 2147483647 w 2709"/>
                <a:gd name="T27" fmla="*/ 2147483647 h 1449"/>
                <a:gd name="T28" fmla="*/ 2147483647 w 2709"/>
                <a:gd name="T29" fmla="*/ 2147483647 h 1449"/>
                <a:gd name="T30" fmla="*/ 2147483647 w 2709"/>
                <a:gd name="T31" fmla="*/ 2147483647 h 1449"/>
                <a:gd name="T32" fmla="*/ 2147483647 w 2709"/>
                <a:gd name="T33" fmla="*/ 2147483647 h 1449"/>
                <a:gd name="T34" fmla="*/ 2147483647 w 2709"/>
                <a:gd name="T35" fmla="*/ 2147483647 h 1449"/>
                <a:gd name="T36" fmla="*/ 2147483647 w 2709"/>
                <a:gd name="T37" fmla="*/ 2147483647 h 1449"/>
                <a:gd name="T38" fmla="*/ 2147483647 w 2709"/>
                <a:gd name="T39" fmla="*/ 2147483647 h 1449"/>
                <a:gd name="T40" fmla="*/ 2147483647 w 2709"/>
                <a:gd name="T41" fmla="*/ 2147483647 h 1449"/>
                <a:gd name="T42" fmla="*/ 2147483647 w 2709"/>
                <a:gd name="T43" fmla="*/ 2147483647 h 1449"/>
                <a:gd name="T44" fmla="*/ 2147483647 w 2709"/>
                <a:gd name="T45" fmla="*/ 2147483647 h 1449"/>
                <a:gd name="T46" fmla="*/ 2147483647 w 2709"/>
                <a:gd name="T47" fmla="*/ 2147483647 h 1449"/>
                <a:gd name="T48" fmla="*/ 2147483647 w 2709"/>
                <a:gd name="T49" fmla="*/ 2147483647 h 1449"/>
                <a:gd name="T50" fmla="*/ 2147483647 w 2709"/>
                <a:gd name="T51" fmla="*/ 2147483647 h 1449"/>
                <a:gd name="T52" fmla="*/ 2147483647 w 2709"/>
                <a:gd name="T53" fmla="*/ 2147483647 h 1449"/>
                <a:gd name="T54" fmla="*/ 2147483647 w 2709"/>
                <a:gd name="T55" fmla="*/ 2147483647 h 1449"/>
                <a:gd name="T56" fmla="*/ 2147483647 w 2709"/>
                <a:gd name="T57" fmla="*/ 2147483647 h 1449"/>
                <a:gd name="T58" fmla="*/ 2147483647 w 2709"/>
                <a:gd name="T59" fmla="*/ 2147483647 h 1449"/>
                <a:gd name="T60" fmla="*/ 2147483647 w 2709"/>
                <a:gd name="T61" fmla="*/ 2147483647 h 1449"/>
                <a:gd name="T62" fmla="*/ 2147483647 w 2709"/>
                <a:gd name="T63" fmla="*/ 2147483647 h 1449"/>
                <a:gd name="T64" fmla="*/ 2147483647 w 2709"/>
                <a:gd name="T65" fmla="*/ 2147483647 h 1449"/>
                <a:gd name="T66" fmla="*/ 2147483647 w 2709"/>
                <a:gd name="T67" fmla="*/ 2147483647 h 1449"/>
                <a:gd name="T68" fmla="*/ 2147483647 w 2709"/>
                <a:gd name="T69" fmla="*/ 2147483647 h 1449"/>
                <a:gd name="T70" fmla="*/ 2147483647 w 2709"/>
                <a:gd name="T71" fmla="*/ 2147483647 h 1449"/>
                <a:gd name="T72" fmla="*/ 2147483647 w 2709"/>
                <a:gd name="T73" fmla="*/ 2147483647 h 1449"/>
                <a:gd name="T74" fmla="*/ 2147483647 w 2709"/>
                <a:gd name="T75" fmla="*/ 2147483647 h 1449"/>
                <a:gd name="T76" fmla="*/ 2147483647 w 2709"/>
                <a:gd name="T77" fmla="*/ 2147483647 h 1449"/>
                <a:gd name="T78" fmla="*/ 2147483647 w 2709"/>
                <a:gd name="T79" fmla="*/ 2147483647 h 1449"/>
                <a:gd name="T80" fmla="*/ 2147483647 w 2709"/>
                <a:gd name="T81" fmla="*/ 2147483647 h 1449"/>
                <a:gd name="T82" fmla="*/ 2147483647 w 2709"/>
                <a:gd name="T83" fmla="*/ 2147483647 h 1449"/>
                <a:gd name="T84" fmla="*/ 2147483647 w 2709"/>
                <a:gd name="T85" fmla="*/ 2147483647 h 1449"/>
                <a:gd name="T86" fmla="*/ 2147483647 w 2709"/>
                <a:gd name="T87" fmla="*/ 2147483647 h 1449"/>
                <a:gd name="T88" fmla="*/ 2147483647 w 2709"/>
                <a:gd name="T89" fmla="*/ 2147483647 h 1449"/>
                <a:gd name="T90" fmla="*/ 2147483647 w 2709"/>
                <a:gd name="T91" fmla="*/ 2147483647 h 1449"/>
                <a:gd name="T92" fmla="*/ 2147483647 w 2709"/>
                <a:gd name="T93" fmla="*/ 2147483647 h 1449"/>
                <a:gd name="T94" fmla="*/ 2147483647 w 2709"/>
                <a:gd name="T95" fmla="*/ 2147483647 h 1449"/>
                <a:gd name="T96" fmla="*/ 2147483647 w 2709"/>
                <a:gd name="T97" fmla="*/ 2147483647 h 1449"/>
                <a:gd name="T98" fmla="*/ 2147483647 w 2709"/>
                <a:gd name="T99" fmla="*/ 2147483647 h 1449"/>
                <a:gd name="T100" fmla="*/ 2147483647 w 2709"/>
                <a:gd name="T101" fmla="*/ 2147483647 h 1449"/>
                <a:gd name="T102" fmla="*/ 2147483647 w 2709"/>
                <a:gd name="T103" fmla="*/ 2147483647 h 1449"/>
                <a:gd name="T104" fmla="*/ 2147483647 w 2709"/>
                <a:gd name="T105" fmla="*/ 2147483647 h 1449"/>
                <a:gd name="T106" fmla="*/ 2147483647 w 2709"/>
                <a:gd name="T107" fmla="*/ 2147483647 h 1449"/>
                <a:gd name="T108" fmla="*/ 2147483647 w 2709"/>
                <a:gd name="T109" fmla="*/ 2147483647 h 1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09"/>
                <a:gd name="T166" fmla="*/ 0 h 1449"/>
                <a:gd name="T167" fmla="*/ 2709 w 2709"/>
                <a:gd name="T168" fmla="*/ 1449 h 1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09" h="1449">
                  <a:moveTo>
                    <a:pt x="312" y="444"/>
                  </a:moveTo>
                  <a:lnTo>
                    <a:pt x="273" y="405"/>
                  </a:lnTo>
                  <a:lnTo>
                    <a:pt x="210" y="454"/>
                  </a:lnTo>
                  <a:lnTo>
                    <a:pt x="174" y="495"/>
                  </a:lnTo>
                  <a:lnTo>
                    <a:pt x="129" y="520"/>
                  </a:lnTo>
                  <a:lnTo>
                    <a:pt x="134" y="621"/>
                  </a:lnTo>
                  <a:lnTo>
                    <a:pt x="54" y="553"/>
                  </a:lnTo>
                  <a:lnTo>
                    <a:pt x="33" y="609"/>
                  </a:lnTo>
                  <a:lnTo>
                    <a:pt x="9" y="648"/>
                  </a:lnTo>
                  <a:lnTo>
                    <a:pt x="8" y="688"/>
                  </a:lnTo>
                  <a:lnTo>
                    <a:pt x="0" y="733"/>
                  </a:lnTo>
                  <a:lnTo>
                    <a:pt x="24" y="780"/>
                  </a:lnTo>
                  <a:lnTo>
                    <a:pt x="27" y="820"/>
                  </a:lnTo>
                  <a:lnTo>
                    <a:pt x="59" y="840"/>
                  </a:lnTo>
                  <a:lnTo>
                    <a:pt x="117" y="853"/>
                  </a:lnTo>
                  <a:lnTo>
                    <a:pt x="147" y="909"/>
                  </a:lnTo>
                  <a:lnTo>
                    <a:pt x="152" y="948"/>
                  </a:lnTo>
                  <a:lnTo>
                    <a:pt x="170" y="978"/>
                  </a:lnTo>
                  <a:lnTo>
                    <a:pt x="213" y="934"/>
                  </a:lnTo>
                  <a:lnTo>
                    <a:pt x="246" y="923"/>
                  </a:lnTo>
                  <a:lnTo>
                    <a:pt x="308" y="889"/>
                  </a:lnTo>
                  <a:lnTo>
                    <a:pt x="353" y="906"/>
                  </a:lnTo>
                  <a:lnTo>
                    <a:pt x="394" y="893"/>
                  </a:lnTo>
                  <a:lnTo>
                    <a:pt x="423" y="914"/>
                  </a:lnTo>
                  <a:lnTo>
                    <a:pt x="415" y="949"/>
                  </a:lnTo>
                  <a:lnTo>
                    <a:pt x="419" y="991"/>
                  </a:lnTo>
                  <a:lnTo>
                    <a:pt x="444" y="1015"/>
                  </a:lnTo>
                  <a:lnTo>
                    <a:pt x="440" y="1056"/>
                  </a:lnTo>
                  <a:lnTo>
                    <a:pt x="403" y="1061"/>
                  </a:lnTo>
                  <a:lnTo>
                    <a:pt x="353" y="1056"/>
                  </a:lnTo>
                  <a:lnTo>
                    <a:pt x="316" y="1060"/>
                  </a:lnTo>
                  <a:lnTo>
                    <a:pt x="299" y="1081"/>
                  </a:lnTo>
                  <a:lnTo>
                    <a:pt x="295" y="1107"/>
                  </a:lnTo>
                  <a:lnTo>
                    <a:pt x="248" y="1104"/>
                  </a:lnTo>
                  <a:lnTo>
                    <a:pt x="248" y="1147"/>
                  </a:lnTo>
                  <a:lnTo>
                    <a:pt x="290" y="1185"/>
                  </a:lnTo>
                  <a:lnTo>
                    <a:pt x="317" y="1228"/>
                  </a:lnTo>
                  <a:lnTo>
                    <a:pt x="332" y="1269"/>
                  </a:lnTo>
                  <a:lnTo>
                    <a:pt x="374" y="1291"/>
                  </a:lnTo>
                  <a:lnTo>
                    <a:pt x="407" y="1308"/>
                  </a:lnTo>
                  <a:lnTo>
                    <a:pt x="390" y="1344"/>
                  </a:lnTo>
                  <a:lnTo>
                    <a:pt x="387" y="1402"/>
                  </a:lnTo>
                  <a:lnTo>
                    <a:pt x="416" y="1392"/>
                  </a:lnTo>
                  <a:lnTo>
                    <a:pt x="435" y="1354"/>
                  </a:lnTo>
                  <a:lnTo>
                    <a:pt x="481" y="1329"/>
                  </a:lnTo>
                  <a:lnTo>
                    <a:pt x="527" y="1333"/>
                  </a:lnTo>
                  <a:lnTo>
                    <a:pt x="551" y="1372"/>
                  </a:lnTo>
                  <a:lnTo>
                    <a:pt x="593" y="1423"/>
                  </a:lnTo>
                  <a:lnTo>
                    <a:pt x="644" y="1407"/>
                  </a:lnTo>
                  <a:lnTo>
                    <a:pt x="647" y="1359"/>
                  </a:lnTo>
                  <a:lnTo>
                    <a:pt x="654" y="1299"/>
                  </a:lnTo>
                  <a:lnTo>
                    <a:pt x="630" y="1249"/>
                  </a:lnTo>
                  <a:lnTo>
                    <a:pt x="644" y="1182"/>
                  </a:lnTo>
                  <a:lnTo>
                    <a:pt x="632" y="1153"/>
                  </a:lnTo>
                  <a:lnTo>
                    <a:pt x="642" y="1095"/>
                  </a:lnTo>
                  <a:lnTo>
                    <a:pt x="678" y="1078"/>
                  </a:lnTo>
                  <a:lnTo>
                    <a:pt x="709" y="1064"/>
                  </a:lnTo>
                  <a:lnTo>
                    <a:pt x="749" y="1054"/>
                  </a:lnTo>
                  <a:lnTo>
                    <a:pt x="792" y="1059"/>
                  </a:lnTo>
                  <a:lnTo>
                    <a:pt x="767" y="1017"/>
                  </a:lnTo>
                  <a:lnTo>
                    <a:pt x="819" y="985"/>
                  </a:lnTo>
                  <a:lnTo>
                    <a:pt x="861" y="941"/>
                  </a:lnTo>
                  <a:lnTo>
                    <a:pt x="908" y="914"/>
                  </a:lnTo>
                  <a:lnTo>
                    <a:pt x="957" y="902"/>
                  </a:lnTo>
                  <a:lnTo>
                    <a:pt x="982" y="927"/>
                  </a:lnTo>
                  <a:lnTo>
                    <a:pt x="970" y="962"/>
                  </a:lnTo>
                  <a:lnTo>
                    <a:pt x="957" y="1017"/>
                  </a:lnTo>
                  <a:lnTo>
                    <a:pt x="1007" y="1021"/>
                  </a:lnTo>
                  <a:lnTo>
                    <a:pt x="978" y="1090"/>
                  </a:lnTo>
                  <a:lnTo>
                    <a:pt x="945" y="1137"/>
                  </a:lnTo>
                  <a:lnTo>
                    <a:pt x="945" y="1171"/>
                  </a:lnTo>
                  <a:lnTo>
                    <a:pt x="995" y="1201"/>
                  </a:lnTo>
                  <a:lnTo>
                    <a:pt x="1048" y="1205"/>
                  </a:lnTo>
                  <a:lnTo>
                    <a:pt x="1107" y="1210"/>
                  </a:lnTo>
                  <a:lnTo>
                    <a:pt x="1168" y="1188"/>
                  </a:lnTo>
                  <a:lnTo>
                    <a:pt x="1218" y="1197"/>
                  </a:lnTo>
                  <a:lnTo>
                    <a:pt x="1251" y="1235"/>
                  </a:lnTo>
                  <a:lnTo>
                    <a:pt x="1287" y="1266"/>
                  </a:lnTo>
                  <a:lnTo>
                    <a:pt x="1288" y="1321"/>
                  </a:lnTo>
                  <a:lnTo>
                    <a:pt x="1320" y="1368"/>
                  </a:lnTo>
                  <a:lnTo>
                    <a:pt x="1331" y="1404"/>
                  </a:lnTo>
                  <a:lnTo>
                    <a:pt x="1363" y="1441"/>
                  </a:lnTo>
                  <a:lnTo>
                    <a:pt x="1417" y="1449"/>
                  </a:lnTo>
                  <a:lnTo>
                    <a:pt x="1487" y="1419"/>
                  </a:lnTo>
                  <a:lnTo>
                    <a:pt x="1528" y="1376"/>
                  </a:lnTo>
                  <a:lnTo>
                    <a:pt x="1574" y="1347"/>
                  </a:lnTo>
                  <a:lnTo>
                    <a:pt x="1624" y="1304"/>
                  </a:lnTo>
                  <a:lnTo>
                    <a:pt x="1682" y="1304"/>
                  </a:lnTo>
                  <a:lnTo>
                    <a:pt x="1744" y="1299"/>
                  </a:lnTo>
                  <a:lnTo>
                    <a:pt x="1802" y="1253"/>
                  </a:lnTo>
                  <a:lnTo>
                    <a:pt x="1850" y="1243"/>
                  </a:lnTo>
                  <a:lnTo>
                    <a:pt x="1877" y="1273"/>
                  </a:lnTo>
                  <a:lnTo>
                    <a:pt x="1950" y="1287"/>
                  </a:lnTo>
                  <a:lnTo>
                    <a:pt x="2021" y="1282"/>
                  </a:lnTo>
                  <a:lnTo>
                    <a:pt x="2103" y="1299"/>
                  </a:lnTo>
                  <a:lnTo>
                    <a:pt x="2153" y="1308"/>
                  </a:lnTo>
                  <a:lnTo>
                    <a:pt x="2196" y="1288"/>
                  </a:lnTo>
                  <a:lnTo>
                    <a:pt x="2237" y="1313"/>
                  </a:lnTo>
                  <a:lnTo>
                    <a:pt x="2273" y="1243"/>
                  </a:lnTo>
                  <a:lnTo>
                    <a:pt x="2275" y="1163"/>
                  </a:lnTo>
                  <a:lnTo>
                    <a:pt x="2229" y="1099"/>
                  </a:lnTo>
                  <a:lnTo>
                    <a:pt x="2237" y="1065"/>
                  </a:lnTo>
                  <a:lnTo>
                    <a:pt x="2298" y="1055"/>
                  </a:lnTo>
                  <a:lnTo>
                    <a:pt x="2344" y="1052"/>
                  </a:lnTo>
                  <a:lnTo>
                    <a:pt x="2397" y="1067"/>
                  </a:lnTo>
                  <a:lnTo>
                    <a:pt x="2407" y="993"/>
                  </a:lnTo>
                  <a:lnTo>
                    <a:pt x="2415" y="911"/>
                  </a:lnTo>
                  <a:lnTo>
                    <a:pt x="2459" y="861"/>
                  </a:lnTo>
                  <a:lnTo>
                    <a:pt x="2522" y="897"/>
                  </a:lnTo>
                  <a:lnTo>
                    <a:pt x="2577" y="895"/>
                  </a:lnTo>
                  <a:lnTo>
                    <a:pt x="2601" y="833"/>
                  </a:lnTo>
                  <a:lnTo>
                    <a:pt x="2599" y="781"/>
                  </a:lnTo>
                  <a:lnTo>
                    <a:pt x="2609" y="748"/>
                  </a:lnTo>
                  <a:lnTo>
                    <a:pt x="2709" y="673"/>
                  </a:lnTo>
                  <a:lnTo>
                    <a:pt x="2673" y="628"/>
                  </a:lnTo>
                  <a:lnTo>
                    <a:pt x="2574" y="637"/>
                  </a:lnTo>
                  <a:lnTo>
                    <a:pt x="2522" y="571"/>
                  </a:lnTo>
                  <a:lnTo>
                    <a:pt x="2474" y="498"/>
                  </a:lnTo>
                  <a:lnTo>
                    <a:pt x="2430" y="496"/>
                  </a:lnTo>
                  <a:lnTo>
                    <a:pt x="2340" y="483"/>
                  </a:lnTo>
                  <a:lnTo>
                    <a:pt x="2253" y="523"/>
                  </a:lnTo>
                  <a:lnTo>
                    <a:pt x="2184" y="430"/>
                  </a:lnTo>
                  <a:lnTo>
                    <a:pt x="2121" y="331"/>
                  </a:lnTo>
                  <a:lnTo>
                    <a:pt x="2096" y="256"/>
                  </a:lnTo>
                  <a:lnTo>
                    <a:pt x="2039" y="193"/>
                  </a:lnTo>
                  <a:lnTo>
                    <a:pt x="2000" y="106"/>
                  </a:lnTo>
                  <a:lnTo>
                    <a:pt x="1977" y="141"/>
                  </a:lnTo>
                  <a:lnTo>
                    <a:pt x="1866" y="184"/>
                  </a:lnTo>
                  <a:lnTo>
                    <a:pt x="1848" y="228"/>
                  </a:lnTo>
                  <a:lnTo>
                    <a:pt x="1788" y="237"/>
                  </a:lnTo>
                  <a:lnTo>
                    <a:pt x="1788" y="154"/>
                  </a:lnTo>
                  <a:lnTo>
                    <a:pt x="1629" y="130"/>
                  </a:lnTo>
                  <a:lnTo>
                    <a:pt x="1598" y="30"/>
                  </a:lnTo>
                  <a:lnTo>
                    <a:pt x="1491" y="0"/>
                  </a:lnTo>
                  <a:lnTo>
                    <a:pt x="1415" y="46"/>
                  </a:lnTo>
                  <a:lnTo>
                    <a:pt x="1340" y="81"/>
                  </a:lnTo>
                  <a:lnTo>
                    <a:pt x="1266" y="85"/>
                  </a:lnTo>
                  <a:lnTo>
                    <a:pt x="1209" y="133"/>
                  </a:lnTo>
                  <a:lnTo>
                    <a:pt x="1112" y="151"/>
                  </a:lnTo>
                  <a:lnTo>
                    <a:pt x="1020" y="147"/>
                  </a:lnTo>
                  <a:lnTo>
                    <a:pt x="951" y="180"/>
                  </a:lnTo>
                  <a:lnTo>
                    <a:pt x="977" y="232"/>
                  </a:lnTo>
                  <a:lnTo>
                    <a:pt x="1017" y="270"/>
                  </a:lnTo>
                  <a:lnTo>
                    <a:pt x="957" y="277"/>
                  </a:lnTo>
                  <a:lnTo>
                    <a:pt x="950" y="315"/>
                  </a:lnTo>
                  <a:lnTo>
                    <a:pt x="951" y="349"/>
                  </a:lnTo>
                  <a:lnTo>
                    <a:pt x="902" y="384"/>
                  </a:lnTo>
                  <a:lnTo>
                    <a:pt x="972" y="432"/>
                  </a:lnTo>
                  <a:lnTo>
                    <a:pt x="993" y="457"/>
                  </a:lnTo>
                  <a:lnTo>
                    <a:pt x="995" y="490"/>
                  </a:lnTo>
                  <a:lnTo>
                    <a:pt x="963" y="501"/>
                  </a:lnTo>
                  <a:lnTo>
                    <a:pt x="927" y="510"/>
                  </a:lnTo>
                  <a:lnTo>
                    <a:pt x="887" y="496"/>
                  </a:lnTo>
                  <a:lnTo>
                    <a:pt x="858" y="526"/>
                  </a:lnTo>
                  <a:lnTo>
                    <a:pt x="812" y="511"/>
                  </a:lnTo>
                  <a:lnTo>
                    <a:pt x="786" y="472"/>
                  </a:lnTo>
                  <a:lnTo>
                    <a:pt x="764" y="492"/>
                  </a:lnTo>
                  <a:lnTo>
                    <a:pt x="720" y="492"/>
                  </a:lnTo>
                  <a:lnTo>
                    <a:pt x="681" y="522"/>
                  </a:lnTo>
                  <a:lnTo>
                    <a:pt x="656" y="496"/>
                  </a:lnTo>
                  <a:lnTo>
                    <a:pt x="554" y="517"/>
                  </a:lnTo>
                  <a:lnTo>
                    <a:pt x="506" y="519"/>
                  </a:lnTo>
                  <a:lnTo>
                    <a:pt x="461" y="463"/>
                  </a:lnTo>
                  <a:lnTo>
                    <a:pt x="381" y="412"/>
                  </a:lnTo>
                  <a:lnTo>
                    <a:pt x="312" y="44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399" name="Freeform 8">
              <a:extLst>
                <a:ext uri="{FF2B5EF4-FFF2-40B4-BE49-F238E27FC236}">
                  <a16:creationId xmlns:a16="http://schemas.microsoft.com/office/drawing/2014/main" id="{26CF6F75-3ED3-42BC-9658-0DB44F5DED8B}"/>
                </a:ext>
              </a:extLst>
            </p:cNvPr>
            <p:cNvSpPr>
              <a:spLocks/>
            </p:cNvSpPr>
            <p:nvPr/>
          </p:nvSpPr>
          <p:spPr bwMode="auto">
            <a:xfrm>
              <a:off x="3894653" y="3001103"/>
              <a:ext cx="1610534" cy="1268880"/>
            </a:xfrm>
            <a:custGeom>
              <a:avLst/>
              <a:gdLst>
                <a:gd name="T0" fmla="*/ 173 w 3052763"/>
                <a:gd name="T1" fmla="*/ 36 h 2835275"/>
                <a:gd name="T2" fmla="*/ 182 w 3052763"/>
                <a:gd name="T3" fmla="*/ 60 h 2835275"/>
                <a:gd name="T4" fmla="*/ 207 w 3052763"/>
                <a:gd name="T5" fmla="*/ 85 h 2835275"/>
                <a:gd name="T6" fmla="*/ 244 w 3052763"/>
                <a:gd name="T7" fmla="*/ 93 h 2835275"/>
                <a:gd name="T8" fmla="*/ 302 w 3052763"/>
                <a:gd name="T9" fmla="*/ 116 h 2835275"/>
                <a:gd name="T10" fmla="*/ 306 w 3052763"/>
                <a:gd name="T11" fmla="*/ 87 h 2835275"/>
                <a:gd name="T12" fmla="*/ 324 w 3052763"/>
                <a:gd name="T13" fmla="*/ 106 h 2835275"/>
                <a:gd name="T14" fmla="*/ 361 w 3052763"/>
                <a:gd name="T15" fmla="*/ 111 h 2835275"/>
                <a:gd name="T16" fmla="*/ 366 w 3052763"/>
                <a:gd name="T17" fmla="*/ 96 h 2835275"/>
                <a:gd name="T18" fmla="*/ 384 w 3052763"/>
                <a:gd name="T19" fmla="*/ 74 h 2835275"/>
                <a:gd name="T20" fmla="*/ 439 w 3052763"/>
                <a:gd name="T21" fmla="*/ 78 h 2835275"/>
                <a:gd name="T22" fmla="*/ 448 w 3052763"/>
                <a:gd name="T23" fmla="*/ 102 h 2835275"/>
                <a:gd name="T24" fmla="*/ 405 w 3052763"/>
                <a:gd name="T25" fmla="*/ 151 h 2835275"/>
                <a:gd name="T26" fmla="*/ 385 w 3052763"/>
                <a:gd name="T27" fmla="*/ 182 h 2835275"/>
                <a:gd name="T28" fmla="*/ 357 w 3052763"/>
                <a:gd name="T29" fmla="*/ 157 h 2835275"/>
                <a:gd name="T30" fmla="*/ 358 w 3052763"/>
                <a:gd name="T31" fmla="*/ 140 h 2835275"/>
                <a:gd name="T32" fmla="*/ 319 w 3052763"/>
                <a:gd name="T33" fmla="*/ 114 h 2835275"/>
                <a:gd name="T34" fmla="*/ 314 w 3052763"/>
                <a:gd name="T35" fmla="*/ 130 h 2835275"/>
                <a:gd name="T36" fmla="*/ 317 w 3052763"/>
                <a:gd name="T37" fmla="*/ 154 h 2835275"/>
                <a:gd name="T38" fmla="*/ 322 w 3052763"/>
                <a:gd name="T39" fmla="*/ 190 h 2835275"/>
                <a:gd name="T40" fmla="*/ 296 w 3052763"/>
                <a:gd name="T41" fmla="*/ 193 h 2835275"/>
                <a:gd name="T42" fmla="*/ 285 w 3052763"/>
                <a:gd name="T43" fmla="*/ 217 h 2835275"/>
                <a:gd name="T44" fmla="*/ 257 w 3052763"/>
                <a:gd name="T45" fmla="*/ 236 h 2835275"/>
                <a:gd name="T46" fmla="*/ 230 w 3052763"/>
                <a:gd name="T47" fmla="*/ 260 h 2835275"/>
                <a:gd name="T48" fmla="*/ 213 w 3052763"/>
                <a:gd name="T49" fmla="*/ 278 h 2835275"/>
                <a:gd name="T50" fmla="*/ 198 w 3052763"/>
                <a:gd name="T51" fmla="*/ 288 h 2835275"/>
                <a:gd name="T52" fmla="*/ 184 w 3052763"/>
                <a:gd name="T53" fmla="*/ 317 h 2835275"/>
                <a:gd name="T54" fmla="*/ 176 w 3052763"/>
                <a:gd name="T55" fmla="*/ 350 h 2835275"/>
                <a:gd name="T56" fmla="*/ 170 w 3052763"/>
                <a:gd name="T57" fmla="*/ 376 h 2835275"/>
                <a:gd name="T58" fmla="*/ 150 w 3052763"/>
                <a:gd name="T59" fmla="*/ 396 h 2835275"/>
                <a:gd name="T60" fmla="*/ 128 w 3052763"/>
                <a:gd name="T61" fmla="*/ 394 h 2835275"/>
                <a:gd name="T62" fmla="*/ 111 w 3052763"/>
                <a:gd name="T63" fmla="*/ 354 h 2835275"/>
                <a:gd name="T64" fmla="*/ 93 w 3052763"/>
                <a:gd name="T65" fmla="*/ 309 h 2835275"/>
                <a:gd name="T66" fmla="*/ 70 w 3052763"/>
                <a:gd name="T67" fmla="*/ 234 h 2835275"/>
                <a:gd name="T68" fmla="*/ 60 w 3052763"/>
                <a:gd name="T69" fmla="*/ 186 h 2835275"/>
                <a:gd name="T70" fmla="*/ 35 w 3052763"/>
                <a:gd name="T71" fmla="*/ 207 h 2835275"/>
                <a:gd name="T72" fmla="*/ 31 w 3052763"/>
                <a:gd name="T73" fmla="*/ 176 h 2835275"/>
                <a:gd name="T74" fmla="*/ 6 w 3052763"/>
                <a:gd name="T75" fmla="*/ 169 h 2835275"/>
                <a:gd name="T76" fmla="*/ 25 w 3052763"/>
                <a:gd name="T77" fmla="*/ 152 h 2835275"/>
                <a:gd name="T78" fmla="*/ 37 w 3052763"/>
                <a:gd name="T79" fmla="*/ 134 h 2835275"/>
                <a:gd name="T80" fmla="*/ 22 w 3052763"/>
                <a:gd name="T81" fmla="*/ 101 h 2835275"/>
                <a:gd name="T82" fmla="*/ 64 w 3052763"/>
                <a:gd name="T83" fmla="*/ 93 h 2835275"/>
                <a:gd name="T84" fmla="*/ 85 w 3052763"/>
                <a:gd name="T85" fmla="*/ 63 h 2835275"/>
                <a:gd name="T86" fmla="*/ 96 w 3052763"/>
                <a:gd name="T87" fmla="*/ 22 h 2835275"/>
                <a:gd name="T88" fmla="*/ 116 w 3052763"/>
                <a:gd name="T89" fmla="*/ 7 h 2835275"/>
                <a:gd name="T90" fmla="*/ 150 w 3052763"/>
                <a:gd name="T91" fmla="*/ 5 h 28352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52763"/>
                <a:gd name="T139" fmla="*/ 0 h 2835275"/>
                <a:gd name="T140" fmla="*/ 3052763 w 3052763"/>
                <a:gd name="T141" fmla="*/ 2835275 h 28352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52763" h="2835275">
                  <a:moveTo>
                    <a:pt x="1081088" y="104775"/>
                  </a:moveTo>
                  <a:lnTo>
                    <a:pt x="1122363" y="190500"/>
                  </a:lnTo>
                  <a:lnTo>
                    <a:pt x="1181100" y="249238"/>
                  </a:lnTo>
                  <a:lnTo>
                    <a:pt x="1241425" y="296863"/>
                  </a:lnTo>
                  <a:lnTo>
                    <a:pt x="1289050" y="334963"/>
                  </a:lnTo>
                  <a:lnTo>
                    <a:pt x="1241425" y="419100"/>
                  </a:lnTo>
                  <a:lnTo>
                    <a:pt x="1247775" y="515938"/>
                  </a:lnTo>
                  <a:lnTo>
                    <a:pt x="1327150" y="566738"/>
                  </a:lnTo>
                  <a:lnTo>
                    <a:pt x="1409700" y="596900"/>
                  </a:lnTo>
                  <a:lnTo>
                    <a:pt x="1500188" y="635000"/>
                  </a:lnTo>
                  <a:lnTo>
                    <a:pt x="1546225" y="658813"/>
                  </a:lnTo>
                  <a:lnTo>
                    <a:pt x="1666875" y="654050"/>
                  </a:lnTo>
                  <a:lnTo>
                    <a:pt x="1763713" y="741363"/>
                  </a:lnTo>
                  <a:lnTo>
                    <a:pt x="1946275" y="779463"/>
                  </a:lnTo>
                  <a:lnTo>
                    <a:pt x="2058988" y="809625"/>
                  </a:lnTo>
                  <a:lnTo>
                    <a:pt x="2089150" y="757238"/>
                  </a:lnTo>
                  <a:lnTo>
                    <a:pt x="2108200" y="696913"/>
                  </a:lnTo>
                  <a:lnTo>
                    <a:pt x="2089150" y="606425"/>
                  </a:lnTo>
                  <a:lnTo>
                    <a:pt x="2212975" y="625475"/>
                  </a:lnTo>
                  <a:lnTo>
                    <a:pt x="2208213" y="715963"/>
                  </a:lnTo>
                  <a:lnTo>
                    <a:pt x="2209800" y="744538"/>
                  </a:lnTo>
                  <a:lnTo>
                    <a:pt x="2282825" y="754063"/>
                  </a:lnTo>
                  <a:lnTo>
                    <a:pt x="2373313" y="774700"/>
                  </a:lnTo>
                  <a:lnTo>
                    <a:pt x="2463800" y="779463"/>
                  </a:lnTo>
                  <a:lnTo>
                    <a:pt x="2544763" y="768350"/>
                  </a:lnTo>
                  <a:lnTo>
                    <a:pt x="2538413" y="700088"/>
                  </a:lnTo>
                  <a:lnTo>
                    <a:pt x="2500313" y="671513"/>
                  </a:lnTo>
                  <a:lnTo>
                    <a:pt x="2413000" y="587375"/>
                  </a:lnTo>
                  <a:lnTo>
                    <a:pt x="2517775" y="561975"/>
                  </a:lnTo>
                  <a:lnTo>
                    <a:pt x="2619375" y="520700"/>
                  </a:lnTo>
                  <a:lnTo>
                    <a:pt x="2798763" y="504825"/>
                  </a:lnTo>
                  <a:lnTo>
                    <a:pt x="2900363" y="495300"/>
                  </a:lnTo>
                  <a:lnTo>
                    <a:pt x="2995550" y="546746"/>
                  </a:lnTo>
                  <a:lnTo>
                    <a:pt x="3012219" y="597943"/>
                  </a:lnTo>
                  <a:lnTo>
                    <a:pt x="3036888" y="654050"/>
                  </a:lnTo>
                  <a:lnTo>
                    <a:pt x="3052763" y="714375"/>
                  </a:lnTo>
                  <a:lnTo>
                    <a:pt x="2932447" y="713433"/>
                  </a:lnTo>
                  <a:lnTo>
                    <a:pt x="2836863" y="781050"/>
                  </a:lnTo>
                  <a:lnTo>
                    <a:pt x="2763378" y="1055143"/>
                  </a:lnTo>
                  <a:lnTo>
                    <a:pt x="2643188" y="1090613"/>
                  </a:lnTo>
                  <a:lnTo>
                    <a:pt x="2647950" y="1209675"/>
                  </a:lnTo>
                  <a:lnTo>
                    <a:pt x="2627647" y="1270646"/>
                  </a:lnTo>
                  <a:lnTo>
                    <a:pt x="2552700" y="1133475"/>
                  </a:lnTo>
                  <a:lnTo>
                    <a:pt x="2447925" y="1168400"/>
                  </a:lnTo>
                  <a:lnTo>
                    <a:pt x="2432050" y="1100138"/>
                  </a:lnTo>
                  <a:lnTo>
                    <a:pt x="2495550" y="1039813"/>
                  </a:lnTo>
                  <a:lnTo>
                    <a:pt x="2532063" y="965200"/>
                  </a:lnTo>
                  <a:lnTo>
                    <a:pt x="2441575" y="981075"/>
                  </a:lnTo>
                  <a:lnTo>
                    <a:pt x="2303463" y="949325"/>
                  </a:lnTo>
                  <a:lnTo>
                    <a:pt x="2282825" y="842963"/>
                  </a:lnTo>
                  <a:lnTo>
                    <a:pt x="2179638" y="800100"/>
                  </a:lnTo>
                  <a:lnTo>
                    <a:pt x="2085975" y="849313"/>
                  </a:lnTo>
                  <a:lnTo>
                    <a:pt x="2093913" y="885825"/>
                  </a:lnTo>
                  <a:lnTo>
                    <a:pt x="2143125" y="906463"/>
                  </a:lnTo>
                  <a:lnTo>
                    <a:pt x="2162175" y="958850"/>
                  </a:lnTo>
                  <a:lnTo>
                    <a:pt x="2114550" y="996950"/>
                  </a:lnTo>
                  <a:lnTo>
                    <a:pt x="2160588" y="1076325"/>
                  </a:lnTo>
                  <a:lnTo>
                    <a:pt x="2170113" y="1177925"/>
                  </a:lnTo>
                  <a:lnTo>
                    <a:pt x="2189163" y="1273175"/>
                  </a:lnTo>
                  <a:lnTo>
                    <a:pt x="2198688" y="1333500"/>
                  </a:lnTo>
                  <a:lnTo>
                    <a:pt x="2138363" y="1358900"/>
                  </a:lnTo>
                  <a:lnTo>
                    <a:pt x="2109788" y="1296988"/>
                  </a:lnTo>
                  <a:lnTo>
                    <a:pt x="2019300" y="1349375"/>
                  </a:lnTo>
                  <a:lnTo>
                    <a:pt x="1962150" y="1404938"/>
                  </a:lnTo>
                  <a:lnTo>
                    <a:pt x="1989138" y="1481138"/>
                  </a:lnTo>
                  <a:lnTo>
                    <a:pt x="1943100" y="1520825"/>
                  </a:lnTo>
                  <a:lnTo>
                    <a:pt x="1884363" y="1554163"/>
                  </a:lnTo>
                  <a:lnTo>
                    <a:pt x="1817688" y="1587500"/>
                  </a:lnTo>
                  <a:lnTo>
                    <a:pt x="1755775" y="1654175"/>
                  </a:lnTo>
                  <a:lnTo>
                    <a:pt x="1708150" y="1711325"/>
                  </a:lnTo>
                  <a:lnTo>
                    <a:pt x="1643063" y="1762125"/>
                  </a:lnTo>
                  <a:lnTo>
                    <a:pt x="1570038" y="1820863"/>
                  </a:lnTo>
                  <a:lnTo>
                    <a:pt x="1504950" y="1871663"/>
                  </a:lnTo>
                  <a:lnTo>
                    <a:pt x="1479550" y="1924050"/>
                  </a:lnTo>
                  <a:lnTo>
                    <a:pt x="1450975" y="1944688"/>
                  </a:lnTo>
                  <a:lnTo>
                    <a:pt x="1395413" y="1963738"/>
                  </a:lnTo>
                  <a:lnTo>
                    <a:pt x="1408113" y="2001838"/>
                  </a:lnTo>
                  <a:lnTo>
                    <a:pt x="1347788" y="2014538"/>
                  </a:lnTo>
                  <a:lnTo>
                    <a:pt x="1266825" y="2033588"/>
                  </a:lnTo>
                  <a:lnTo>
                    <a:pt x="1262063" y="2116138"/>
                  </a:lnTo>
                  <a:lnTo>
                    <a:pt x="1257300" y="2216150"/>
                  </a:lnTo>
                  <a:lnTo>
                    <a:pt x="1284288" y="2305050"/>
                  </a:lnTo>
                  <a:lnTo>
                    <a:pt x="1236663" y="2400300"/>
                  </a:lnTo>
                  <a:lnTo>
                    <a:pt x="1203325" y="2449513"/>
                  </a:lnTo>
                  <a:lnTo>
                    <a:pt x="1228725" y="2506663"/>
                  </a:lnTo>
                  <a:lnTo>
                    <a:pt x="1223963" y="2587625"/>
                  </a:lnTo>
                  <a:lnTo>
                    <a:pt x="1162050" y="2628900"/>
                  </a:lnTo>
                  <a:lnTo>
                    <a:pt x="1138238" y="2692400"/>
                  </a:lnTo>
                  <a:lnTo>
                    <a:pt x="1095375" y="2720975"/>
                  </a:lnTo>
                  <a:lnTo>
                    <a:pt x="1023938" y="2771775"/>
                  </a:lnTo>
                  <a:lnTo>
                    <a:pt x="1014413" y="2835275"/>
                  </a:lnTo>
                  <a:lnTo>
                    <a:pt x="927100" y="2828925"/>
                  </a:lnTo>
                  <a:lnTo>
                    <a:pt x="871538" y="2757488"/>
                  </a:lnTo>
                  <a:lnTo>
                    <a:pt x="841375" y="2682875"/>
                  </a:lnTo>
                  <a:lnTo>
                    <a:pt x="828675" y="2597150"/>
                  </a:lnTo>
                  <a:lnTo>
                    <a:pt x="760413" y="2476500"/>
                  </a:lnTo>
                  <a:lnTo>
                    <a:pt x="708025" y="2359025"/>
                  </a:lnTo>
                  <a:lnTo>
                    <a:pt x="684213" y="2257425"/>
                  </a:lnTo>
                  <a:lnTo>
                    <a:pt x="633413" y="2162175"/>
                  </a:lnTo>
                  <a:lnTo>
                    <a:pt x="557213" y="2035175"/>
                  </a:lnTo>
                  <a:lnTo>
                    <a:pt x="509588" y="1824038"/>
                  </a:lnTo>
                  <a:lnTo>
                    <a:pt x="481013" y="1635125"/>
                  </a:lnTo>
                  <a:lnTo>
                    <a:pt x="479425" y="1490663"/>
                  </a:lnTo>
                  <a:lnTo>
                    <a:pt x="466725" y="1319213"/>
                  </a:lnTo>
                  <a:lnTo>
                    <a:pt x="409575" y="1300163"/>
                  </a:lnTo>
                  <a:lnTo>
                    <a:pt x="395288" y="1400175"/>
                  </a:lnTo>
                  <a:lnTo>
                    <a:pt x="328613" y="1438275"/>
                  </a:lnTo>
                  <a:lnTo>
                    <a:pt x="241300" y="1446213"/>
                  </a:lnTo>
                  <a:lnTo>
                    <a:pt x="76200" y="1316038"/>
                  </a:lnTo>
                  <a:lnTo>
                    <a:pt x="150813" y="1273175"/>
                  </a:lnTo>
                  <a:lnTo>
                    <a:pt x="209550" y="1233488"/>
                  </a:lnTo>
                  <a:lnTo>
                    <a:pt x="184150" y="1192213"/>
                  </a:lnTo>
                  <a:lnTo>
                    <a:pt x="107950" y="1204913"/>
                  </a:lnTo>
                  <a:lnTo>
                    <a:pt x="38100" y="1181100"/>
                  </a:lnTo>
                  <a:lnTo>
                    <a:pt x="0" y="1106488"/>
                  </a:lnTo>
                  <a:lnTo>
                    <a:pt x="50800" y="1071563"/>
                  </a:lnTo>
                  <a:lnTo>
                    <a:pt x="168275" y="1066800"/>
                  </a:lnTo>
                  <a:lnTo>
                    <a:pt x="279400" y="1066800"/>
                  </a:lnTo>
                  <a:lnTo>
                    <a:pt x="298450" y="1019175"/>
                  </a:lnTo>
                  <a:lnTo>
                    <a:pt x="255588" y="935038"/>
                  </a:lnTo>
                  <a:lnTo>
                    <a:pt x="217488" y="871538"/>
                  </a:lnTo>
                  <a:lnTo>
                    <a:pt x="214313" y="787400"/>
                  </a:lnTo>
                  <a:lnTo>
                    <a:pt x="152400" y="704850"/>
                  </a:lnTo>
                  <a:lnTo>
                    <a:pt x="306388" y="631825"/>
                  </a:lnTo>
                  <a:lnTo>
                    <a:pt x="350838" y="668338"/>
                  </a:lnTo>
                  <a:lnTo>
                    <a:pt x="436563" y="652463"/>
                  </a:lnTo>
                  <a:lnTo>
                    <a:pt x="496888" y="584200"/>
                  </a:lnTo>
                  <a:lnTo>
                    <a:pt x="568325" y="530225"/>
                  </a:lnTo>
                  <a:lnTo>
                    <a:pt x="581025" y="441325"/>
                  </a:lnTo>
                  <a:lnTo>
                    <a:pt x="654050" y="360363"/>
                  </a:lnTo>
                  <a:lnTo>
                    <a:pt x="660400" y="273050"/>
                  </a:lnTo>
                  <a:lnTo>
                    <a:pt x="657225" y="157163"/>
                  </a:lnTo>
                  <a:lnTo>
                    <a:pt x="712788" y="90488"/>
                  </a:lnTo>
                  <a:lnTo>
                    <a:pt x="736600" y="47625"/>
                  </a:lnTo>
                  <a:lnTo>
                    <a:pt x="792163" y="49213"/>
                  </a:lnTo>
                  <a:lnTo>
                    <a:pt x="876300" y="0"/>
                  </a:lnTo>
                  <a:lnTo>
                    <a:pt x="952500" y="14288"/>
                  </a:lnTo>
                  <a:lnTo>
                    <a:pt x="1020763" y="33338"/>
                  </a:lnTo>
                  <a:lnTo>
                    <a:pt x="1081088" y="104775"/>
                  </a:lnTo>
                  <a:close/>
                </a:path>
              </a:pathLst>
            </a:cu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00" name="Freeform 9">
              <a:extLst>
                <a:ext uri="{FF2B5EF4-FFF2-40B4-BE49-F238E27FC236}">
                  <a16:creationId xmlns:a16="http://schemas.microsoft.com/office/drawing/2014/main" id="{240B04AE-07C0-46FF-B72F-825F6E76B493}"/>
                </a:ext>
              </a:extLst>
            </p:cNvPr>
            <p:cNvSpPr>
              <a:spLocks/>
            </p:cNvSpPr>
            <p:nvPr/>
          </p:nvSpPr>
          <p:spPr bwMode="auto">
            <a:xfrm>
              <a:off x="4996083" y="3360061"/>
              <a:ext cx="283923" cy="283828"/>
            </a:xfrm>
            <a:custGeom>
              <a:avLst/>
              <a:gdLst>
                <a:gd name="T0" fmla="*/ 28 w 542591"/>
                <a:gd name="T1" fmla="*/ 6 h 631972"/>
                <a:gd name="T2" fmla="*/ 13 w 542591"/>
                <a:gd name="T3" fmla="*/ 0 h 631972"/>
                <a:gd name="T4" fmla="*/ 0 w 542591"/>
                <a:gd name="T5" fmla="*/ 7 h 631972"/>
                <a:gd name="T6" fmla="*/ 2 w 542591"/>
                <a:gd name="T7" fmla="*/ 12 h 631972"/>
                <a:gd name="T8" fmla="*/ 9 w 542591"/>
                <a:gd name="T9" fmla="*/ 15 h 631972"/>
                <a:gd name="T10" fmla="*/ 11 w 542591"/>
                <a:gd name="T11" fmla="*/ 24 h 631972"/>
                <a:gd name="T12" fmla="*/ 4 w 542591"/>
                <a:gd name="T13" fmla="*/ 28 h 631972"/>
                <a:gd name="T14" fmla="*/ 11 w 542591"/>
                <a:gd name="T15" fmla="*/ 39 h 631972"/>
                <a:gd name="T16" fmla="*/ 12 w 542591"/>
                <a:gd name="T17" fmla="*/ 56 h 631972"/>
                <a:gd name="T18" fmla="*/ 15 w 542591"/>
                <a:gd name="T19" fmla="*/ 68 h 631972"/>
                <a:gd name="T20" fmla="*/ 16 w 542591"/>
                <a:gd name="T21" fmla="*/ 77 h 631972"/>
                <a:gd name="T22" fmla="*/ 34 w 542591"/>
                <a:gd name="T23" fmla="*/ 73 h 631972"/>
                <a:gd name="T24" fmla="*/ 46 w 542591"/>
                <a:gd name="T25" fmla="*/ 75 h 631972"/>
                <a:gd name="T26" fmla="*/ 56 w 542591"/>
                <a:gd name="T27" fmla="*/ 70 h 631972"/>
                <a:gd name="T28" fmla="*/ 64 w 542591"/>
                <a:gd name="T29" fmla="*/ 71 h 631972"/>
                <a:gd name="T30" fmla="*/ 64 w 542591"/>
                <a:gd name="T31" fmla="*/ 84 h 631972"/>
                <a:gd name="T32" fmla="*/ 69 w 542591"/>
                <a:gd name="T33" fmla="*/ 92 h 631972"/>
                <a:gd name="T34" fmla="*/ 74 w 542591"/>
                <a:gd name="T35" fmla="*/ 83 h 631972"/>
                <a:gd name="T36" fmla="*/ 76 w 542591"/>
                <a:gd name="T37" fmla="*/ 69 h 631972"/>
                <a:gd name="T38" fmla="*/ 73 w 542591"/>
                <a:gd name="T39" fmla="*/ 63 h 631972"/>
                <a:gd name="T40" fmla="*/ 66 w 542591"/>
                <a:gd name="T41" fmla="*/ 48 h 631972"/>
                <a:gd name="T42" fmla="*/ 51 w 542591"/>
                <a:gd name="T43" fmla="*/ 54 h 631972"/>
                <a:gd name="T44" fmla="*/ 49 w 542591"/>
                <a:gd name="T45" fmla="*/ 44 h 631972"/>
                <a:gd name="T46" fmla="*/ 58 w 542591"/>
                <a:gd name="T47" fmla="*/ 35 h 631972"/>
                <a:gd name="T48" fmla="*/ 62 w 542591"/>
                <a:gd name="T49" fmla="*/ 24 h 631972"/>
                <a:gd name="T50" fmla="*/ 51 w 542591"/>
                <a:gd name="T51" fmla="*/ 26 h 631972"/>
                <a:gd name="T52" fmla="*/ 31 w 542591"/>
                <a:gd name="T53" fmla="*/ 21 h 631972"/>
                <a:gd name="T54" fmla="*/ 29 w 542591"/>
                <a:gd name="T55" fmla="*/ 12 h 631972"/>
                <a:gd name="T56" fmla="*/ 28 w 542591"/>
                <a:gd name="T57" fmla="*/ 6 h 6319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591"/>
                <a:gd name="T88" fmla="*/ 0 h 631972"/>
                <a:gd name="T89" fmla="*/ 542591 w 542591"/>
                <a:gd name="T90" fmla="*/ 631972 h 6319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591" h="631972">
                  <a:moveTo>
                    <a:pt x="201216" y="40481"/>
                  </a:moveTo>
                  <a:lnTo>
                    <a:pt x="92869" y="0"/>
                  </a:lnTo>
                  <a:lnTo>
                    <a:pt x="0" y="48815"/>
                  </a:lnTo>
                  <a:lnTo>
                    <a:pt x="10778" y="84285"/>
                  </a:lnTo>
                  <a:lnTo>
                    <a:pt x="61578" y="104922"/>
                  </a:lnTo>
                  <a:lnTo>
                    <a:pt x="75866" y="162072"/>
                  </a:lnTo>
                  <a:lnTo>
                    <a:pt x="29828" y="195410"/>
                  </a:lnTo>
                  <a:lnTo>
                    <a:pt x="77453" y="271610"/>
                  </a:lnTo>
                  <a:lnTo>
                    <a:pt x="85391" y="381147"/>
                  </a:lnTo>
                  <a:lnTo>
                    <a:pt x="104441" y="470047"/>
                  </a:lnTo>
                  <a:lnTo>
                    <a:pt x="113966" y="528785"/>
                  </a:lnTo>
                  <a:lnTo>
                    <a:pt x="240966" y="501797"/>
                  </a:lnTo>
                  <a:lnTo>
                    <a:pt x="326691" y="514497"/>
                  </a:lnTo>
                  <a:lnTo>
                    <a:pt x="399716" y="481160"/>
                  </a:lnTo>
                  <a:lnTo>
                    <a:pt x="458453" y="487510"/>
                  </a:lnTo>
                  <a:lnTo>
                    <a:pt x="452103" y="576410"/>
                  </a:lnTo>
                  <a:lnTo>
                    <a:pt x="490203" y="631972"/>
                  </a:lnTo>
                  <a:lnTo>
                    <a:pt x="529891" y="570060"/>
                  </a:lnTo>
                  <a:lnTo>
                    <a:pt x="542591" y="473222"/>
                  </a:lnTo>
                  <a:lnTo>
                    <a:pt x="521953" y="431947"/>
                  </a:lnTo>
                  <a:lnTo>
                    <a:pt x="467978" y="328760"/>
                  </a:lnTo>
                  <a:lnTo>
                    <a:pt x="361616" y="370035"/>
                  </a:lnTo>
                  <a:lnTo>
                    <a:pt x="348853" y="300037"/>
                  </a:lnTo>
                  <a:lnTo>
                    <a:pt x="414003" y="236685"/>
                  </a:lnTo>
                  <a:lnTo>
                    <a:pt x="444166" y="165247"/>
                  </a:lnTo>
                  <a:lnTo>
                    <a:pt x="359569" y="178593"/>
                  </a:lnTo>
                  <a:lnTo>
                    <a:pt x="218741" y="146197"/>
                  </a:lnTo>
                  <a:lnTo>
                    <a:pt x="206041" y="81110"/>
                  </a:lnTo>
                  <a:lnTo>
                    <a:pt x="201216" y="40481"/>
                  </a:lnTo>
                  <a:close/>
                </a:path>
              </a:pathLst>
            </a:custGeom>
            <a:solidFill>
              <a:srgbClr val="33CC33"/>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01" name="Freeform 10">
              <a:extLst>
                <a:ext uri="{FF2B5EF4-FFF2-40B4-BE49-F238E27FC236}">
                  <a16:creationId xmlns:a16="http://schemas.microsoft.com/office/drawing/2014/main" id="{B71F960B-A61B-499E-AB65-86914B46E4D5}"/>
                </a:ext>
              </a:extLst>
            </p:cNvPr>
            <p:cNvSpPr>
              <a:spLocks/>
            </p:cNvSpPr>
            <p:nvPr/>
          </p:nvSpPr>
          <p:spPr bwMode="auto">
            <a:xfrm>
              <a:off x="5250635" y="3251538"/>
              <a:ext cx="455254" cy="905746"/>
            </a:xfrm>
            <a:custGeom>
              <a:avLst/>
              <a:gdLst>
                <a:gd name="T0" fmla="*/ 39 w 861678"/>
                <a:gd name="T1" fmla="*/ 32 h 2017860"/>
                <a:gd name="T2" fmla="*/ 32 w 861678"/>
                <a:gd name="T3" fmla="*/ 59 h 2017860"/>
                <a:gd name="T4" fmla="*/ 19 w 861678"/>
                <a:gd name="T5" fmla="*/ 74 h 2017860"/>
                <a:gd name="T6" fmla="*/ 10 w 861678"/>
                <a:gd name="T7" fmla="*/ 88 h 2017860"/>
                <a:gd name="T8" fmla="*/ 8 w 861678"/>
                <a:gd name="T9" fmla="*/ 102 h 2017860"/>
                <a:gd name="T10" fmla="*/ 0 w 861678"/>
                <a:gd name="T11" fmla="*/ 126 h 2017860"/>
                <a:gd name="T12" fmla="*/ 12 w 861678"/>
                <a:gd name="T13" fmla="*/ 138 h 2017860"/>
                <a:gd name="T14" fmla="*/ 14 w 861678"/>
                <a:gd name="T15" fmla="*/ 150 h 2017860"/>
                <a:gd name="T16" fmla="*/ 26 w 861678"/>
                <a:gd name="T17" fmla="*/ 163 h 2017860"/>
                <a:gd name="T18" fmla="*/ 30 w 861678"/>
                <a:gd name="T19" fmla="*/ 186 h 2017860"/>
                <a:gd name="T20" fmla="*/ 23 w 861678"/>
                <a:gd name="T21" fmla="*/ 200 h 2017860"/>
                <a:gd name="T22" fmla="*/ 36 w 861678"/>
                <a:gd name="T23" fmla="*/ 210 h 2017860"/>
                <a:gd name="T24" fmla="*/ 51 w 861678"/>
                <a:gd name="T25" fmla="*/ 205 h 2017860"/>
                <a:gd name="T26" fmla="*/ 63 w 861678"/>
                <a:gd name="T27" fmla="*/ 195 h 2017860"/>
                <a:gd name="T28" fmla="*/ 74 w 861678"/>
                <a:gd name="T29" fmla="*/ 192 h 2017860"/>
                <a:gd name="T30" fmla="*/ 78 w 861678"/>
                <a:gd name="T31" fmla="*/ 215 h 2017860"/>
                <a:gd name="T32" fmla="*/ 78 w 861678"/>
                <a:gd name="T33" fmla="*/ 239 h 2017860"/>
                <a:gd name="T34" fmla="*/ 90 w 861678"/>
                <a:gd name="T35" fmla="*/ 252 h 2017860"/>
                <a:gd name="T36" fmla="*/ 96 w 861678"/>
                <a:gd name="T37" fmla="*/ 278 h 2017860"/>
                <a:gd name="T38" fmla="*/ 100 w 861678"/>
                <a:gd name="T39" fmla="*/ 292 h 2017860"/>
                <a:gd name="T40" fmla="*/ 105 w 861678"/>
                <a:gd name="T41" fmla="*/ 274 h 2017860"/>
                <a:gd name="T42" fmla="*/ 106 w 861678"/>
                <a:gd name="T43" fmla="*/ 258 h 2017860"/>
                <a:gd name="T44" fmla="*/ 98 w 861678"/>
                <a:gd name="T45" fmla="*/ 244 h 2017860"/>
                <a:gd name="T46" fmla="*/ 91 w 861678"/>
                <a:gd name="T47" fmla="*/ 225 h 2017860"/>
                <a:gd name="T48" fmla="*/ 92 w 861678"/>
                <a:gd name="T49" fmla="*/ 202 h 2017860"/>
                <a:gd name="T50" fmla="*/ 82 w 861678"/>
                <a:gd name="T51" fmla="*/ 186 h 2017860"/>
                <a:gd name="T52" fmla="*/ 77 w 861678"/>
                <a:gd name="T53" fmla="*/ 158 h 2017860"/>
                <a:gd name="T54" fmla="*/ 92 w 861678"/>
                <a:gd name="T55" fmla="*/ 145 h 2017860"/>
                <a:gd name="T56" fmla="*/ 115 w 861678"/>
                <a:gd name="T57" fmla="*/ 139 h 2017860"/>
                <a:gd name="T58" fmla="*/ 127 w 861678"/>
                <a:gd name="T59" fmla="*/ 117 h 2017860"/>
                <a:gd name="T60" fmla="*/ 105 w 861678"/>
                <a:gd name="T61" fmla="*/ 97 h 2017860"/>
                <a:gd name="T62" fmla="*/ 92 w 861678"/>
                <a:gd name="T63" fmla="*/ 77 h 2017860"/>
                <a:gd name="T64" fmla="*/ 81 w 861678"/>
                <a:gd name="T65" fmla="*/ 66 h 2017860"/>
                <a:gd name="T66" fmla="*/ 91 w 861678"/>
                <a:gd name="T67" fmla="*/ 40 h 2017860"/>
                <a:gd name="T68" fmla="*/ 95 w 861678"/>
                <a:gd name="T69" fmla="*/ 18 h 2017860"/>
                <a:gd name="T70" fmla="*/ 81 w 861678"/>
                <a:gd name="T71" fmla="*/ 0 h 2017860"/>
                <a:gd name="T72" fmla="*/ 68 w 861678"/>
                <a:gd name="T73" fmla="*/ 11 h 2017860"/>
                <a:gd name="T74" fmla="*/ 53 w 861678"/>
                <a:gd name="T75" fmla="*/ 21 h 20178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1678"/>
                <a:gd name="T115" fmla="*/ 0 h 2017860"/>
                <a:gd name="T116" fmla="*/ 861678 w 861678"/>
                <a:gd name="T117" fmla="*/ 2017860 h 20178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1678" h="2017860">
                  <a:moveTo>
                    <a:pt x="356853" y="147785"/>
                  </a:moveTo>
                  <a:lnTo>
                    <a:pt x="261603" y="217635"/>
                  </a:lnTo>
                  <a:lnTo>
                    <a:pt x="239378" y="304948"/>
                  </a:lnTo>
                  <a:lnTo>
                    <a:pt x="213978" y="403373"/>
                  </a:lnTo>
                  <a:lnTo>
                    <a:pt x="190166" y="489098"/>
                  </a:lnTo>
                  <a:lnTo>
                    <a:pt x="125078" y="509735"/>
                  </a:lnTo>
                  <a:lnTo>
                    <a:pt x="71103" y="524023"/>
                  </a:lnTo>
                  <a:lnTo>
                    <a:pt x="71103" y="608160"/>
                  </a:lnTo>
                  <a:lnTo>
                    <a:pt x="72691" y="655785"/>
                  </a:lnTo>
                  <a:lnTo>
                    <a:pt x="52387" y="704850"/>
                  </a:lnTo>
                  <a:lnTo>
                    <a:pt x="39290" y="810815"/>
                  </a:lnTo>
                  <a:lnTo>
                    <a:pt x="0" y="870347"/>
                  </a:lnTo>
                  <a:lnTo>
                    <a:pt x="23478" y="941535"/>
                  </a:lnTo>
                  <a:lnTo>
                    <a:pt x="82216" y="949473"/>
                  </a:lnTo>
                  <a:lnTo>
                    <a:pt x="86978" y="993923"/>
                  </a:lnTo>
                  <a:lnTo>
                    <a:pt x="91741" y="1032023"/>
                  </a:lnTo>
                  <a:lnTo>
                    <a:pt x="109203" y="1093935"/>
                  </a:lnTo>
                  <a:lnTo>
                    <a:pt x="172703" y="1124098"/>
                  </a:lnTo>
                  <a:lnTo>
                    <a:pt x="191753" y="1193948"/>
                  </a:lnTo>
                  <a:lnTo>
                    <a:pt x="201278" y="1279673"/>
                  </a:lnTo>
                  <a:lnTo>
                    <a:pt x="172703" y="1352698"/>
                  </a:lnTo>
                  <a:lnTo>
                    <a:pt x="158416" y="1381273"/>
                  </a:lnTo>
                  <a:lnTo>
                    <a:pt x="182228" y="1419373"/>
                  </a:lnTo>
                  <a:lnTo>
                    <a:pt x="242553" y="1446360"/>
                  </a:lnTo>
                  <a:lnTo>
                    <a:pt x="301291" y="1451123"/>
                  </a:lnTo>
                  <a:lnTo>
                    <a:pt x="342566" y="1409848"/>
                  </a:lnTo>
                  <a:lnTo>
                    <a:pt x="385428" y="1360635"/>
                  </a:lnTo>
                  <a:lnTo>
                    <a:pt x="423528" y="1341585"/>
                  </a:lnTo>
                  <a:lnTo>
                    <a:pt x="447341" y="1300310"/>
                  </a:lnTo>
                  <a:lnTo>
                    <a:pt x="501316" y="1327298"/>
                  </a:lnTo>
                  <a:lnTo>
                    <a:pt x="515603" y="1395560"/>
                  </a:lnTo>
                  <a:lnTo>
                    <a:pt x="525128" y="1484460"/>
                  </a:lnTo>
                  <a:lnTo>
                    <a:pt x="510841" y="1571773"/>
                  </a:lnTo>
                  <a:lnTo>
                    <a:pt x="525128" y="1646385"/>
                  </a:lnTo>
                  <a:lnTo>
                    <a:pt x="558466" y="1681310"/>
                  </a:lnTo>
                  <a:lnTo>
                    <a:pt x="612441" y="1741635"/>
                  </a:lnTo>
                  <a:lnTo>
                    <a:pt x="625141" y="1852760"/>
                  </a:lnTo>
                  <a:lnTo>
                    <a:pt x="652128" y="1914673"/>
                  </a:lnTo>
                  <a:lnTo>
                    <a:pt x="625141" y="2017860"/>
                  </a:lnTo>
                  <a:lnTo>
                    <a:pt x="678656" y="2015728"/>
                  </a:lnTo>
                  <a:lnTo>
                    <a:pt x="685466" y="1979760"/>
                  </a:lnTo>
                  <a:lnTo>
                    <a:pt x="709612" y="1887140"/>
                  </a:lnTo>
                  <a:lnTo>
                    <a:pt x="700087" y="1841897"/>
                  </a:lnTo>
                  <a:lnTo>
                    <a:pt x="719137" y="1779984"/>
                  </a:lnTo>
                  <a:lnTo>
                    <a:pt x="704516" y="1736873"/>
                  </a:lnTo>
                  <a:lnTo>
                    <a:pt x="666416" y="1681310"/>
                  </a:lnTo>
                  <a:lnTo>
                    <a:pt x="623553" y="1627335"/>
                  </a:lnTo>
                  <a:lnTo>
                    <a:pt x="618791" y="1551135"/>
                  </a:lnTo>
                  <a:lnTo>
                    <a:pt x="606091" y="1479698"/>
                  </a:lnTo>
                  <a:lnTo>
                    <a:pt x="625141" y="1395560"/>
                  </a:lnTo>
                  <a:lnTo>
                    <a:pt x="625141" y="1335235"/>
                  </a:lnTo>
                  <a:lnTo>
                    <a:pt x="552116" y="1281260"/>
                  </a:lnTo>
                  <a:lnTo>
                    <a:pt x="520366" y="1178073"/>
                  </a:lnTo>
                  <a:lnTo>
                    <a:pt x="520366" y="1090760"/>
                  </a:lnTo>
                  <a:lnTo>
                    <a:pt x="552116" y="1043135"/>
                  </a:lnTo>
                  <a:lnTo>
                    <a:pt x="625141" y="1003448"/>
                  </a:lnTo>
                  <a:lnTo>
                    <a:pt x="702928" y="997098"/>
                  </a:lnTo>
                  <a:lnTo>
                    <a:pt x="780716" y="962173"/>
                  </a:lnTo>
                  <a:lnTo>
                    <a:pt x="829928" y="895498"/>
                  </a:lnTo>
                  <a:lnTo>
                    <a:pt x="861678" y="808185"/>
                  </a:lnTo>
                  <a:lnTo>
                    <a:pt x="768016" y="738335"/>
                  </a:lnTo>
                  <a:lnTo>
                    <a:pt x="707691" y="670073"/>
                  </a:lnTo>
                  <a:lnTo>
                    <a:pt x="708421" y="575072"/>
                  </a:lnTo>
                  <a:lnTo>
                    <a:pt x="620378" y="530373"/>
                  </a:lnTo>
                  <a:lnTo>
                    <a:pt x="526256" y="522684"/>
                  </a:lnTo>
                  <a:lnTo>
                    <a:pt x="547353" y="452585"/>
                  </a:lnTo>
                  <a:lnTo>
                    <a:pt x="606091" y="366860"/>
                  </a:lnTo>
                  <a:lnTo>
                    <a:pt x="617203" y="274785"/>
                  </a:lnTo>
                  <a:lnTo>
                    <a:pt x="656034" y="195262"/>
                  </a:lnTo>
                  <a:lnTo>
                    <a:pt x="645318" y="123825"/>
                  </a:lnTo>
                  <a:lnTo>
                    <a:pt x="582278" y="47773"/>
                  </a:lnTo>
                  <a:lnTo>
                    <a:pt x="547687" y="0"/>
                  </a:lnTo>
                  <a:lnTo>
                    <a:pt x="439403" y="33485"/>
                  </a:lnTo>
                  <a:lnTo>
                    <a:pt x="456866" y="76348"/>
                  </a:lnTo>
                  <a:lnTo>
                    <a:pt x="477503" y="150960"/>
                  </a:lnTo>
                  <a:lnTo>
                    <a:pt x="356853" y="147785"/>
                  </a:lnTo>
                  <a:close/>
                </a:path>
              </a:pathLst>
            </a:custGeom>
            <a:solidFill>
              <a:srgbClr val="FFC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02" name="Freeform 15">
              <a:extLst>
                <a:ext uri="{FF2B5EF4-FFF2-40B4-BE49-F238E27FC236}">
                  <a16:creationId xmlns:a16="http://schemas.microsoft.com/office/drawing/2014/main" id="{B3D1C860-BB77-4621-AFB2-8C405AF345E7}"/>
                </a:ext>
              </a:extLst>
            </p:cNvPr>
            <p:cNvSpPr>
              <a:spLocks/>
            </p:cNvSpPr>
            <p:nvPr/>
          </p:nvSpPr>
          <p:spPr bwMode="auto">
            <a:xfrm>
              <a:off x="4521243" y="4211546"/>
              <a:ext cx="156648" cy="204523"/>
            </a:xfrm>
            <a:custGeom>
              <a:avLst/>
              <a:gdLst>
                <a:gd name="T0" fmla="*/ 2147483647 w 403"/>
                <a:gd name="T1" fmla="*/ 2147483647 h 631"/>
                <a:gd name="T2" fmla="*/ 2147483647 w 403"/>
                <a:gd name="T3" fmla="*/ 2147483647 h 631"/>
                <a:gd name="T4" fmla="*/ 2147483647 w 403"/>
                <a:gd name="T5" fmla="*/ 2147483647 h 631"/>
                <a:gd name="T6" fmla="*/ 2147483647 w 403"/>
                <a:gd name="T7" fmla="*/ 2147483647 h 631"/>
                <a:gd name="T8" fmla="*/ 0 w 403"/>
                <a:gd name="T9" fmla="*/ 2147483647 h 631"/>
                <a:gd name="T10" fmla="*/ 2147483647 w 403"/>
                <a:gd name="T11" fmla="*/ 2147483647 h 631"/>
                <a:gd name="T12" fmla="*/ 2147483647 w 403"/>
                <a:gd name="T13" fmla="*/ 2147483647 h 631"/>
                <a:gd name="T14" fmla="*/ 2147483647 w 403"/>
                <a:gd name="T15" fmla="*/ 2147483647 h 631"/>
                <a:gd name="T16" fmla="*/ 2147483647 w 403"/>
                <a:gd name="T17" fmla="*/ 0 h 631"/>
                <a:gd name="T18" fmla="*/ 2147483647 w 403"/>
                <a:gd name="T19" fmla="*/ 2147483647 h 631"/>
                <a:gd name="T20" fmla="*/ 2147483647 w 403"/>
                <a:gd name="T21" fmla="*/ 2147483647 h 631"/>
                <a:gd name="T22" fmla="*/ 2147483647 w 403"/>
                <a:gd name="T23" fmla="*/ 2147483647 h 631"/>
                <a:gd name="T24" fmla="*/ 2147483647 w 403"/>
                <a:gd name="T25" fmla="*/ 2147483647 h 631"/>
                <a:gd name="T26" fmla="*/ 2147483647 w 403"/>
                <a:gd name="T27" fmla="*/ 214748364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3"/>
                <a:gd name="T43" fmla="*/ 0 h 631"/>
                <a:gd name="T44" fmla="*/ 403 w 40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3" h="631">
                  <a:moveTo>
                    <a:pt x="229" y="586"/>
                  </a:moveTo>
                  <a:lnTo>
                    <a:pt x="119" y="631"/>
                  </a:lnTo>
                  <a:lnTo>
                    <a:pt x="37" y="512"/>
                  </a:lnTo>
                  <a:lnTo>
                    <a:pt x="19" y="458"/>
                  </a:lnTo>
                  <a:lnTo>
                    <a:pt x="0" y="320"/>
                  </a:lnTo>
                  <a:lnTo>
                    <a:pt x="83" y="202"/>
                  </a:lnTo>
                  <a:lnTo>
                    <a:pt x="83" y="119"/>
                  </a:lnTo>
                  <a:lnTo>
                    <a:pt x="46" y="19"/>
                  </a:lnTo>
                  <a:lnTo>
                    <a:pt x="101" y="0"/>
                  </a:lnTo>
                  <a:lnTo>
                    <a:pt x="192" y="83"/>
                  </a:lnTo>
                  <a:lnTo>
                    <a:pt x="266" y="229"/>
                  </a:lnTo>
                  <a:lnTo>
                    <a:pt x="375" y="357"/>
                  </a:lnTo>
                  <a:lnTo>
                    <a:pt x="403" y="485"/>
                  </a:lnTo>
                  <a:lnTo>
                    <a:pt x="229" y="58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03" name="Freeform 16">
              <a:extLst>
                <a:ext uri="{FF2B5EF4-FFF2-40B4-BE49-F238E27FC236}">
                  <a16:creationId xmlns:a16="http://schemas.microsoft.com/office/drawing/2014/main" id="{4CB89A67-1C6A-400C-A4F5-C049000C1521}"/>
                </a:ext>
              </a:extLst>
            </p:cNvPr>
            <p:cNvSpPr>
              <a:spLocks/>
            </p:cNvSpPr>
            <p:nvPr/>
          </p:nvSpPr>
          <p:spPr bwMode="auto">
            <a:xfrm>
              <a:off x="6136669" y="3685629"/>
              <a:ext cx="137067" cy="91827"/>
            </a:xfrm>
            <a:custGeom>
              <a:avLst/>
              <a:gdLst>
                <a:gd name="T0" fmla="*/ 2147483647 w 344"/>
                <a:gd name="T1" fmla="*/ 2147483647 h 272"/>
                <a:gd name="T2" fmla="*/ 2147483647 w 344"/>
                <a:gd name="T3" fmla="*/ 2147483647 h 272"/>
                <a:gd name="T4" fmla="*/ 2147483647 w 344"/>
                <a:gd name="T5" fmla="*/ 2147483647 h 272"/>
                <a:gd name="T6" fmla="*/ 0 w 344"/>
                <a:gd name="T7" fmla="*/ 2147483647 h 272"/>
                <a:gd name="T8" fmla="*/ 2147483647 w 344"/>
                <a:gd name="T9" fmla="*/ 2147483647 h 272"/>
                <a:gd name="T10" fmla="*/ 2147483647 w 344"/>
                <a:gd name="T11" fmla="*/ 0 h 272"/>
                <a:gd name="T12" fmla="*/ 2147483647 w 344"/>
                <a:gd name="T13" fmla="*/ 0 h 272"/>
                <a:gd name="T14" fmla="*/ 2147483647 w 344"/>
                <a:gd name="T15" fmla="*/ 0 h 272"/>
                <a:gd name="T16" fmla="*/ 2147483647 w 344"/>
                <a:gd name="T17" fmla="*/ 2147483647 h 272"/>
                <a:gd name="T18" fmla="*/ 2147483647 w 344"/>
                <a:gd name="T19" fmla="*/ 2147483647 h 272"/>
                <a:gd name="T20" fmla="*/ 2147483647 w 344"/>
                <a:gd name="T21" fmla="*/ 2147483647 h 272"/>
                <a:gd name="T22" fmla="*/ 2147483647 w 344"/>
                <a:gd name="T23" fmla="*/ 2147483647 h 2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4"/>
                <a:gd name="T37" fmla="*/ 0 h 272"/>
                <a:gd name="T38" fmla="*/ 344 w 344"/>
                <a:gd name="T39" fmla="*/ 272 h 2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4" h="272">
                  <a:moveTo>
                    <a:pt x="229" y="272"/>
                  </a:moveTo>
                  <a:lnTo>
                    <a:pt x="93" y="272"/>
                  </a:lnTo>
                  <a:lnTo>
                    <a:pt x="2" y="227"/>
                  </a:lnTo>
                  <a:lnTo>
                    <a:pt x="0" y="143"/>
                  </a:lnTo>
                  <a:lnTo>
                    <a:pt x="72" y="79"/>
                  </a:lnTo>
                  <a:lnTo>
                    <a:pt x="93" y="0"/>
                  </a:lnTo>
                  <a:lnTo>
                    <a:pt x="184" y="0"/>
                  </a:lnTo>
                  <a:lnTo>
                    <a:pt x="274" y="0"/>
                  </a:lnTo>
                  <a:lnTo>
                    <a:pt x="344" y="23"/>
                  </a:lnTo>
                  <a:lnTo>
                    <a:pt x="328" y="119"/>
                  </a:lnTo>
                  <a:lnTo>
                    <a:pt x="312" y="207"/>
                  </a:lnTo>
                  <a:lnTo>
                    <a:pt x="229" y="272"/>
                  </a:lnTo>
                  <a:close/>
                </a:path>
              </a:pathLst>
            </a:custGeom>
            <a:solidFill>
              <a:srgbClr val="73BC44"/>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1200" b="1" kern="0">
                <a:solidFill>
                  <a:srgbClr val="000000"/>
                </a:solidFill>
                <a:latin typeface="Arial" charset="0"/>
              </a:endParaRPr>
            </a:p>
          </p:txBody>
        </p:sp>
        <p:sp>
          <p:nvSpPr>
            <p:cNvPr id="404" name="Freeform 17">
              <a:extLst>
                <a:ext uri="{FF2B5EF4-FFF2-40B4-BE49-F238E27FC236}">
                  <a16:creationId xmlns:a16="http://schemas.microsoft.com/office/drawing/2014/main" id="{409EB289-6AE3-4944-999B-858ACBC2AFF8}"/>
                </a:ext>
              </a:extLst>
            </p:cNvPr>
            <p:cNvSpPr>
              <a:spLocks/>
            </p:cNvSpPr>
            <p:nvPr/>
          </p:nvSpPr>
          <p:spPr bwMode="auto">
            <a:xfrm>
              <a:off x="6777946" y="3422670"/>
              <a:ext cx="107695" cy="175306"/>
            </a:xfrm>
            <a:custGeom>
              <a:avLst/>
              <a:gdLst>
                <a:gd name="T0" fmla="*/ 2147483647 w 288"/>
                <a:gd name="T1" fmla="*/ 2147483647 h 520"/>
                <a:gd name="T2" fmla="*/ 2147483647 w 288"/>
                <a:gd name="T3" fmla="*/ 2147483647 h 520"/>
                <a:gd name="T4" fmla="*/ 0 w 288"/>
                <a:gd name="T5" fmla="*/ 2147483647 h 520"/>
                <a:gd name="T6" fmla="*/ 0 w 288"/>
                <a:gd name="T7" fmla="*/ 2147483647 h 520"/>
                <a:gd name="T8" fmla="*/ 2147483647 w 288"/>
                <a:gd name="T9" fmla="*/ 2147483647 h 520"/>
                <a:gd name="T10" fmla="*/ 2147483647 w 288"/>
                <a:gd name="T11" fmla="*/ 2147483647 h 520"/>
                <a:gd name="T12" fmla="*/ 2147483647 w 288"/>
                <a:gd name="T13" fmla="*/ 2147483647 h 520"/>
                <a:gd name="T14" fmla="*/ 2147483647 w 288"/>
                <a:gd name="T15" fmla="*/ 0 h 520"/>
                <a:gd name="T16" fmla="*/ 2147483647 w 288"/>
                <a:gd name="T17" fmla="*/ 0 h 520"/>
                <a:gd name="T18" fmla="*/ 2147483647 w 288"/>
                <a:gd name="T19" fmla="*/ 2147483647 h 520"/>
                <a:gd name="T20" fmla="*/ 2147483647 w 288"/>
                <a:gd name="T21" fmla="*/ 2147483647 h 520"/>
                <a:gd name="T22" fmla="*/ 2147483647 w 288"/>
                <a:gd name="T23" fmla="*/ 2147483647 h 520"/>
                <a:gd name="T24" fmla="*/ 2147483647 w 288"/>
                <a:gd name="T25" fmla="*/ 2147483647 h 520"/>
                <a:gd name="T26" fmla="*/ 2147483647 w 288"/>
                <a:gd name="T27" fmla="*/ 2147483647 h 5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520"/>
                <a:gd name="T44" fmla="*/ 288 w 288"/>
                <a:gd name="T45" fmla="*/ 520 h 5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520">
                  <a:moveTo>
                    <a:pt x="176" y="448"/>
                  </a:moveTo>
                  <a:lnTo>
                    <a:pt x="72" y="520"/>
                  </a:lnTo>
                  <a:lnTo>
                    <a:pt x="0" y="440"/>
                  </a:lnTo>
                  <a:lnTo>
                    <a:pt x="0" y="352"/>
                  </a:lnTo>
                  <a:lnTo>
                    <a:pt x="11" y="240"/>
                  </a:lnTo>
                  <a:lnTo>
                    <a:pt x="32" y="161"/>
                  </a:lnTo>
                  <a:lnTo>
                    <a:pt x="120" y="96"/>
                  </a:lnTo>
                  <a:lnTo>
                    <a:pt x="128" y="0"/>
                  </a:lnTo>
                  <a:lnTo>
                    <a:pt x="248" y="0"/>
                  </a:lnTo>
                  <a:lnTo>
                    <a:pt x="288" y="88"/>
                  </a:lnTo>
                  <a:lnTo>
                    <a:pt x="283" y="184"/>
                  </a:lnTo>
                  <a:lnTo>
                    <a:pt x="267" y="280"/>
                  </a:lnTo>
                  <a:lnTo>
                    <a:pt x="216" y="392"/>
                  </a:lnTo>
                  <a:lnTo>
                    <a:pt x="176" y="448"/>
                  </a:lnTo>
                  <a:close/>
                </a:path>
              </a:pathLst>
            </a:custGeom>
            <a:solidFill>
              <a:srgbClr val="73BC44"/>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1200" b="1" kern="0">
                <a:solidFill>
                  <a:srgbClr val="000000"/>
                </a:solidFill>
                <a:latin typeface="Arial" charset="0"/>
              </a:endParaRPr>
            </a:p>
          </p:txBody>
        </p:sp>
        <p:sp>
          <p:nvSpPr>
            <p:cNvPr id="405" name="Freeform 23">
              <a:extLst>
                <a:ext uri="{FF2B5EF4-FFF2-40B4-BE49-F238E27FC236}">
                  <a16:creationId xmlns:a16="http://schemas.microsoft.com/office/drawing/2014/main" id="{0328178A-8833-4DA2-8BC1-629EB413D1F7}"/>
                </a:ext>
              </a:extLst>
            </p:cNvPr>
            <p:cNvSpPr>
              <a:spLocks/>
            </p:cNvSpPr>
            <p:nvPr/>
          </p:nvSpPr>
          <p:spPr bwMode="auto">
            <a:xfrm>
              <a:off x="5789110" y="3514495"/>
              <a:ext cx="406302" cy="738790"/>
            </a:xfrm>
            <a:custGeom>
              <a:avLst/>
              <a:gdLst>
                <a:gd name="T0" fmla="*/ 47 w 771190"/>
                <a:gd name="T1" fmla="*/ 236 h 1646237"/>
                <a:gd name="T2" fmla="*/ 54 w 771190"/>
                <a:gd name="T3" fmla="*/ 230 h 1646237"/>
                <a:gd name="T4" fmla="*/ 64 w 771190"/>
                <a:gd name="T5" fmla="*/ 223 h 1646237"/>
                <a:gd name="T6" fmla="*/ 68 w 771190"/>
                <a:gd name="T7" fmla="*/ 219 h 1646237"/>
                <a:gd name="T8" fmla="*/ 70 w 771190"/>
                <a:gd name="T9" fmla="*/ 214 h 1646237"/>
                <a:gd name="T10" fmla="*/ 81 w 771190"/>
                <a:gd name="T11" fmla="*/ 209 h 1646237"/>
                <a:gd name="T12" fmla="*/ 94 w 771190"/>
                <a:gd name="T13" fmla="*/ 203 h 1646237"/>
                <a:gd name="T14" fmla="*/ 103 w 771190"/>
                <a:gd name="T15" fmla="*/ 195 h 1646237"/>
                <a:gd name="T16" fmla="*/ 111 w 771190"/>
                <a:gd name="T17" fmla="*/ 187 h 1646237"/>
                <a:gd name="T18" fmla="*/ 111 w 771190"/>
                <a:gd name="T19" fmla="*/ 178 h 1646237"/>
                <a:gd name="T20" fmla="*/ 112 w 771190"/>
                <a:gd name="T21" fmla="*/ 167 h 1646237"/>
                <a:gd name="T22" fmla="*/ 110 w 771190"/>
                <a:gd name="T23" fmla="*/ 156 h 1646237"/>
                <a:gd name="T24" fmla="*/ 107 w 771190"/>
                <a:gd name="T25" fmla="*/ 141 h 1646237"/>
                <a:gd name="T26" fmla="*/ 100 w 771190"/>
                <a:gd name="T27" fmla="*/ 130 h 1646237"/>
                <a:gd name="T28" fmla="*/ 90 w 771190"/>
                <a:gd name="T29" fmla="*/ 115 h 1646237"/>
                <a:gd name="T30" fmla="*/ 76 w 771190"/>
                <a:gd name="T31" fmla="*/ 103 h 1646237"/>
                <a:gd name="T32" fmla="*/ 68 w 771190"/>
                <a:gd name="T33" fmla="*/ 93 h 1646237"/>
                <a:gd name="T34" fmla="*/ 63 w 771190"/>
                <a:gd name="T35" fmla="*/ 83 h 1646237"/>
                <a:gd name="T36" fmla="*/ 54 w 771190"/>
                <a:gd name="T37" fmla="*/ 76 h 1646237"/>
                <a:gd name="T38" fmla="*/ 54 w 771190"/>
                <a:gd name="T39" fmla="*/ 70 h 1646237"/>
                <a:gd name="T40" fmla="*/ 56 w 771190"/>
                <a:gd name="T41" fmla="*/ 63 h 1646237"/>
                <a:gd name="T42" fmla="*/ 63 w 771190"/>
                <a:gd name="T43" fmla="*/ 56 h 1646237"/>
                <a:gd name="T44" fmla="*/ 72 w 771190"/>
                <a:gd name="T45" fmla="*/ 46 h 1646237"/>
                <a:gd name="T46" fmla="*/ 82 w 771190"/>
                <a:gd name="T47" fmla="*/ 39 h 1646237"/>
                <a:gd name="T48" fmla="*/ 94 w 771190"/>
                <a:gd name="T49" fmla="*/ 32 h 1646237"/>
                <a:gd name="T50" fmla="*/ 80 w 771190"/>
                <a:gd name="T51" fmla="*/ 28 h 1646237"/>
                <a:gd name="T52" fmla="*/ 74 w 771190"/>
                <a:gd name="T53" fmla="*/ 19 h 1646237"/>
                <a:gd name="T54" fmla="*/ 65 w 771190"/>
                <a:gd name="T55" fmla="*/ 8 h 1646237"/>
                <a:gd name="T56" fmla="*/ 46 w 771190"/>
                <a:gd name="T57" fmla="*/ 0 h 1646237"/>
                <a:gd name="T58" fmla="*/ 35 w 771190"/>
                <a:gd name="T59" fmla="*/ 9 h 1646237"/>
                <a:gd name="T60" fmla="*/ 26 w 771190"/>
                <a:gd name="T61" fmla="*/ 16 h 1646237"/>
                <a:gd name="T62" fmla="*/ 17 w 771190"/>
                <a:gd name="T63" fmla="*/ 9 h 1646237"/>
                <a:gd name="T64" fmla="*/ 8 w 771190"/>
                <a:gd name="T65" fmla="*/ 13 h 1646237"/>
                <a:gd name="T66" fmla="*/ 0 w 771190"/>
                <a:gd name="T67" fmla="*/ 15 h 1646237"/>
                <a:gd name="T68" fmla="*/ 9 w 771190"/>
                <a:gd name="T69" fmla="*/ 25 h 1646237"/>
                <a:gd name="T70" fmla="*/ 11 w 771190"/>
                <a:gd name="T71" fmla="*/ 32 h 1646237"/>
                <a:gd name="T72" fmla="*/ 16 w 771190"/>
                <a:gd name="T73" fmla="*/ 42 h 1646237"/>
                <a:gd name="T74" fmla="*/ 27 w 771190"/>
                <a:gd name="T75" fmla="*/ 44 h 1646237"/>
                <a:gd name="T76" fmla="*/ 38 w 771190"/>
                <a:gd name="T77" fmla="*/ 47 h 1646237"/>
                <a:gd name="T78" fmla="*/ 43 w 771190"/>
                <a:gd name="T79" fmla="*/ 58 h 1646237"/>
                <a:gd name="T80" fmla="*/ 33 w 771190"/>
                <a:gd name="T81" fmla="*/ 69 h 1646237"/>
                <a:gd name="T82" fmla="*/ 43 w 771190"/>
                <a:gd name="T83" fmla="*/ 79 h 1646237"/>
                <a:gd name="T84" fmla="*/ 51 w 771190"/>
                <a:gd name="T85" fmla="*/ 87 h 1646237"/>
                <a:gd name="T86" fmla="*/ 58 w 771190"/>
                <a:gd name="T87" fmla="*/ 96 h 1646237"/>
                <a:gd name="T88" fmla="*/ 67 w 771190"/>
                <a:gd name="T89" fmla="*/ 105 h 1646237"/>
                <a:gd name="T90" fmla="*/ 76 w 771190"/>
                <a:gd name="T91" fmla="*/ 118 h 1646237"/>
                <a:gd name="T92" fmla="*/ 80 w 771190"/>
                <a:gd name="T93" fmla="*/ 128 h 1646237"/>
                <a:gd name="T94" fmla="*/ 83 w 771190"/>
                <a:gd name="T95" fmla="*/ 146 h 1646237"/>
                <a:gd name="T96" fmla="*/ 85 w 771190"/>
                <a:gd name="T97" fmla="*/ 156 h 1646237"/>
                <a:gd name="T98" fmla="*/ 85 w 771190"/>
                <a:gd name="T99" fmla="*/ 168 h 1646237"/>
                <a:gd name="T100" fmla="*/ 80 w 771190"/>
                <a:gd name="T101" fmla="*/ 180 h 1646237"/>
                <a:gd name="T102" fmla="*/ 71 w 771190"/>
                <a:gd name="T103" fmla="*/ 185 h 1646237"/>
                <a:gd name="T104" fmla="*/ 62 w 771190"/>
                <a:gd name="T105" fmla="*/ 189 h 1646237"/>
                <a:gd name="T106" fmla="*/ 59 w 771190"/>
                <a:gd name="T107" fmla="*/ 196 h 1646237"/>
                <a:gd name="T108" fmla="*/ 54 w 771190"/>
                <a:gd name="T109" fmla="*/ 201 h 1646237"/>
                <a:gd name="T110" fmla="*/ 43 w 771190"/>
                <a:gd name="T111" fmla="*/ 201 h 1646237"/>
                <a:gd name="T112" fmla="*/ 36 w 771190"/>
                <a:gd name="T113" fmla="*/ 209 h 1646237"/>
                <a:gd name="T114" fmla="*/ 41 w 771190"/>
                <a:gd name="T115" fmla="*/ 224 h 1646237"/>
                <a:gd name="T116" fmla="*/ 40 w 771190"/>
                <a:gd name="T117" fmla="*/ 230 h 1646237"/>
                <a:gd name="T118" fmla="*/ 40 w 771190"/>
                <a:gd name="T119" fmla="*/ 236 h 1646237"/>
                <a:gd name="T120" fmla="*/ 39 w 771190"/>
                <a:gd name="T121" fmla="*/ 238 h 1646237"/>
                <a:gd name="T122" fmla="*/ 47 w 771190"/>
                <a:gd name="T123" fmla="*/ 236 h 16462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71190"/>
                <a:gd name="T187" fmla="*/ 0 h 1646237"/>
                <a:gd name="T188" fmla="*/ 771190 w 771190"/>
                <a:gd name="T189" fmla="*/ 1646237 h 16462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71190" h="1646237">
                  <a:moveTo>
                    <a:pt x="323515" y="1628775"/>
                  </a:moveTo>
                  <a:lnTo>
                    <a:pt x="367965" y="1589087"/>
                  </a:lnTo>
                  <a:lnTo>
                    <a:pt x="437815" y="1541462"/>
                  </a:lnTo>
                  <a:lnTo>
                    <a:pt x="466390" y="1509712"/>
                  </a:lnTo>
                  <a:lnTo>
                    <a:pt x="480678" y="1474787"/>
                  </a:lnTo>
                  <a:lnTo>
                    <a:pt x="558465" y="1446212"/>
                  </a:lnTo>
                  <a:lnTo>
                    <a:pt x="644190" y="1400175"/>
                  </a:lnTo>
                  <a:lnTo>
                    <a:pt x="706103" y="1347787"/>
                  </a:lnTo>
                  <a:lnTo>
                    <a:pt x="760078" y="1292225"/>
                  </a:lnTo>
                  <a:lnTo>
                    <a:pt x="761665" y="1227137"/>
                  </a:lnTo>
                  <a:lnTo>
                    <a:pt x="771190" y="1155700"/>
                  </a:lnTo>
                  <a:lnTo>
                    <a:pt x="756903" y="1076325"/>
                  </a:lnTo>
                  <a:lnTo>
                    <a:pt x="733090" y="973137"/>
                  </a:lnTo>
                  <a:lnTo>
                    <a:pt x="690228" y="893762"/>
                  </a:lnTo>
                  <a:lnTo>
                    <a:pt x="620378" y="795337"/>
                  </a:lnTo>
                  <a:lnTo>
                    <a:pt x="525128" y="714375"/>
                  </a:lnTo>
                  <a:lnTo>
                    <a:pt x="466390" y="641350"/>
                  </a:lnTo>
                  <a:lnTo>
                    <a:pt x="434640" y="576262"/>
                  </a:lnTo>
                  <a:lnTo>
                    <a:pt x="369553" y="525462"/>
                  </a:lnTo>
                  <a:lnTo>
                    <a:pt x="367965" y="485775"/>
                  </a:lnTo>
                  <a:lnTo>
                    <a:pt x="385428" y="433387"/>
                  </a:lnTo>
                  <a:lnTo>
                    <a:pt x="434640" y="390525"/>
                  </a:lnTo>
                  <a:lnTo>
                    <a:pt x="493378" y="319087"/>
                  </a:lnTo>
                  <a:lnTo>
                    <a:pt x="561640" y="269875"/>
                  </a:lnTo>
                  <a:lnTo>
                    <a:pt x="644190" y="217487"/>
                  </a:lnTo>
                  <a:lnTo>
                    <a:pt x="548940" y="190500"/>
                  </a:lnTo>
                  <a:lnTo>
                    <a:pt x="506078" y="133350"/>
                  </a:lnTo>
                  <a:lnTo>
                    <a:pt x="448928" y="52387"/>
                  </a:lnTo>
                  <a:lnTo>
                    <a:pt x="315578" y="0"/>
                  </a:lnTo>
                  <a:lnTo>
                    <a:pt x="242553" y="61912"/>
                  </a:lnTo>
                  <a:lnTo>
                    <a:pt x="180640" y="109537"/>
                  </a:lnTo>
                  <a:lnTo>
                    <a:pt x="116681" y="60574"/>
                  </a:lnTo>
                  <a:lnTo>
                    <a:pt x="56815" y="90487"/>
                  </a:lnTo>
                  <a:lnTo>
                    <a:pt x="0" y="104627"/>
                  </a:lnTo>
                  <a:lnTo>
                    <a:pt x="58403" y="171450"/>
                  </a:lnTo>
                  <a:lnTo>
                    <a:pt x="75865" y="219075"/>
                  </a:lnTo>
                  <a:lnTo>
                    <a:pt x="109203" y="290512"/>
                  </a:lnTo>
                  <a:lnTo>
                    <a:pt x="185403" y="303212"/>
                  </a:lnTo>
                  <a:lnTo>
                    <a:pt x="258428" y="323850"/>
                  </a:lnTo>
                  <a:lnTo>
                    <a:pt x="291765" y="403225"/>
                  </a:lnTo>
                  <a:lnTo>
                    <a:pt x="225090" y="476250"/>
                  </a:lnTo>
                  <a:lnTo>
                    <a:pt x="291765" y="546100"/>
                  </a:lnTo>
                  <a:lnTo>
                    <a:pt x="347328" y="603250"/>
                  </a:lnTo>
                  <a:lnTo>
                    <a:pt x="396540" y="661987"/>
                  </a:lnTo>
                  <a:lnTo>
                    <a:pt x="461628" y="728662"/>
                  </a:lnTo>
                  <a:lnTo>
                    <a:pt x="525128" y="817562"/>
                  </a:lnTo>
                  <a:lnTo>
                    <a:pt x="548940" y="884237"/>
                  </a:lnTo>
                  <a:lnTo>
                    <a:pt x="567990" y="1004887"/>
                  </a:lnTo>
                  <a:lnTo>
                    <a:pt x="580690" y="1079500"/>
                  </a:lnTo>
                  <a:lnTo>
                    <a:pt x="582278" y="1162050"/>
                  </a:lnTo>
                  <a:lnTo>
                    <a:pt x="548940" y="1243012"/>
                  </a:lnTo>
                  <a:lnTo>
                    <a:pt x="487028" y="1276350"/>
                  </a:lnTo>
                  <a:lnTo>
                    <a:pt x="425115" y="1303337"/>
                  </a:lnTo>
                  <a:lnTo>
                    <a:pt x="404478" y="1350962"/>
                  </a:lnTo>
                  <a:lnTo>
                    <a:pt x="367965" y="1384300"/>
                  </a:lnTo>
                  <a:lnTo>
                    <a:pt x="296528" y="1389062"/>
                  </a:lnTo>
                  <a:lnTo>
                    <a:pt x="248903" y="1443037"/>
                  </a:lnTo>
                  <a:lnTo>
                    <a:pt x="283828" y="1549400"/>
                  </a:lnTo>
                  <a:lnTo>
                    <a:pt x="275890" y="1585912"/>
                  </a:lnTo>
                  <a:lnTo>
                    <a:pt x="277478" y="1625600"/>
                  </a:lnTo>
                  <a:lnTo>
                    <a:pt x="267953" y="1646237"/>
                  </a:lnTo>
                  <a:lnTo>
                    <a:pt x="323515" y="1628775"/>
                  </a:lnTo>
                  <a:close/>
                </a:path>
              </a:pathLst>
            </a:custGeom>
            <a:solidFill>
              <a:srgbClr val="FFC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06" name="Freeform 24">
              <a:extLst>
                <a:ext uri="{FF2B5EF4-FFF2-40B4-BE49-F238E27FC236}">
                  <a16:creationId xmlns:a16="http://schemas.microsoft.com/office/drawing/2014/main" id="{3E985F83-AAAA-48E9-8116-F42138E83B63}"/>
                </a:ext>
              </a:extLst>
            </p:cNvPr>
            <p:cNvSpPr>
              <a:spLocks/>
            </p:cNvSpPr>
            <p:nvPr/>
          </p:nvSpPr>
          <p:spPr bwMode="auto">
            <a:xfrm>
              <a:off x="5524767" y="3685629"/>
              <a:ext cx="450362" cy="726267"/>
            </a:xfrm>
            <a:custGeom>
              <a:avLst/>
              <a:gdLst>
                <a:gd name="T0" fmla="*/ 69 w 855663"/>
                <a:gd name="T1" fmla="*/ 239 h 1610371"/>
                <a:gd name="T2" fmla="*/ 54 w 855663"/>
                <a:gd name="T3" fmla="*/ 230 h 1610371"/>
                <a:gd name="T4" fmla="*/ 40 w 855663"/>
                <a:gd name="T5" fmla="*/ 224 h 1610371"/>
                <a:gd name="T6" fmla="*/ 28 w 855663"/>
                <a:gd name="T7" fmla="*/ 208 h 1610371"/>
                <a:gd name="T8" fmla="*/ 18 w 855663"/>
                <a:gd name="T9" fmla="*/ 191 h 1610371"/>
                <a:gd name="T10" fmla="*/ 11 w 855663"/>
                <a:gd name="T11" fmla="*/ 184 h 1610371"/>
                <a:gd name="T12" fmla="*/ 16 w 855663"/>
                <a:gd name="T13" fmla="*/ 174 h 1610371"/>
                <a:gd name="T14" fmla="*/ 16 w 855663"/>
                <a:gd name="T15" fmla="*/ 157 h 1610371"/>
                <a:gd name="T16" fmla="*/ 25 w 855663"/>
                <a:gd name="T17" fmla="*/ 147 h 1610371"/>
                <a:gd name="T18" fmla="*/ 26 w 855663"/>
                <a:gd name="T19" fmla="*/ 130 h 1610371"/>
                <a:gd name="T20" fmla="*/ 27 w 855663"/>
                <a:gd name="T21" fmla="*/ 115 h 1610371"/>
                <a:gd name="T22" fmla="*/ 15 w 855663"/>
                <a:gd name="T23" fmla="*/ 98 h 1610371"/>
                <a:gd name="T24" fmla="*/ 12 w 855663"/>
                <a:gd name="T25" fmla="*/ 77 h 1610371"/>
                <a:gd name="T26" fmla="*/ 15 w 855663"/>
                <a:gd name="T27" fmla="*/ 55 h 1610371"/>
                <a:gd name="T28" fmla="*/ 0 w 855663"/>
                <a:gd name="T29" fmla="*/ 32 h 1610371"/>
                <a:gd name="T30" fmla="*/ 5 w 855663"/>
                <a:gd name="T31" fmla="*/ 12 h 1610371"/>
                <a:gd name="T32" fmla="*/ 26 w 855663"/>
                <a:gd name="T33" fmla="*/ 5 h 1610371"/>
                <a:gd name="T34" fmla="*/ 46 w 855663"/>
                <a:gd name="T35" fmla="*/ 5 h 1610371"/>
                <a:gd name="T36" fmla="*/ 55 w 855663"/>
                <a:gd name="T37" fmla="*/ 17 h 1610371"/>
                <a:gd name="T38" fmla="*/ 53 w 855663"/>
                <a:gd name="T39" fmla="*/ 34 h 1610371"/>
                <a:gd name="T40" fmla="*/ 61 w 855663"/>
                <a:gd name="T41" fmla="*/ 40 h 1610371"/>
                <a:gd name="T42" fmla="*/ 83 w 855663"/>
                <a:gd name="T43" fmla="*/ 30 h 1610371"/>
                <a:gd name="T44" fmla="*/ 103 w 855663"/>
                <a:gd name="T45" fmla="*/ 37 h 1610371"/>
                <a:gd name="T46" fmla="*/ 112 w 855663"/>
                <a:gd name="T47" fmla="*/ 61 h 1610371"/>
                <a:gd name="T48" fmla="*/ 124 w 855663"/>
                <a:gd name="T49" fmla="*/ 75 h 1610371"/>
                <a:gd name="T50" fmla="*/ 116 w 855663"/>
                <a:gd name="T51" fmla="*/ 95 h 1610371"/>
                <a:gd name="T52" fmla="*/ 99 w 855663"/>
                <a:gd name="T53" fmla="*/ 97 h 1610371"/>
                <a:gd name="T54" fmla="*/ 84 w 855663"/>
                <a:gd name="T55" fmla="*/ 103 h 1610371"/>
                <a:gd name="T56" fmla="*/ 75 w 855663"/>
                <a:gd name="T57" fmla="*/ 111 h 1610371"/>
                <a:gd name="T58" fmla="*/ 81 w 855663"/>
                <a:gd name="T59" fmla="*/ 137 h 1610371"/>
                <a:gd name="T60" fmla="*/ 66 w 855663"/>
                <a:gd name="T61" fmla="*/ 124 h 1610371"/>
                <a:gd name="T62" fmla="*/ 52 w 855663"/>
                <a:gd name="T63" fmla="*/ 120 h 1610371"/>
                <a:gd name="T64" fmla="*/ 43 w 855663"/>
                <a:gd name="T65" fmla="*/ 115 h 1610371"/>
                <a:gd name="T66" fmla="*/ 41 w 855663"/>
                <a:gd name="T67" fmla="*/ 128 h 1610371"/>
                <a:gd name="T68" fmla="*/ 34 w 855663"/>
                <a:gd name="T69" fmla="*/ 143 h 1610371"/>
                <a:gd name="T70" fmla="*/ 32 w 855663"/>
                <a:gd name="T71" fmla="*/ 166 h 1610371"/>
                <a:gd name="T72" fmla="*/ 39 w 855663"/>
                <a:gd name="T73" fmla="*/ 185 h 1610371"/>
                <a:gd name="T74" fmla="*/ 46 w 855663"/>
                <a:gd name="T75" fmla="*/ 203 h 1610371"/>
                <a:gd name="T76" fmla="*/ 61 w 855663"/>
                <a:gd name="T77" fmla="*/ 217 h 1610371"/>
                <a:gd name="T78" fmla="*/ 72 w 855663"/>
                <a:gd name="T79" fmla="*/ 224 h 16103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55663"/>
                <a:gd name="T121" fmla="*/ 0 h 1610371"/>
                <a:gd name="T122" fmla="*/ 855663 w 855663"/>
                <a:gd name="T123" fmla="*/ 1610371 h 16103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55663" h="1610371">
                  <a:moveTo>
                    <a:pt x="539291" y="1580605"/>
                  </a:moveTo>
                  <a:lnTo>
                    <a:pt x="478569" y="1610371"/>
                  </a:lnTo>
                  <a:lnTo>
                    <a:pt x="403560" y="1604418"/>
                  </a:lnTo>
                  <a:lnTo>
                    <a:pt x="369888" y="1546225"/>
                  </a:lnTo>
                  <a:lnTo>
                    <a:pt x="324978" y="1513930"/>
                  </a:lnTo>
                  <a:lnTo>
                    <a:pt x="279400" y="1504950"/>
                  </a:lnTo>
                  <a:lnTo>
                    <a:pt x="247650" y="1450975"/>
                  </a:lnTo>
                  <a:lnTo>
                    <a:pt x="192088" y="1403350"/>
                  </a:lnTo>
                  <a:lnTo>
                    <a:pt x="150813" y="1335088"/>
                  </a:lnTo>
                  <a:lnTo>
                    <a:pt x="122238" y="1287463"/>
                  </a:lnTo>
                  <a:lnTo>
                    <a:pt x="88900" y="1273175"/>
                  </a:lnTo>
                  <a:lnTo>
                    <a:pt x="74613" y="1239838"/>
                  </a:lnTo>
                  <a:lnTo>
                    <a:pt x="90488" y="1198563"/>
                  </a:lnTo>
                  <a:lnTo>
                    <a:pt x="107950" y="1174750"/>
                  </a:lnTo>
                  <a:lnTo>
                    <a:pt x="114300" y="1130300"/>
                  </a:lnTo>
                  <a:lnTo>
                    <a:pt x="107950" y="1055688"/>
                  </a:lnTo>
                  <a:lnTo>
                    <a:pt x="157163" y="1050925"/>
                  </a:lnTo>
                  <a:lnTo>
                    <a:pt x="171450" y="992188"/>
                  </a:lnTo>
                  <a:lnTo>
                    <a:pt x="188913" y="920750"/>
                  </a:lnTo>
                  <a:lnTo>
                    <a:pt x="180975" y="874713"/>
                  </a:lnTo>
                  <a:lnTo>
                    <a:pt x="200025" y="815975"/>
                  </a:lnTo>
                  <a:lnTo>
                    <a:pt x="184150" y="777875"/>
                  </a:lnTo>
                  <a:lnTo>
                    <a:pt x="150813" y="722313"/>
                  </a:lnTo>
                  <a:lnTo>
                    <a:pt x="102331" y="662633"/>
                  </a:lnTo>
                  <a:lnTo>
                    <a:pt x="100013" y="592138"/>
                  </a:lnTo>
                  <a:lnTo>
                    <a:pt x="85725" y="515938"/>
                  </a:lnTo>
                  <a:lnTo>
                    <a:pt x="103188" y="444500"/>
                  </a:lnTo>
                  <a:lnTo>
                    <a:pt x="104713" y="368549"/>
                  </a:lnTo>
                  <a:lnTo>
                    <a:pt x="28575" y="314325"/>
                  </a:lnTo>
                  <a:lnTo>
                    <a:pt x="0" y="214313"/>
                  </a:lnTo>
                  <a:lnTo>
                    <a:pt x="0" y="130175"/>
                  </a:lnTo>
                  <a:lnTo>
                    <a:pt x="33338" y="80963"/>
                  </a:lnTo>
                  <a:lnTo>
                    <a:pt x="106363" y="38100"/>
                  </a:lnTo>
                  <a:lnTo>
                    <a:pt x="180975" y="33338"/>
                  </a:lnTo>
                  <a:lnTo>
                    <a:pt x="255588" y="0"/>
                  </a:lnTo>
                  <a:lnTo>
                    <a:pt x="317500" y="34925"/>
                  </a:lnTo>
                  <a:lnTo>
                    <a:pt x="350838" y="69850"/>
                  </a:lnTo>
                  <a:lnTo>
                    <a:pt x="381000" y="112713"/>
                  </a:lnTo>
                  <a:lnTo>
                    <a:pt x="382588" y="169863"/>
                  </a:lnTo>
                  <a:lnTo>
                    <a:pt x="363538" y="230188"/>
                  </a:lnTo>
                  <a:lnTo>
                    <a:pt x="382588" y="271463"/>
                  </a:lnTo>
                  <a:lnTo>
                    <a:pt x="422275" y="273050"/>
                  </a:lnTo>
                  <a:lnTo>
                    <a:pt x="481013" y="236538"/>
                  </a:lnTo>
                  <a:lnTo>
                    <a:pt x="569913" y="201613"/>
                  </a:lnTo>
                  <a:lnTo>
                    <a:pt x="661988" y="206375"/>
                  </a:lnTo>
                  <a:lnTo>
                    <a:pt x="714375" y="246063"/>
                  </a:lnTo>
                  <a:lnTo>
                    <a:pt x="774700" y="306388"/>
                  </a:lnTo>
                  <a:lnTo>
                    <a:pt x="774700" y="407988"/>
                  </a:lnTo>
                  <a:lnTo>
                    <a:pt x="819150" y="449263"/>
                  </a:lnTo>
                  <a:lnTo>
                    <a:pt x="855663" y="508000"/>
                  </a:lnTo>
                  <a:lnTo>
                    <a:pt x="841375" y="619125"/>
                  </a:lnTo>
                  <a:lnTo>
                    <a:pt x="803275" y="641350"/>
                  </a:lnTo>
                  <a:lnTo>
                    <a:pt x="741363" y="679450"/>
                  </a:lnTo>
                  <a:lnTo>
                    <a:pt x="681038" y="655638"/>
                  </a:lnTo>
                  <a:lnTo>
                    <a:pt x="623888" y="661988"/>
                  </a:lnTo>
                  <a:lnTo>
                    <a:pt x="582613" y="690563"/>
                  </a:lnTo>
                  <a:lnTo>
                    <a:pt x="554038" y="714375"/>
                  </a:lnTo>
                  <a:lnTo>
                    <a:pt x="519113" y="746125"/>
                  </a:lnTo>
                  <a:lnTo>
                    <a:pt x="547688" y="846138"/>
                  </a:lnTo>
                  <a:lnTo>
                    <a:pt x="561975" y="920750"/>
                  </a:lnTo>
                  <a:lnTo>
                    <a:pt x="503238" y="874713"/>
                  </a:lnTo>
                  <a:lnTo>
                    <a:pt x="457200" y="836613"/>
                  </a:lnTo>
                  <a:lnTo>
                    <a:pt x="414338" y="849313"/>
                  </a:lnTo>
                  <a:lnTo>
                    <a:pt x="360363" y="811213"/>
                  </a:lnTo>
                  <a:lnTo>
                    <a:pt x="333375" y="749300"/>
                  </a:lnTo>
                  <a:lnTo>
                    <a:pt x="293688" y="773113"/>
                  </a:lnTo>
                  <a:lnTo>
                    <a:pt x="276225" y="815975"/>
                  </a:lnTo>
                  <a:lnTo>
                    <a:pt x="284163" y="860425"/>
                  </a:lnTo>
                  <a:lnTo>
                    <a:pt x="266700" y="906463"/>
                  </a:lnTo>
                  <a:lnTo>
                    <a:pt x="236538" y="960438"/>
                  </a:lnTo>
                  <a:lnTo>
                    <a:pt x="219075" y="1017588"/>
                  </a:lnTo>
                  <a:lnTo>
                    <a:pt x="219075" y="1117600"/>
                  </a:lnTo>
                  <a:lnTo>
                    <a:pt x="219075" y="1185863"/>
                  </a:lnTo>
                  <a:lnTo>
                    <a:pt x="271463" y="1246188"/>
                  </a:lnTo>
                  <a:lnTo>
                    <a:pt x="285750" y="1322388"/>
                  </a:lnTo>
                  <a:lnTo>
                    <a:pt x="317500" y="1370013"/>
                  </a:lnTo>
                  <a:lnTo>
                    <a:pt x="349250" y="1423988"/>
                  </a:lnTo>
                  <a:lnTo>
                    <a:pt x="422275" y="1463675"/>
                  </a:lnTo>
                  <a:lnTo>
                    <a:pt x="461963" y="1479550"/>
                  </a:lnTo>
                  <a:lnTo>
                    <a:pt x="493713" y="1508125"/>
                  </a:lnTo>
                  <a:lnTo>
                    <a:pt x="539291" y="1580605"/>
                  </a:lnTo>
                  <a:close/>
                </a:path>
              </a:pathLst>
            </a:custGeom>
            <a:solidFill>
              <a:srgbClr val="FFC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07" name="Freeform 25">
              <a:extLst>
                <a:ext uri="{FF2B5EF4-FFF2-40B4-BE49-F238E27FC236}">
                  <a16:creationId xmlns:a16="http://schemas.microsoft.com/office/drawing/2014/main" id="{CDE8E15A-4D4E-4C71-ADC3-88187FB30B02}"/>
                </a:ext>
              </a:extLst>
            </p:cNvPr>
            <p:cNvSpPr>
              <a:spLocks/>
            </p:cNvSpPr>
            <p:nvPr/>
          </p:nvSpPr>
          <p:spPr bwMode="auto">
            <a:xfrm>
              <a:off x="5656937" y="3560410"/>
              <a:ext cx="425886" cy="425742"/>
            </a:xfrm>
            <a:custGeom>
              <a:avLst/>
              <a:gdLst>
                <a:gd name="T0" fmla="*/ 18 w 803275"/>
                <a:gd name="T1" fmla="*/ 67 h 941387"/>
                <a:gd name="T2" fmla="*/ 16 w 803275"/>
                <a:gd name="T3" fmla="*/ 76 h 941387"/>
                <a:gd name="T4" fmla="*/ 19 w 803275"/>
                <a:gd name="T5" fmla="*/ 82 h 941387"/>
                <a:gd name="T6" fmla="*/ 25 w 803275"/>
                <a:gd name="T7" fmla="*/ 83 h 941387"/>
                <a:gd name="T8" fmla="*/ 33 w 803275"/>
                <a:gd name="T9" fmla="*/ 77 h 941387"/>
                <a:gd name="T10" fmla="*/ 46 w 803275"/>
                <a:gd name="T11" fmla="*/ 72 h 941387"/>
                <a:gd name="T12" fmla="*/ 61 w 803275"/>
                <a:gd name="T13" fmla="*/ 72 h 941387"/>
                <a:gd name="T14" fmla="*/ 69 w 803275"/>
                <a:gd name="T15" fmla="*/ 79 h 941387"/>
                <a:gd name="T16" fmla="*/ 78 w 803275"/>
                <a:gd name="T17" fmla="*/ 87 h 941387"/>
                <a:gd name="T18" fmla="*/ 78 w 803275"/>
                <a:gd name="T19" fmla="*/ 102 h 941387"/>
                <a:gd name="T20" fmla="*/ 84 w 803275"/>
                <a:gd name="T21" fmla="*/ 109 h 941387"/>
                <a:gd name="T22" fmla="*/ 90 w 803275"/>
                <a:gd name="T23" fmla="*/ 118 h 941387"/>
                <a:gd name="T24" fmla="*/ 87 w 803275"/>
                <a:gd name="T25" fmla="*/ 135 h 941387"/>
                <a:gd name="T26" fmla="*/ 97 w 803275"/>
                <a:gd name="T27" fmla="*/ 142 h 941387"/>
                <a:gd name="T28" fmla="*/ 105 w 803275"/>
                <a:gd name="T29" fmla="*/ 136 h 941387"/>
                <a:gd name="T30" fmla="*/ 113 w 803275"/>
                <a:gd name="T31" fmla="*/ 133 h 941387"/>
                <a:gd name="T32" fmla="*/ 121 w 803275"/>
                <a:gd name="T33" fmla="*/ 131 h 941387"/>
                <a:gd name="T34" fmla="*/ 119 w 803275"/>
                <a:gd name="T35" fmla="*/ 116 h 941387"/>
                <a:gd name="T36" fmla="*/ 115 w 803275"/>
                <a:gd name="T37" fmla="*/ 107 h 941387"/>
                <a:gd name="T38" fmla="*/ 106 w 803275"/>
                <a:gd name="T39" fmla="*/ 94 h 941387"/>
                <a:gd name="T40" fmla="*/ 96 w 803275"/>
                <a:gd name="T41" fmla="*/ 84 h 941387"/>
                <a:gd name="T42" fmla="*/ 89 w 803275"/>
                <a:gd name="T43" fmla="*/ 76 h 941387"/>
                <a:gd name="T44" fmla="*/ 70 w 803275"/>
                <a:gd name="T45" fmla="*/ 56 h 941387"/>
                <a:gd name="T46" fmla="*/ 80 w 803275"/>
                <a:gd name="T47" fmla="*/ 45 h 941387"/>
                <a:gd name="T48" fmla="*/ 75 w 803275"/>
                <a:gd name="T49" fmla="*/ 33 h 941387"/>
                <a:gd name="T50" fmla="*/ 64 w 803275"/>
                <a:gd name="T51" fmla="*/ 29 h 941387"/>
                <a:gd name="T52" fmla="*/ 53 w 803275"/>
                <a:gd name="T53" fmla="*/ 28 h 941387"/>
                <a:gd name="T54" fmla="*/ 48 w 803275"/>
                <a:gd name="T55" fmla="*/ 18 h 941387"/>
                <a:gd name="T56" fmla="*/ 46 w 803275"/>
                <a:gd name="T57" fmla="*/ 11 h 941387"/>
                <a:gd name="T58" fmla="*/ 36 w 803275"/>
                <a:gd name="T59" fmla="*/ 0 h 941387"/>
                <a:gd name="T60" fmla="*/ 29 w 803275"/>
                <a:gd name="T61" fmla="*/ 3 h 941387"/>
                <a:gd name="T62" fmla="*/ 25 w 803275"/>
                <a:gd name="T63" fmla="*/ 14 h 941387"/>
                <a:gd name="T64" fmla="*/ 13 w 803275"/>
                <a:gd name="T65" fmla="*/ 18 h 941387"/>
                <a:gd name="T66" fmla="*/ 8 w 803275"/>
                <a:gd name="T67" fmla="*/ 31 h 941387"/>
                <a:gd name="T68" fmla="*/ 0 w 803275"/>
                <a:gd name="T69" fmla="*/ 41 h 941387"/>
                <a:gd name="T70" fmla="*/ 10 w 803275"/>
                <a:gd name="T71" fmla="*/ 47 h 941387"/>
                <a:gd name="T72" fmla="*/ 14 w 803275"/>
                <a:gd name="T73" fmla="*/ 53 h 941387"/>
                <a:gd name="T74" fmla="*/ 19 w 803275"/>
                <a:gd name="T75" fmla="*/ 58 h 941387"/>
                <a:gd name="T76" fmla="*/ 18 w 803275"/>
                <a:gd name="T77" fmla="*/ 67 h 941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03275"/>
                <a:gd name="T118" fmla="*/ 0 h 941387"/>
                <a:gd name="T119" fmla="*/ 803275 w 803275"/>
                <a:gd name="T120" fmla="*/ 941387 h 941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03275" h="941387">
                  <a:moveTo>
                    <a:pt x="122572" y="447527"/>
                  </a:moveTo>
                  <a:lnTo>
                    <a:pt x="107094" y="507058"/>
                  </a:lnTo>
                  <a:lnTo>
                    <a:pt x="123825" y="546100"/>
                  </a:lnTo>
                  <a:lnTo>
                    <a:pt x="164244" y="548730"/>
                  </a:lnTo>
                  <a:lnTo>
                    <a:pt x="219075" y="512762"/>
                  </a:lnTo>
                  <a:lnTo>
                    <a:pt x="307975" y="476250"/>
                  </a:lnTo>
                  <a:lnTo>
                    <a:pt x="404750" y="480865"/>
                  </a:lnTo>
                  <a:lnTo>
                    <a:pt x="457200" y="522287"/>
                  </a:lnTo>
                  <a:lnTo>
                    <a:pt x="515938" y="579437"/>
                  </a:lnTo>
                  <a:lnTo>
                    <a:pt x="517525" y="679450"/>
                  </a:lnTo>
                  <a:lnTo>
                    <a:pt x="560388" y="723900"/>
                  </a:lnTo>
                  <a:lnTo>
                    <a:pt x="598488" y="781050"/>
                  </a:lnTo>
                  <a:lnTo>
                    <a:pt x="581025" y="898525"/>
                  </a:lnTo>
                  <a:lnTo>
                    <a:pt x="646113" y="941387"/>
                  </a:lnTo>
                  <a:lnTo>
                    <a:pt x="695325" y="904875"/>
                  </a:lnTo>
                  <a:lnTo>
                    <a:pt x="752475" y="884237"/>
                  </a:lnTo>
                  <a:lnTo>
                    <a:pt x="803275" y="866775"/>
                  </a:lnTo>
                  <a:lnTo>
                    <a:pt x="789322" y="770187"/>
                  </a:lnTo>
                  <a:lnTo>
                    <a:pt x="766700" y="713037"/>
                  </a:lnTo>
                  <a:lnTo>
                    <a:pt x="702406" y="624930"/>
                  </a:lnTo>
                  <a:lnTo>
                    <a:pt x="641685" y="560637"/>
                  </a:lnTo>
                  <a:lnTo>
                    <a:pt x="591678" y="501105"/>
                  </a:lnTo>
                  <a:lnTo>
                    <a:pt x="466725" y="371475"/>
                  </a:lnTo>
                  <a:lnTo>
                    <a:pt x="533400" y="298450"/>
                  </a:lnTo>
                  <a:lnTo>
                    <a:pt x="501191" y="217737"/>
                  </a:lnTo>
                  <a:lnTo>
                    <a:pt x="423863" y="195262"/>
                  </a:lnTo>
                  <a:lnTo>
                    <a:pt x="349981" y="186780"/>
                  </a:lnTo>
                  <a:lnTo>
                    <a:pt x="319025" y="117724"/>
                  </a:lnTo>
                  <a:lnTo>
                    <a:pt x="303213" y="71437"/>
                  </a:lnTo>
                  <a:lnTo>
                    <a:pt x="241300" y="0"/>
                  </a:lnTo>
                  <a:lnTo>
                    <a:pt x="190438" y="17712"/>
                  </a:lnTo>
                  <a:lnTo>
                    <a:pt x="165100" y="92075"/>
                  </a:lnTo>
                  <a:lnTo>
                    <a:pt x="85725" y="117475"/>
                  </a:lnTo>
                  <a:lnTo>
                    <a:pt x="52388" y="204787"/>
                  </a:lnTo>
                  <a:lnTo>
                    <a:pt x="0" y="271462"/>
                  </a:lnTo>
                  <a:lnTo>
                    <a:pt x="65422" y="309415"/>
                  </a:lnTo>
                  <a:lnTo>
                    <a:pt x="96378" y="351087"/>
                  </a:lnTo>
                  <a:lnTo>
                    <a:pt x="123825" y="388937"/>
                  </a:lnTo>
                  <a:lnTo>
                    <a:pt x="122572" y="447527"/>
                  </a:lnTo>
                  <a:close/>
                </a:path>
              </a:pathLst>
            </a:custGeom>
            <a:solidFill>
              <a:srgbClr val="FFC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08" name="Freeform 26">
              <a:extLst>
                <a:ext uri="{FF2B5EF4-FFF2-40B4-BE49-F238E27FC236}">
                  <a16:creationId xmlns:a16="http://schemas.microsoft.com/office/drawing/2014/main" id="{975EC81C-BB11-4727-A45E-7C8156BC29FB}"/>
                </a:ext>
              </a:extLst>
            </p:cNvPr>
            <p:cNvSpPr>
              <a:spLocks/>
            </p:cNvSpPr>
            <p:nvPr/>
          </p:nvSpPr>
          <p:spPr bwMode="auto">
            <a:xfrm>
              <a:off x="5794004" y="3948587"/>
              <a:ext cx="298610" cy="217045"/>
            </a:xfrm>
            <a:custGeom>
              <a:avLst/>
              <a:gdLst>
                <a:gd name="T0" fmla="*/ 25 w 559594"/>
                <a:gd name="T1" fmla="*/ 11 h 470297"/>
                <a:gd name="T2" fmla="*/ 16 w 559594"/>
                <a:gd name="T3" fmla="*/ 11 h 470297"/>
                <a:gd name="T4" fmla="*/ 0 w 559594"/>
                <a:gd name="T5" fmla="*/ 25 h 470297"/>
                <a:gd name="T6" fmla="*/ 4 w 559594"/>
                <a:gd name="T7" fmla="*/ 43 h 470297"/>
                <a:gd name="T8" fmla="*/ 7 w 559594"/>
                <a:gd name="T9" fmla="*/ 55 h 470297"/>
                <a:gd name="T10" fmla="*/ 8 w 559594"/>
                <a:gd name="T11" fmla="*/ 64 h 470297"/>
                <a:gd name="T12" fmla="*/ 12 w 559594"/>
                <a:gd name="T13" fmla="*/ 69 h 470297"/>
                <a:gd name="T14" fmla="*/ 20 w 559594"/>
                <a:gd name="T15" fmla="*/ 72 h 470297"/>
                <a:gd name="T16" fmla="*/ 28 w 559594"/>
                <a:gd name="T17" fmla="*/ 77 h 470297"/>
                <a:gd name="T18" fmla="*/ 35 w 559594"/>
                <a:gd name="T19" fmla="*/ 78 h 470297"/>
                <a:gd name="T20" fmla="*/ 42 w 559594"/>
                <a:gd name="T21" fmla="*/ 70 h 470297"/>
                <a:gd name="T22" fmla="*/ 53 w 559594"/>
                <a:gd name="T23" fmla="*/ 69 h 470297"/>
                <a:gd name="T24" fmla="*/ 59 w 559594"/>
                <a:gd name="T25" fmla="*/ 64 h 470297"/>
                <a:gd name="T26" fmla="*/ 63 w 559594"/>
                <a:gd name="T27" fmla="*/ 55 h 470297"/>
                <a:gd name="T28" fmla="*/ 74 w 559594"/>
                <a:gd name="T29" fmla="*/ 50 h 470297"/>
                <a:gd name="T30" fmla="*/ 82 w 559594"/>
                <a:gd name="T31" fmla="*/ 45 h 470297"/>
                <a:gd name="T32" fmla="*/ 87 w 559594"/>
                <a:gd name="T33" fmla="*/ 31 h 470297"/>
                <a:gd name="T34" fmla="*/ 87 w 559594"/>
                <a:gd name="T35" fmla="*/ 18 h 470297"/>
                <a:gd name="T36" fmla="*/ 84 w 559594"/>
                <a:gd name="T37" fmla="*/ 0 h 470297"/>
                <a:gd name="T38" fmla="*/ 76 w 559594"/>
                <a:gd name="T39" fmla="*/ 2 h 470297"/>
                <a:gd name="T40" fmla="*/ 69 w 559594"/>
                <a:gd name="T41" fmla="*/ 6 h 470297"/>
                <a:gd name="T42" fmla="*/ 59 w 559594"/>
                <a:gd name="T43" fmla="*/ 12 h 470297"/>
                <a:gd name="T44" fmla="*/ 49 w 559594"/>
                <a:gd name="T45" fmla="*/ 5 h 470297"/>
                <a:gd name="T46" fmla="*/ 44 w 559594"/>
                <a:gd name="T47" fmla="*/ 8 h 470297"/>
                <a:gd name="T48" fmla="*/ 34 w 559594"/>
                <a:gd name="T49" fmla="*/ 14 h 470297"/>
                <a:gd name="T50" fmla="*/ 25 w 559594"/>
                <a:gd name="T51" fmla="*/ 11 h 4702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9594"/>
                <a:gd name="T79" fmla="*/ 0 h 470297"/>
                <a:gd name="T80" fmla="*/ 559594 w 559594"/>
                <a:gd name="T81" fmla="*/ 470297 h 4702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9594" h="470297">
                  <a:moveTo>
                    <a:pt x="163115" y="63103"/>
                  </a:moveTo>
                  <a:lnTo>
                    <a:pt x="100012" y="67866"/>
                  </a:lnTo>
                  <a:lnTo>
                    <a:pt x="0" y="152400"/>
                  </a:lnTo>
                  <a:lnTo>
                    <a:pt x="27447" y="258911"/>
                  </a:lnTo>
                  <a:lnTo>
                    <a:pt x="44909" y="331936"/>
                  </a:lnTo>
                  <a:lnTo>
                    <a:pt x="52847" y="381148"/>
                  </a:lnTo>
                  <a:lnTo>
                    <a:pt x="75072" y="414486"/>
                  </a:lnTo>
                  <a:lnTo>
                    <a:pt x="125872" y="435123"/>
                  </a:lnTo>
                  <a:lnTo>
                    <a:pt x="181434" y="463698"/>
                  </a:lnTo>
                  <a:lnTo>
                    <a:pt x="228600" y="470297"/>
                  </a:lnTo>
                  <a:lnTo>
                    <a:pt x="273509" y="417661"/>
                  </a:lnTo>
                  <a:lnTo>
                    <a:pt x="344947" y="412898"/>
                  </a:lnTo>
                  <a:lnTo>
                    <a:pt x="382190" y="383381"/>
                  </a:lnTo>
                  <a:lnTo>
                    <a:pt x="404812" y="333375"/>
                  </a:lnTo>
                  <a:lnTo>
                    <a:pt x="478297" y="300186"/>
                  </a:lnTo>
                  <a:lnTo>
                    <a:pt x="530684" y="270023"/>
                  </a:lnTo>
                  <a:lnTo>
                    <a:pt x="559259" y="185886"/>
                  </a:lnTo>
                  <a:lnTo>
                    <a:pt x="559594" y="110728"/>
                  </a:lnTo>
                  <a:lnTo>
                    <a:pt x="541734" y="0"/>
                  </a:lnTo>
                  <a:lnTo>
                    <a:pt x="489409" y="14436"/>
                  </a:lnTo>
                  <a:lnTo>
                    <a:pt x="441784" y="33486"/>
                  </a:lnTo>
                  <a:lnTo>
                    <a:pt x="379872" y="74761"/>
                  </a:lnTo>
                  <a:lnTo>
                    <a:pt x="317897" y="30956"/>
                  </a:lnTo>
                  <a:lnTo>
                    <a:pt x="284622" y="46186"/>
                  </a:lnTo>
                  <a:lnTo>
                    <a:pt x="219075" y="85725"/>
                  </a:lnTo>
                  <a:lnTo>
                    <a:pt x="163115" y="63103"/>
                  </a:lnTo>
                  <a:close/>
                </a:path>
              </a:pathLst>
            </a:custGeom>
            <a:solidFill>
              <a:srgbClr val="FFC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09" name="Freeform 95">
              <a:extLst>
                <a:ext uri="{FF2B5EF4-FFF2-40B4-BE49-F238E27FC236}">
                  <a16:creationId xmlns:a16="http://schemas.microsoft.com/office/drawing/2014/main" id="{A43CF41A-A3C6-4632-9612-A37E6FDF6F56}"/>
                </a:ext>
              </a:extLst>
            </p:cNvPr>
            <p:cNvSpPr>
              <a:spLocks/>
            </p:cNvSpPr>
            <p:nvPr/>
          </p:nvSpPr>
          <p:spPr bwMode="auto">
            <a:xfrm>
              <a:off x="6993337" y="2383359"/>
              <a:ext cx="352456" cy="346436"/>
            </a:xfrm>
            <a:custGeom>
              <a:avLst/>
              <a:gdLst>
                <a:gd name="T0" fmla="*/ 0 w 358"/>
                <a:gd name="T1" fmla="*/ 2147483647 h 414"/>
                <a:gd name="T2" fmla="*/ 2147483647 w 358"/>
                <a:gd name="T3" fmla="*/ 2147483647 h 414"/>
                <a:gd name="T4" fmla="*/ 2147483647 w 358"/>
                <a:gd name="T5" fmla="*/ 2147483647 h 414"/>
                <a:gd name="T6" fmla="*/ 2147483647 w 358"/>
                <a:gd name="T7" fmla="*/ 2147483647 h 414"/>
                <a:gd name="T8" fmla="*/ 2147483647 w 358"/>
                <a:gd name="T9" fmla="*/ 2147483647 h 414"/>
                <a:gd name="T10" fmla="*/ 2147483647 w 358"/>
                <a:gd name="T11" fmla="*/ 2147483647 h 414"/>
                <a:gd name="T12" fmla="*/ 2147483647 w 358"/>
                <a:gd name="T13" fmla="*/ 2147483647 h 414"/>
                <a:gd name="T14" fmla="*/ 2147483647 w 358"/>
                <a:gd name="T15" fmla="*/ 2147483647 h 414"/>
                <a:gd name="T16" fmla="*/ 2147483647 w 358"/>
                <a:gd name="T17" fmla="*/ 2147483647 h 414"/>
                <a:gd name="T18" fmla="*/ 2147483647 w 358"/>
                <a:gd name="T19" fmla="*/ 2147483647 h 414"/>
                <a:gd name="T20" fmla="*/ 2147483647 w 358"/>
                <a:gd name="T21" fmla="*/ 2147483647 h 414"/>
                <a:gd name="T22" fmla="*/ 2147483647 w 358"/>
                <a:gd name="T23" fmla="*/ 2147483647 h 414"/>
                <a:gd name="T24" fmla="*/ 2147483647 w 358"/>
                <a:gd name="T25" fmla="*/ 2147483647 h 414"/>
                <a:gd name="T26" fmla="*/ 2147483647 w 358"/>
                <a:gd name="T27" fmla="*/ 2147483647 h 414"/>
                <a:gd name="T28" fmla="*/ 2147483647 w 358"/>
                <a:gd name="T29" fmla="*/ 2147483647 h 414"/>
                <a:gd name="T30" fmla="*/ 2147483647 w 358"/>
                <a:gd name="T31" fmla="*/ 2147483647 h 414"/>
                <a:gd name="T32" fmla="*/ 2147483647 w 358"/>
                <a:gd name="T33" fmla="*/ 2147483647 h 414"/>
                <a:gd name="T34" fmla="*/ 2147483647 w 358"/>
                <a:gd name="T35" fmla="*/ 2147483647 h 414"/>
                <a:gd name="T36" fmla="*/ 2147483647 w 358"/>
                <a:gd name="T37" fmla="*/ 2147483647 h 414"/>
                <a:gd name="T38" fmla="*/ 2147483647 w 358"/>
                <a:gd name="T39" fmla="*/ 2147483647 h 414"/>
                <a:gd name="T40" fmla="*/ 2147483647 w 358"/>
                <a:gd name="T41" fmla="*/ 2147483647 h 414"/>
                <a:gd name="T42" fmla="*/ 2147483647 w 358"/>
                <a:gd name="T43" fmla="*/ 2147483647 h 414"/>
                <a:gd name="T44" fmla="*/ 2147483647 w 358"/>
                <a:gd name="T45" fmla="*/ 2147483647 h 414"/>
                <a:gd name="T46" fmla="*/ 2147483647 w 358"/>
                <a:gd name="T47" fmla="*/ 2147483647 h 414"/>
                <a:gd name="T48" fmla="*/ 2147483647 w 358"/>
                <a:gd name="T49" fmla="*/ 2147483647 h 414"/>
                <a:gd name="T50" fmla="*/ 2147483647 w 358"/>
                <a:gd name="T51" fmla="*/ 2147483647 h 414"/>
                <a:gd name="T52" fmla="*/ 2147483647 w 358"/>
                <a:gd name="T53" fmla="*/ 2147483647 h 414"/>
                <a:gd name="T54" fmla="*/ 2147483647 w 358"/>
                <a:gd name="T55" fmla="*/ 2147483647 h 414"/>
                <a:gd name="T56" fmla="*/ 2147483647 w 358"/>
                <a:gd name="T57" fmla="*/ 2147483647 h 414"/>
                <a:gd name="T58" fmla="*/ 2147483647 w 358"/>
                <a:gd name="T59" fmla="*/ 2147483647 h 414"/>
                <a:gd name="T60" fmla="*/ 2147483647 w 358"/>
                <a:gd name="T61" fmla="*/ 0 h 414"/>
                <a:gd name="T62" fmla="*/ 2147483647 w 358"/>
                <a:gd name="T63" fmla="*/ 2147483647 h 414"/>
                <a:gd name="T64" fmla="*/ 2147483647 w 358"/>
                <a:gd name="T65" fmla="*/ 2147483647 h 414"/>
                <a:gd name="T66" fmla="*/ 2147483647 w 358"/>
                <a:gd name="T67" fmla="*/ 2147483647 h 414"/>
                <a:gd name="T68" fmla="*/ 2147483647 w 358"/>
                <a:gd name="T69" fmla="*/ 2147483647 h 414"/>
                <a:gd name="T70" fmla="*/ 2147483647 w 358"/>
                <a:gd name="T71" fmla="*/ 2147483647 h 414"/>
                <a:gd name="T72" fmla="*/ 2147483647 w 358"/>
                <a:gd name="T73" fmla="*/ 2147483647 h 414"/>
                <a:gd name="T74" fmla="*/ 2147483647 w 358"/>
                <a:gd name="T75" fmla="*/ 2147483647 h 414"/>
                <a:gd name="T76" fmla="*/ 2147483647 w 358"/>
                <a:gd name="T77" fmla="*/ 2147483647 h 414"/>
                <a:gd name="T78" fmla="*/ 2147483647 w 358"/>
                <a:gd name="T79" fmla="*/ 2147483647 h 414"/>
                <a:gd name="T80" fmla="*/ 0 w 358"/>
                <a:gd name="T81" fmla="*/ 2147483647 h 4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8"/>
                <a:gd name="T124" fmla="*/ 0 h 414"/>
                <a:gd name="T125" fmla="*/ 358 w 358"/>
                <a:gd name="T126" fmla="*/ 414 h 4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8" h="414">
                  <a:moveTo>
                    <a:pt x="0" y="251"/>
                  </a:moveTo>
                  <a:lnTo>
                    <a:pt x="30" y="268"/>
                  </a:lnTo>
                  <a:lnTo>
                    <a:pt x="58" y="268"/>
                  </a:lnTo>
                  <a:lnTo>
                    <a:pt x="74" y="273"/>
                  </a:lnTo>
                  <a:lnTo>
                    <a:pt x="75" y="315"/>
                  </a:lnTo>
                  <a:lnTo>
                    <a:pt x="64" y="341"/>
                  </a:lnTo>
                  <a:lnTo>
                    <a:pt x="40" y="347"/>
                  </a:lnTo>
                  <a:lnTo>
                    <a:pt x="30" y="373"/>
                  </a:lnTo>
                  <a:lnTo>
                    <a:pt x="58" y="402"/>
                  </a:lnTo>
                  <a:lnTo>
                    <a:pt x="78" y="414"/>
                  </a:lnTo>
                  <a:lnTo>
                    <a:pt x="100" y="405"/>
                  </a:lnTo>
                  <a:lnTo>
                    <a:pt x="126" y="407"/>
                  </a:lnTo>
                  <a:lnTo>
                    <a:pt x="152" y="384"/>
                  </a:lnTo>
                  <a:lnTo>
                    <a:pt x="180" y="371"/>
                  </a:lnTo>
                  <a:lnTo>
                    <a:pt x="208" y="367"/>
                  </a:lnTo>
                  <a:lnTo>
                    <a:pt x="236" y="366"/>
                  </a:lnTo>
                  <a:lnTo>
                    <a:pt x="222" y="346"/>
                  </a:lnTo>
                  <a:lnTo>
                    <a:pt x="203" y="327"/>
                  </a:lnTo>
                  <a:lnTo>
                    <a:pt x="177" y="291"/>
                  </a:lnTo>
                  <a:lnTo>
                    <a:pt x="183" y="272"/>
                  </a:lnTo>
                  <a:lnTo>
                    <a:pt x="211" y="255"/>
                  </a:lnTo>
                  <a:lnTo>
                    <a:pt x="233" y="248"/>
                  </a:lnTo>
                  <a:lnTo>
                    <a:pt x="244" y="218"/>
                  </a:lnTo>
                  <a:lnTo>
                    <a:pt x="280" y="195"/>
                  </a:lnTo>
                  <a:lnTo>
                    <a:pt x="294" y="176"/>
                  </a:lnTo>
                  <a:lnTo>
                    <a:pt x="310" y="154"/>
                  </a:lnTo>
                  <a:lnTo>
                    <a:pt x="307" y="122"/>
                  </a:lnTo>
                  <a:lnTo>
                    <a:pt x="318" y="93"/>
                  </a:lnTo>
                  <a:lnTo>
                    <a:pt x="327" y="80"/>
                  </a:lnTo>
                  <a:lnTo>
                    <a:pt x="358" y="42"/>
                  </a:lnTo>
                  <a:lnTo>
                    <a:pt x="326" y="0"/>
                  </a:lnTo>
                  <a:lnTo>
                    <a:pt x="283" y="61"/>
                  </a:lnTo>
                  <a:lnTo>
                    <a:pt x="246" y="71"/>
                  </a:lnTo>
                  <a:lnTo>
                    <a:pt x="223" y="91"/>
                  </a:lnTo>
                  <a:lnTo>
                    <a:pt x="208" y="122"/>
                  </a:lnTo>
                  <a:lnTo>
                    <a:pt x="191" y="140"/>
                  </a:lnTo>
                  <a:lnTo>
                    <a:pt x="143" y="116"/>
                  </a:lnTo>
                  <a:lnTo>
                    <a:pt x="110" y="151"/>
                  </a:lnTo>
                  <a:lnTo>
                    <a:pt x="90" y="188"/>
                  </a:lnTo>
                  <a:lnTo>
                    <a:pt x="35" y="195"/>
                  </a:lnTo>
                  <a:lnTo>
                    <a:pt x="0" y="251"/>
                  </a:lnTo>
                  <a:close/>
                </a:path>
              </a:pathLst>
            </a:custGeom>
            <a:solidFill>
              <a:srgbClr val="FFC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10" name="Freeform 96">
              <a:extLst>
                <a:ext uri="{FF2B5EF4-FFF2-40B4-BE49-F238E27FC236}">
                  <a16:creationId xmlns:a16="http://schemas.microsoft.com/office/drawing/2014/main" id="{BF4C7704-94B1-4DD9-B08D-EA5E5ADC9540}"/>
                </a:ext>
              </a:extLst>
            </p:cNvPr>
            <p:cNvSpPr>
              <a:spLocks/>
            </p:cNvSpPr>
            <p:nvPr/>
          </p:nvSpPr>
          <p:spPr bwMode="auto">
            <a:xfrm>
              <a:off x="7101032" y="2688055"/>
              <a:ext cx="200704" cy="258785"/>
            </a:xfrm>
            <a:custGeom>
              <a:avLst/>
              <a:gdLst>
                <a:gd name="T0" fmla="*/ 0 w 241"/>
                <a:gd name="T1" fmla="*/ 2147483647 h 351"/>
                <a:gd name="T2" fmla="*/ 2147483647 w 241"/>
                <a:gd name="T3" fmla="*/ 2147483647 h 351"/>
                <a:gd name="T4" fmla="*/ 2147483647 w 241"/>
                <a:gd name="T5" fmla="*/ 2147483647 h 351"/>
                <a:gd name="T6" fmla="*/ 2147483647 w 241"/>
                <a:gd name="T7" fmla="*/ 2147483647 h 351"/>
                <a:gd name="T8" fmla="*/ 2147483647 w 241"/>
                <a:gd name="T9" fmla="*/ 2147483647 h 351"/>
                <a:gd name="T10" fmla="*/ 2147483647 w 241"/>
                <a:gd name="T11" fmla="*/ 2147483647 h 351"/>
                <a:gd name="T12" fmla="*/ 2147483647 w 241"/>
                <a:gd name="T13" fmla="*/ 2147483647 h 351"/>
                <a:gd name="T14" fmla="*/ 2147483647 w 241"/>
                <a:gd name="T15" fmla="*/ 2147483647 h 351"/>
                <a:gd name="T16" fmla="*/ 2147483647 w 241"/>
                <a:gd name="T17" fmla="*/ 2147483647 h 351"/>
                <a:gd name="T18" fmla="*/ 2147483647 w 241"/>
                <a:gd name="T19" fmla="*/ 2147483647 h 351"/>
                <a:gd name="T20" fmla="*/ 2147483647 w 241"/>
                <a:gd name="T21" fmla="*/ 2147483647 h 351"/>
                <a:gd name="T22" fmla="*/ 2147483647 w 241"/>
                <a:gd name="T23" fmla="*/ 2147483647 h 351"/>
                <a:gd name="T24" fmla="*/ 2147483647 w 241"/>
                <a:gd name="T25" fmla="*/ 2147483647 h 351"/>
                <a:gd name="T26" fmla="*/ 2147483647 w 241"/>
                <a:gd name="T27" fmla="*/ 2147483647 h 351"/>
                <a:gd name="T28" fmla="*/ 2147483647 w 241"/>
                <a:gd name="T29" fmla="*/ 0 h 351"/>
                <a:gd name="T30" fmla="*/ 2147483647 w 241"/>
                <a:gd name="T31" fmla="*/ 2147483647 h 351"/>
                <a:gd name="T32" fmla="*/ 2147483647 w 241"/>
                <a:gd name="T33" fmla="*/ 2147483647 h 351"/>
                <a:gd name="T34" fmla="*/ 2147483647 w 241"/>
                <a:gd name="T35" fmla="*/ 2147483647 h 351"/>
                <a:gd name="T36" fmla="*/ 2147483647 w 241"/>
                <a:gd name="T37" fmla="*/ 2147483647 h 351"/>
                <a:gd name="T38" fmla="*/ 0 w 241"/>
                <a:gd name="T39" fmla="*/ 2147483647 h 351"/>
                <a:gd name="T40" fmla="*/ 2147483647 w 241"/>
                <a:gd name="T41" fmla="*/ 2147483647 h 351"/>
                <a:gd name="T42" fmla="*/ 2147483647 w 241"/>
                <a:gd name="T43" fmla="*/ 2147483647 h 351"/>
                <a:gd name="T44" fmla="*/ 2147483647 w 241"/>
                <a:gd name="T45" fmla="*/ 2147483647 h 351"/>
                <a:gd name="T46" fmla="*/ 0 w 241"/>
                <a:gd name="T47" fmla="*/ 2147483647 h 3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1"/>
                <a:gd name="T73" fmla="*/ 0 h 351"/>
                <a:gd name="T74" fmla="*/ 241 w 241"/>
                <a:gd name="T75" fmla="*/ 351 h 3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1" h="351">
                  <a:moveTo>
                    <a:pt x="0" y="289"/>
                  </a:moveTo>
                  <a:lnTo>
                    <a:pt x="20" y="330"/>
                  </a:lnTo>
                  <a:lnTo>
                    <a:pt x="40" y="351"/>
                  </a:lnTo>
                  <a:lnTo>
                    <a:pt x="80" y="310"/>
                  </a:lnTo>
                  <a:lnTo>
                    <a:pt x="141" y="310"/>
                  </a:lnTo>
                  <a:lnTo>
                    <a:pt x="181" y="294"/>
                  </a:lnTo>
                  <a:lnTo>
                    <a:pt x="220" y="292"/>
                  </a:lnTo>
                  <a:lnTo>
                    <a:pt x="217" y="274"/>
                  </a:lnTo>
                  <a:lnTo>
                    <a:pt x="195" y="258"/>
                  </a:lnTo>
                  <a:lnTo>
                    <a:pt x="213" y="210"/>
                  </a:lnTo>
                  <a:lnTo>
                    <a:pt x="241" y="186"/>
                  </a:lnTo>
                  <a:lnTo>
                    <a:pt x="241" y="103"/>
                  </a:lnTo>
                  <a:lnTo>
                    <a:pt x="224" y="79"/>
                  </a:lnTo>
                  <a:lnTo>
                    <a:pt x="192" y="50"/>
                  </a:lnTo>
                  <a:lnTo>
                    <a:pt x="151" y="0"/>
                  </a:lnTo>
                  <a:lnTo>
                    <a:pt x="91" y="3"/>
                  </a:lnTo>
                  <a:lnTo>
                    <a:pt x="55" y="17"/>
                  </a:lnTo>
                  <a:lnTo>
                    <a:pt x="22" y="44"/>
                  </a:lnTo>
                  <a:lnTo>
                    <a:pt x="40" y="62"/>
                  </a:lnTo>
                  <a:lnTo>
                    <a:pt x="0" y="103"/>
                  </a:lnTo>
                  <a:lnTo>
                    <a:pt x="20" y="144"/>
                  </a:lnTo>
                  <a:lnTo>
                    <a:pt x="29" y="207"/>
                  </a:lnTo>
                  <a:lnTo>
                    <a:pt x="29" y="261"/>
                  </a:lnTo>
                  <a:lnTo>
                    <a:pt x="0" y="289"/>
                  </a:lnTo>
                  <a:close/>
                </a:path>
              </a:pathLst>
            </a:custGeom>
            <a:solidFill>
              <a:srgbClr val="FFC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11" name="Freeform 104">
              <a:extLst>
                <a:ext uri="{FF2B5EF4-FFF2-40B4-BE49-F238E27FC236}">
                  <a16:creationId xmlns:a16="http://schemas.microsoft.com/office/drawing/2014/main" id="{EB05876C-7F65-4D90-808B-C5B5475D561D}"/>
                </a:ext>
              </a:extLst>
            </p:cNvPr>
            <p:cNvSpPr>
              <a:spLocks/>
            </p:cNvSpPr>
            <p:nvPr/>
          </p:nvSpPr>
          <p:spPr bwMode="auto">
            <a:xfrm>
              <a:off x="4942232" y="1757266"/>
              <a:ext cx="1821027" cy="717919"/>
            </a:xfrm>
            <a:custGeom>
              <a:avLst/>
              <a:gdLst>
                <a:gd name="T0" fmla="*/ 0 w 2171"/>
                <a:gd name="T1" fmla="*/ 2147483647 h 1006"/>
                <a:gd name="T2" fmla="*/ 2147483647 w 2171"/>
                <a:gd name="T3" fmla="*/ 2147483647 h 1006"/>
                <a:gd name="T4" fmla="*/ 2147483647 w 2171"/>
                <a:gd name="T5" fmla="*/ 2147483647 h 1006"/>
                <a:gd name="T6" fmla="*/ 2147483647 w 2171"/>
                <a:gd name="T7" fmla="*/ 2147483647 h 1006"/>
                <a:gd name="T8" fmla="*/ 2147483647 w 2171"/>
                <a:gd name="T9" fmla="*/ 2147483647 h 1006"/>
                <a:gd name="T10" fmla="*/ 2147483647 w 2171"/>
                <a:gd name="T11" fmla="*/ 2147483647 h 1006"/>
                <a:gd name="T12" fmla="*/ 2147483647 w 2171"/>
                <a:gd name="T13" fmla="*/ 2147483647 h 1006"/>
                <a:gd name="T14" fmla="*/ 2147483647 w 2171"/>
                <a:gd name="T15" fmla="*/ 2147483647 h 1006"/>
                <a:gd name="T16" fmla="*/ 2147483647 w 2171"/>
                <a:gd name="T17" fmla="*/ 2147483647 h 1006"/>
                <a:gd name="T18" fmla="*/ 2147483647 w 2171"/>
                <a:gd name="T19" fmla="*/ 2147483647 h 1006"/>
                <a:gd name="T20" fmla="*/ 2147483647 w 2171"/>
                <a:gd name="T21" fmla="*/ 2147483647 h 1006"/>
                <a:gd name="T22" fmla="*/ 2147483647 w 2171"/>
                <a:gd name="T23" fmla="*/ 2147483647 h 1006"/>
                <a:gd name="T24" fmla="*/ 2147483647 w 2171"/>
                <a:gd name="T25" fmla="*/ 2147483647 h 1006"/>
                <a:gd name="T26" fmla="*/ 2147483647 w 2171"/>
                <a:gd name="T27" fmla="*/ 2147483647 h 1006"/>
                <a:gd name="T28" fmla="*/ 2147483647 w 2171"/>
                <a:gd name="T29" fmla="*/ 2147483647 h 1006"/>
                <a:gd name="T30" fmla="*/ 2147483647 w 2171"/>
                <a:gd name="T31" fmla="*/ 2147483647 h 1006"/>
                <a:gd name="T32" fmla="*/ 2147483647 w 2171"/>
                <a:gd name="T33" fmla="*/ 2147483647 h 1006"/>
                <a:gd name="T34" fmla="*/ 2147483647 w 2171"/>
                <a:gd name="T35" fmla="*/ 2147483647 h 1006"/>
                <a:gd name="T36" fmla="*/ 2147483647 w 2171"/>
                <a:gd name="T37" fmla="*/ 2147483647 h 1006"/>
                <a:gd name="T38" fmla="*/ 2147483647 w 2171"/>
                <a:gd name="T39" fmla="*/ 2147483647 h 1006"/>
                <a:gd name="T40" fmla="*/ 2147483647 w 2171"/>
                <a:gd name="T41" fmla="*/ 2147483647 h 1006"/>
                <a:gd name="T42" fmla="*/ 2147483647 w 2171"/>
                <a:gd name="T43" fmla="*/ 2147483647 h 1006"/>
                <a:gd name="T44" fmla="*/ 2147483647 w 2171"/>
                <a:gd name="T45" fmla="*/ 2147483647 h 1006"/>
                <a:gd name="T46" fmla="*/ 2147483647 w 2171"/>
                <a:gd name="T47" fmla="*/ 2147483647 h 1006"/>
                <a:gd name="T48" fmla="*/ 2147483647 w 2171"/>
                <a:gd name="T49" fmla="*/ 2147483647 h 1006"/>
                <a:gd name="T50" fmla="*/ 2147483647 w 2171"/>
                <a:gd name="T51" fmla="*/ 2147483647 h 1006"/>
                <a:gd name="T52" fmla="*/ 2147483647 w 2171"/>
                <a:gd name="T53" fmla="*/ 2147483647 h 1006"/>
                <a:gd name="T54" fmla="*/ 2147483647 w 2171"/>
                <a:gd name="T55" fmla="*/ 2147483647 h 1006"/>
                <a:gd name="T56" fmla="*/ 2147483647 w 2171"/>
                <a:gd name="T57" fmla="*/ 2147483647 h 1006"/>
                <a:gd name="T58" fmla="*/ 2147483647 w 2171"/>
                <a:gd name="T59" fmla="*/ 2147483647 h 1006"/>
                <a:gd name="T60" fmla="*/ 2147483647 w 2171"/>
                <a:gd name="T61" fmla="*/ 2147483647 h 1006"/>
                <a:gd name="T62" fmla="*/ 2147483647 w 2171"/>
                <a:gd name="T63" fmla="*/ 2147483647 h 1006"/>
                <a:gd name="T64" fmla="*/ 2147483647 w 2171"/>
                <a:gd name="T65" fmla="*/ 0 h 1006"/>
                <a:gd name="T66" fmla="*/ 2147483647 w 2171"/>
                <a:gd name="T67" fmla="*/ 2147483647 h 1006"/>
                <a:gd name="T68" fmla="*/ 2147483647 w 2171"/>
                <a:gd name="T69" fmla="*/ 2147483647 h 1006"/>
                <a:gd name="T70" fmla="*/ 2147483647 w 2171"/>
                <a:gd name="T71" fmla="*/ 2147483647 h 1006"/>
                <a:gd name="T72" fmla="*/ 2147483647 w 2171"/>
                <a:gd name="T73" fmla="*/ 2147483647 h 1006"/>
                <a:gd name="T74" fmla="*/ 2147483647 w 2171"/>
                <a:gd name="T75" fmla="*/ 2147483647 h 1006"/>
                <a:gd name="T76" fmla="*/ 2147483647 w 2171"/>
                <a:gd name="T77" fmla="*/ 2147483647 h 1006"/>
                <a:gd name="T78" fmla="*/ 2147483647 w 2171"/>
                <a:gd name="T79" fmla="*/ 2147483647 h 10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71"/>
                <a:gd name="T121" fmla="*/ 0 h 1006"/>
                <a:gd name="T122" fmla="*/ 2171 w 2171"/>
                <a:gd name="T123" fmla="*/ 1006 h 10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71" h="1006">
                  <a:moveTo>
                    <a:pt x="63" y="279"/>
                  </a:moveTo>
                  <a:lnTo>
                    <a:pt x="0" y="295"/>
                  </a:lnTo>
                  <a:lnTo>
                    <a:pt x="72" y="313"/>
                  </a:lnTo>
                  <a:lnTo>
                    <a:pt x="80" y="354"/>
                  </a:lnTo>
                  <a:lnTo>
                    <a:pt x="146" y="366"/>
                  </a:lnTo>
                  <a:lnTo>
                    <a:pt x="255" y="471"/>
                  </a:lnTo>
                  <a:lnTo>
                    <a:pt x="273" y="558"/>
                  </a:lnTo>
                  <a:lnTo>
                    <a:pt x="252" y="637"/>
                  </a:lnTo>
                  <a:lnTo>
                    <a:pt x="281" y="684"/>
                  </a:lnTo>
                  <a:lnTo>
                    <a:pt x="362" y="706"/>
                  </a:lnTo>
                  <a:lnTo>
                    <a:pt x="395" y="687"/>
                  </a:lnTo>
                  <a:lnTo>
                    <a:pt x="464" y="720"/>
                  </a:lnTo>
                  <a:lnTo>
                    <a:pt x="494" y="756"/>
                  </a:lnTo>
                  <a:lnTo>
                    <a:pt x="552" y="762"/>
                  </a:lnTo>
                  <a:lnTo>
                    <a:pt x="615" y="868"/>
                  </a:lnTo>
                  <a:lnTo>
                    <a:pt x="636" y="925"/>
                  </a:lnTo>
                  <a:lnTo>
                    <a:pt x="713" y="916"/>
                  </a:lnTo>
                  <a:lnTo>
                    <a:pt x="819" y="922"/>
                  </a:lnTo>
                  <a:lnTo>
                    <a:pt x="894" y="936"/>
                  </a:lnTo>
                  <a:lnTo>
                    <a:pt x="969" y="922"/>
                  </a:lnTo>
                  <a:lnTo>
                    <a:pt x="1025" y="958"/>
                  </a:lnTo>
                  <a:lnTo>
                    <a:pt x="1095" y="979"/>
                  </a:lnTo>
                  <a:lnTo>
                    <a:pt x="1148" y="1000"/>
                  </a:lnTo>
                  <a:lnTo>
                    <a:pt x="1190" y="1006"/>
                  </a:lnTo>
                  <a:lnTo>
                    <a:pt x="1244" y="991"/>
                  </a:lnTo>
                  <a:lnTo>
                    <a:pt x="1266" y="951"/>
                  </a:lnTo>
                  <a:lnTo>
                    <a:pt x="1337" y="940"/>
                  </a:lnTo>
                  <a:lnTo>
                    <a:pt x="1388" y="945"/>
                  </a:lnTo>
                  <a:lnTo>
                    <a:pt x="1454" y="937"/>
                  </a:lnTo>
                  <a:lnTo>
                    <a:pt x="1532" y="924"/>
                  </a:lnTo>
                  <a:lnTo>
                    <a:pt x="1590" y="874"/>
                  </a:lnTo>
                  <a:lnTo>
                    <a:pt x="1655" y="825"/>
                  </a:lnTo>
                  <a:lnTo>
                    <a:pt x="1632" y="733"/>
                  </a:lnTo>
                  <a:lnTo>
                    <a:pt x="1661" y="709"/>
                  </a:lnTo>
                  <a:lnTo>
                    <a:pt x="1692" y="703"/>
                  </a:lnTo>
                  <a:lnTo>
                    <a:pt x="1745" y="724"/>
                  </a:lnTo>
                  <a:lnTo>
                    <a:pt x="1793" y="715"/>
                  </a:lnTo>
                  <a:lnTo>
                    <a:pt x="1826" y="691"/>
                  </a:lnTo>
                  <a:lnTo>
                    <a:pt x="1848" y="666"/>
                  </a:lnTo>
                  <a:lnTo>
                    <a:pt x="1887" y="657"/>
                  </a:lnTo>
                  <a:lnTo>
                    <a:pt x="1979" y="561"/>
                  </a:lnTo>
                  <a:lnTo>
                    <a:pt x="2034" y="547"/>
                  </a:lnTo>
                  <a:lnTo>
                    <a:pt x="2082" y="543"/>
                  </a:lnTo>
                  <a:lnTo>
                    <a:pt x="2165" y="546"/>
                  </a:lnTo>
                  <a:lnTo>
                    <a:pt x="2171" y="510"/>
                  </a:lnTo>
                  <a:lnTo>
                    <a:pt x="2156" y="477"/>
                  </a:lnTo>
                  <a:lnTo>
                    <a:pt x="2073" y="405"/>
                  </a:lnTo>
                  <a:lnTo>
                    <a:pt x="2021" y="411"/>
                  </a:lnTo>
                  <a:lnTo>
                    <a:pt x="1962" y="441"/>
                  </a:lnTo>
                  <a:lnTo>
                    <a:pt x="1904" y="424"/>
                  </a:lnTo>
                  <a:lnTo>
                    <a:pt x="1901" y="381"/>
                  </a:lnTo>
                  <a:lnTo>
                    <a:pt x="1952" y="223"/>
                  </a:lnTo>
                  <a:lnTo>
                    <a:pt x="1863" y="198"/>
                  </a:lnTo>
                  <a:lnTo>
                    <a:pt x="1791" y="204"/>
                  </a:lnTo>
                  <a:lnTo>
                    <a:pt x="1736" y="240"/>
                  </a:lnTo>
                  <a:lnTo>
                    <a:pt x="1653" y="280"/>
                  </a:lnTo>
                  <a:lnTo>
                    <a:pt x="1553" y="288"/>
                  </a:lnTo>
                  <a:lnTo>
                    <a:pt x="1457" y="288"/>
                  </a:lnTo>
                  <a:lnTo>
                    <a:pt x="1421" y="250"/>
                  </a:lnTo>
                  <a:lnTo>
                    <a:pt x="1293" y="180"/>
                  </a:lnTo>
                  <a:lnTo>
                    <a:pt x="1130" y="195"/>
                  </a:lnTo>
                  <a:lnTo>
                    <a:pt x="1067" y="193"/>
                  </a:lnTo>
                  <a:lnTo>
                    <a:pt x="995" y="123"/>
                  </a:lnTo>
                  <a:lnTo>
                    <a:pt x="983" y="60"/>
                  </a:lnTo>
                  <a:lnTo>
                    <a:pt x="916" y="20"/>
                  </a:lnTo>
                  <a:lnTo>
                    <a:pt x="865" y="0"/>
                  </a:lnTo>
                  <a:lnTo>
                    <a:pt x="769" y="0"/>
                  </a:lnTo>
                  <a:lnTo>
                    <a:pt x="714" y="36"/>
                  </a:lnTo>
                  <a:lnTo>
                    <a:pt x="722" y="165"/>
                  </a:lnTo>
                  <a:lnTo>
                    <a:pt x="689" y="213"/>
                  </a:lnTo>
                  <a:lnTo>
                    <a:pt x="633" y="219"/>
                  </a:lnTo>
                  <a:lnTo>
                    <a:pt x="524" y="222"/>
                  </a:lnTo>
                  <a:lnTo>
                    <a:pt x="482" y="153"/>
                  </a:lnTo>
                  <a:lnTo>
                    <a:pt x="423" y="144"/>
                  </a:lnTo>
                  <a:lnTo>
                    <a:pt x="351" y="130"/>
                  </a:lnTo>
                  <a:lnTo>
                    <a:pt x="285" y="133"/>
                  </a:lnTo>
                  <a:lnTo>
                    <a:pt x="257" y="171"/>
                  </a:lnTo>
                  <a:lnTo>
                    <a:pt x="212" y="205"/>
                  </a:lnTo>
                  <a:lnTo>
                    <a:pt x="143" y="220"/>
                  </a:lnTo>
                  <a:lnTo>
                    <a:pt x="63" y="27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12" name="Freeform 106">
              <a:extLst>
                <a:ext uri="{FF2B5EF4-FFF2-40B4-BE49-F238E27FC236}">
                  <a16:creationId xmlns:a16="http://schemas.microsoft.com/office/drawing/2014/main" id="{CBDC78AF-41C4-43EE-9D76-40A03F84F70F}"/>
                </a:ext>
              </a:extLst>
            </p:cNvPr>
            <p:cNvSpPr>
              <a:spLocks/>
            </p:cNvSpPr>
            <p:nvPr/>
          </p:nvSpPr>
          <p:spPr bwMode="auto">
            <a:xfrm>
              <a:off x="3512825" y="2746489"/>
              <a:ext cx="768553" cy="751310"/>
            </a:xfrm>
            <a:custGeom>
              <a:avLst/>
              <a:gdLst>
                <a:gd name="T0" fmla="*/ 2147483647 w 918"/>
                <a:gd name="T1" fmla="*/ 2147483647 h 1056"/>
                <a:gd name="T2" fmla="*/ 2147483647 w 918"/>
                <a:gd name="T3" fmla="*/ 2147483647 h 1056"/>
                <a:gd name="T4" fmla="*/ 2147483647 w 918"/>
                <a:gd name="T5" fmla="*/ 2147483647 h 1056"/>
                <a:gd name="T6" fmla="*/ 2147483647 w 918"/>
                <a:gd name="T7" fmla="*/ 2147483647 h 1056"/>
                <a:gd name="T8" fmla="*/ 2147483647 w 918"/>
                <a:gd name="T9" fmla="*/ 2147483647 h 1056"/>
                <a:gd name="T10" fmla="*/ 2147483647 w 918"/>
                <a:gd name="T11" fmla="*/ 2147483647 h 1056"/>
                <a:gd name="T12" fmla="*/ 2147483647 w 918"/>
                <a:gd name="T13" fmla="*/ 2147483647 h 1056"/>
                <a:gd name="T14" fmla="*/ 2147483647 w 918"/>
                <a:gd name="T15" fmla="*/ 2147483647 h 1056"/>
                <a:gd name="T16" fmla="*/ 2147483647 w 918"/>
                <a:gd name="T17" fmla="*/ 2147483647 h 1056"/>
                <a:gd name="T18" fmla="*/ 2147483647 w 918"/>
                <a:gd name="T19" fmla="*/ 2147483647 h 1056"/>
                <a:gd name="T20" fmla="*/ 2147483647 w 918"/>
                <a:gd name="T21" fmla="*/ 2147483647 h 1056"/>
                <a:gd name="T22" fmla="*/ 2147483647 w 918"/>
                <a:gd name="T23" fmla="*/ 2147483647 h 1056"/>
                <a:gd name="T24" fmla="*/ 2147483647 w 918"/>
                <a:gd name="T25" fmla="*/ 2147483647 h 1056"/>
                <a:gd name="T26" fmla="*/ 2147483647 w 918"/>
                <a:gd name="T27" fmla="*/ 2147483647 h 1056"/>
                <a:gd name="T28" fmla="*/ 2147483647 w 918"/>
                <a:gd name="T29" fmla="*/ 2147483647 h 1056"/>
                <a:gd name="T30" fmla="*/ 2147483647 w 918"/>
                <a:gd name="T31" fmla="*/ 2147483647 h 1056"/>
                <a:gd name="T32" fmla="*/ 2147483647 w 918"/>
                <a:gd name="T33" fmla="*/ 2147483647 h 1056"/>
                <a:gd name="T34" fmla="*/ 2147483647 w 918"/>
                <a:gd name="T35" fmla="*/ 2147483647 h 1056"/>
                <a:gd name="T36" fmla="*/ 2147483647 w 918"/>
                <a:gd name="T37" fmla="*/ 2147483647 h 1056"/>
                <a:gd name="T38" fmla="*/ 2147483647 w 918"/>
                <a:gd name="T39" fmla="*/ 2147483647 h 1056"/>
                <a:gd name="T40" fmla="*/ 2147483647 w 918"/>
                <a:gd name="T41" fmla="*/ 2147483647 h 1056"/>
                <a:gd name="T42" fmla="*/ 2147483647 w 918"/>
                <a:gd name="T43" fmla="*/ 2147483647 h 1056"/>
                <a:gd name="T44" fmla="*/ 2147483647 w 918"/>
                <a:gd name="T45" fmla="*/ 2147483647 h 1056"/>
                <a:gd name="T46" fmla="*/ 2147483647 w 918"/>
                <a:gd name="T47" fmla="*/ 2147483647 h 1056"/>
                <a:gd name="T48" fmla="*/ 2147483647 w 918"/>
                <a:gd name="T49" fmla="*/ 2147483647 h 1056"/>
                <a:gd name="T50" fmla="*/ 2147483647 w 918"/>
                <a:gd name="T51" fmla="*/ 2147483647 h 1056"/>
                <a:gd name="T52" fmla="*/ 2147483647 w 918"/>
                <a:gd name="T53" fmla="*/ 0 h 1056"/>
                <a:gd name="T54" fmla="*/ 2147483647 w 918"/>
                <a:gd name="T55" fmla="*/ 2147483647 h 1056"/>
                <a:gd name="T56" fmla="*/ 2147483647 w 918"/>
                <a:gd name="T57" fmla="*/ 2147483647 h 1056"/>
                <a:gd name="T58" fmla="*/ 2147483647 w 918"/>
                <a:gd name="T59" fmla="*/ 2147483647 h 1056"/>
                <a:gd name="T60" fmla="*/ 2147483647 w 918"/>
                <a:gd name="T61" fmla="*/ 2147483647 h 1056"/>
                <a:gd name="T62" fmla="*/ 2147483647 w 918"/>
                <a:gd name="T63" fmla="*/ 2147483647 h 1056"/>
                <a:gd name="T64" fmla="*/ 2147483647 w 918"/>
                <a:gd name="T65" fmla="*/ 2147483647 h 1056"/>
                <a:gd name="T66" fmla="*/ 2147483647 w 918"/>
                <a:gd name="T67" fmla="*/ 2147483647 h 1056"/>
                <a:gd name="T68" fmla="*/ 2147483647 w 918"/>
                <a:gd name="T69" fmla="*/ 2147483647 h 1056"/>
                <a:gd name="T70" fmla="*/ 2147483647 w 918"/>
                <a:gd name="T71" fmla="*/ 2147483647 h 1056"/>
                <a:gd name="T72" fmla="*/ 2147483647 w 918"/>
                <a:gd name="T73" fmla="*/ 2147483647 h 1056"/>
                <a:gd name="T74" fmla="*/ 2147483647 w 918"/>
                <a:gd name="T75" fmla="*/ 2147483647 h 1056"/>
                <a:gd name="T76" fmla="*/ 2147483647 w 918"/>
                <a:gd name="T77" fmla="*/ 2147483647 h 1056"/>
                <a:gd name="T78" fmla="*/ 2147483647 w 918"/>
                <a:gd name="T79" fmla="*/ 2147483647 h 1056"/>
                <a:gd name="T80" fmla="*/ 2147483647 w 918"/>
                <a:gd name="T81" fmla="*/ 2147483647 h 1056"/>
                <a:gd name="T82" fmla="*/ 2147483647 w 918"/>
                <a:gd name="T83" fmla="*/ 2147483647 h 10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8"/>
                <a:gd name="T127" fmla="*/ 0 h 1056"/>
                <a:gd name="T128" fmla="*/ 918 w 918"/>
                <a:gd name="T129" fmla="*/ 1056 h 10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8" h="1056">
                  <a:moveTo>
                    <a:pt x="18" y="687"/>
                  </a:moveTo>
                  <a:lnTo>
                    <a:pt x="49" y="720"/>
                  </a:lnTo>
                  <a:lnTo>
                    <a:pt x="81" y="749"/>
                  </a:lnTo>
                  <a:lnTo>
                    <a:pt x="106" y="782"/>
                  </a:lnTo>
                  <a:lnTo>
                    <a:pt x="120" y="810"/>
                  </a:lnTo>
                  <a:lnTo>
                    <a:pt x="84" y="827"/>
                  </a:lnTo>
                  <a:lnTo>
                    <a:pt x="72" y="851"/>
                  </a:lnTo>
                  <a:lnTo>
                    <a:pt x="34" y="867"/>
                  </a:lnTo>
                  <a:lnTo>
                    <a:pt x="9" y="898"/>
                  </a:lnTo>
                  <a:lnTo>
                    <a:pt x="2" y="933"/>
                  </a:lnTo>
                  <a:lnTo>
                    <a:pt x="43" y="963"/>
                  </a:lnTo>
                  <a:lnTo>
                    <a:pt x="85" y="929"/>
                  </a:lnTo>
                  <a:lnTo>
                    <a:pt x="130" y="946"/>
                  </a:lnTo>
                  <a:lnTo>
                    <a:pt x="180" y="933"/>
                  </a:lnTo>
                  <a:lnTo>
                    <a:pt x="213" y="920"/>
                  </a:lnTo>
                  <a:lnTo>
                    <a:pt x="267" y="933"/>
                  </a:lnTo>
                  <a:lnTo>
                    <a:pt x="308" y="933"/>
                  </a:lnTo>
                  <a:lnTo>
                    <a:pt x="354" y="956"/>
                  </a:lnTo>
                  <a:lnTo>
                    <a:pt x="386" y="967"/>
                  </a:lnTo>
                  <a:lnTo>
                    <a:pt x="399" y="1001"/>
                  </a:lnTo>
                  <a:lnTo>
                    <a:pt x="396" y="1037"/>
                  </a:lnTo>
                  <a:lnTo>
                    <a:pt x="430" y="1056"/>
                  </a:lnTo>
                  <a:lnTo>
                    <a:pt x="457" y="1052"/>
                  </a:lnTo>
                  <a:lnTo>
                    <a:pt x="486" y="1031"/>
                  </a:lnTo>
                  <a:lnTo>
                    <a:pt x="634" y="1028"/>
                  </a:lnTo>
                  <a:lnTo>
                    <a:pt x="645" y="996"/>
                  </a:lnTo>
                  <a:lnTo>
                    <a:pt x="594" y="909"/>
                  </a:lnTo>
                  <a:lnTo>
                    <a:pt x="594" y="852"/>
                  </a:lnTo>
                  <a:lnTo>
                    <a:pt x="550" y="800"/>
                  </a:lnTo>
                  <a:lnTo>
                    <a:pt x="651" y="755"/>
                  </a:lnTo>
                  <a:lnTo>
                    <a:pt x="676" y="779"/>
                  </a:lnTo>
                  <a:lnTo>
                    <a:pt x="729" y="767"/>
                  </a:lnTo>
                  <a:lnTo>
                    <a:pt x="768" y="726"/>
                  </a:lnTo>
                  <a:lnTo>
                    <a:pt x="813" y="690"/>
                  </a:lnTo>
                  <a:lnTo>
                    <a:pt x="823" y="636"/>
                  </a:lnTo>
                  <a:lnTo>
                    <a:pt x="867" y="584"/>
                  </a:lnTo>
                  <a:lnTo>
                    <a:pt x="873" y="527"/>
                  </a:lnTo>
                  <a:lnTo>
                    <a:pt x="871" y="459"/>
                  </a:lnTo>
                  <a:lnTo>
                    <a:pt x="904" y="417"/>
                  </a:lnTo>
                  <a:lnTo>
                    <a:pt x="918" y="386"/>
                  </a:lnTo>
                  <a:lnTo>
                    <a:pt x="886" y="369"/>
                  </a:lnTo>
                  <a:lnTo>
                    <a:pt x="873" y="329"/>
                  </a:lnTo>
                  <a:lnTo>
                    <a:pt x="855" y="290"/>
                  </a:lnTo>
                  <a:lnTo>
                    <a:pt x="837" y="239"/>
                  </a:lnTo>
                  <a:lnTo>
                    <a:pt x="842" y="187"/>
                  </a:lnTo>
                  <a:lnTo>
                    <a:pt x="866" y="149"/>
                  </a:lnTo>
                  <a:lnTo>
                    <a:pt x="866" y="128"/>
                  </a:lnTo>
                  <a:lnTo>
                    <a:pt x="833" y="107"/>
                  </a:lnTo>
                  <a:lnTo>
                    <a:pt x="804" y="93"/>
                  </a:lnTo>
                  <a:lnTo>
                    <a:pt x="775" y="67"/>
                  </a:lnTo>
                  <a:lnTo>
                    <a:pt x="791" y="33"/>
                  </a:lnTo>
                  <a:lnTo>
                    <a:pt x="833" y="12"/>
                  </a:lnTo>
                  <a:lnTo>
                    <a:pt x="882" y="5"/>
                  </a:lnTo>
                  <a:lnTo>
                    <a:pt x="813" y="0"/>
                  </a:lnTo>
                  <a:lnTo>
                    <a:pt x="762" y="14"/>
                  </a:lnTo>
                  <a:lnTo>
                    <a:pt x="726" y="27"/>
                  </a:lnTo>
                  <a:lnTo>
                    <a:pt x="703" y="44"/>
                  </a:lnTo>
                  <a:lnTo>
                    <a:pt x="672" y="85"/>
                  </a:lnTo>
                  <a:lnTo>
                    <a:pt x="659" y="119"/>
                  </a:lnTo>
                  <a:lnTo>
                    <a:pt x="659" y="154"/>
                  </a:lnTo>
                  <a:lnTo>
                    <a:pt x="672" y="205"/>
                  </a:lnTo>
                  <a:lnTo>
                    <a:pt x="639" y="244"/>
                  </a:lnTo>
                  <a:lnTo>
                    <a:pt x="602" y="257"/>
                  </a:lnTo>
                  <a:lnTo>
                    <a:pt x="573" y="296"/>
                  </a:lnTo>
                  <a:lnTo>
                    <a:pt x="544" y="326"/>
                  </a:lnTo>
                  <a:lnTo>
                    <a:pt x="544" y="369"/>
                  </a:lnTo>
                  <a:lnTo>
                    <a:pt x="535" y="416"/>
                  </a:lnTo>
                  <a:lnTo>
                    <a:pt x="511" y="431"/>
                  </a:lnTo>
                  <a:lnTo>
                    <a:pt x="477" y="421"/>
                  </a:lnTo>
                  <a:lnTo>
                    <a:pt x="448" y="451"/>
                  </a:lnTo>
                  <a:lnTo>
                    <a:pt x="403" y="464"/>
                  </a:lnTo>
                  <a:lnTo>
                    <a:pt x="348" y="488"/>
                  </a:lnTo>
                  <a:lnTo>
                    <a:pt x="337" y="533"/>
                  </a:lnTo>
                  <a:lnTo>
                    <a:pt x="341" y="567"/>
                  </a:lnTo>
                  <a:lnTo>
                    <a:pt x="316" y="558"/>
                  </a:lnTo>
                  <a:lnTo>
                    <a:pt x="316" y="593"/>
                  </a:lnTo>
                  <a:lnTo>
                    <a:pt x="267" y="615"/>
                  </a:lnTo>
                  <a:lnTo>
                    <a:pt x="209" y="606"/>
                  </a:lnTo>
                  <a:lnTo>
                    <a:pt x="167" y="619"/>
                  </a:lnTo>
                  <a:lnTo>
                    <a:pt x="134" y="602"/>
                  </a:lnTo>
                  <a:lnTo>
                    <a:pt x="93" y="615"/>
                  </a:lnTo>
                  <a:lnTo>
                    <a:pt x="43" y="606"/>
                  </a:lnTo>
                  <a:lnTo>
                    <a:pt x="0" y="615"/>
                  </a:lnTo>
                  <a:lnTo>
                    <a:pt x="3" y="654"/>
                  </a:lnTo>
                  <a:lnTo>
                    <a:pt x="18" y="687"/>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13" name="Freeform 107">
              <a:extLst>
                <a:ext uri="{FF2B5EF4-FFF2-40B4-BE49-F238E27FC236}">
                  <a16:creationId xmlns:a16="http://schemas.microsoft.com/office/drawing/2014/main" id="{77E7CCA0-F75D-4B87-8F7A-13BF49C18328}"/>
                </a:ext>
              </a:extLst>
            </p:cNvPr>
            <p:cNvSpPr>
              <a:spLocks/>
            </p:cNvSpPr>
            <p:nvPr/>
          </p:nvSpPr>
          <p:spPr bwMode="auto">
            <a:xfrm>
              <a:off x="4163892" y="2750665"/>
              <a:ext cx="347560" cy="296348"/>
            </a:xfrm>
            <a:custGeom>
              <a:avLst/>
              <a:gdLst>
                <a:gd name="T0" fmla="*/ 114132424 w 357"/>
                <a:gd name="T1" fmla="*/ 23084370 h 355"/>
                <a:gd name="T2" fmla="*/ 80142021 w 357"/>
                <a:gd name="T3" fmla="*/ 0 h 355"/>
                <a:gd name="T4" fmla="*/ 44755820 w 357"/>
                <a:gd name="T5" fmla="*/ 6854795 h 355"/>
                <a:gd name="T6" fmla="*/ 8472659 w 357"/>
                <a:gd name="T7" fmla="*/ 23084370 h 355"/>
                <a:gd name="T8" fmla="*/ 0 w 357"/>
                <a:gd name="T9" fmla="*/ 46068093 h 355"/>
                <a:gd name="T10" fmla="*/ 23923043 w 357"/>
                <a:gd name="T11" fmla="*/ 69858263 h 355"/>
                <a:gd name="T12" fmla="*/ 49341020 w 357"/>
                <a:gd name="T13" fmla="*/ 81349807 h 355"/>
                <a:gd name="T14" fmla="*/ 68579095 w 357"/>
                <a:gd name="T15" fmla="*/ 95160360 h 355"/>
                <a:gd name="T16" fmla="*/ 68579095 w 357"/>
                <a:gd name="T17" fmla="*/ 111288971 h 355"/>
                <a:gd name="T18" fmla="*/ 50138528 w 357"/>
                <a:gd name="T19" fmla="*/ 142740382 h 355"/>
                <a:gd name="T20" fmla="*/ 47846086 w 357"/>
                <a:gd name="T21" fmla="*/ 184171408 h 355"/>
                <a:gd name="T22" fmla="*/ 59907217 w 357"/>
                <a:gd name="T23" fmla="*/ 214312184 h 355"/>
                <a:gd name="T24" fmla="*/ 75556821 w 357"/>
                <a:gd name="T25" fmla="*/ 247174876 h 355"/>
                <a:gd name="T26" fmla="*/ 85325194 w 357"/>
                <a:gd name="T27" fmla="*/ 279331768 h 355"/>
                <a:gd name="T28" fmla="*/ 109049018 w 357"/>
                <a:gd name="T29" fmla="*/ 293142005 h 355"/>
                <a:gd name="T30" fmla="*/ 138055467 w 357"/>
                <a:gd name="T31" fmla="*/ 292436205 h 355"/>
                <a:gd name="T32" fmla="*/ 182711835 w 357"/>
                <a:gd name="T33" fmla="*/ 270158282 h 355"/>
                <a:gd name="T34" fmla="*/ 216602471 w 357"/>
                <a:gd name="T35" fmla="*/ 277114041 h 355"/>
                <a:gd name="T36" fmla="*/ 250194435 w 357"/>
                <a:gd name="T37" fmla="*/ 285077540 h 355"/>
                <a:gd name="T38" fmla="*/ 281393875 w 357"/>
                <a:gd name="T39" fmla="*/ 323181816 h 355"/>
                <a:gd name="T40" fmla="*/ 324554993 w 357"/>
                <a:gd name="T41" fmla="*/ 273988902 h 355"/>
                <a:gd name="T42" fmla="*/ 306114426 w 357"/>
                <a:gd name="T43" fmla="*/ 251710978 h 355"/>
                <a:gd name="T44" fmla="*/ 295249242 w 357"/>
                <a:gd name="T45" fmla="*/ 221066014 h 355"/>
                <a:gd name="T46" fmla="*/ 297641767 w 357"/>
                <a:gd name="T47" fmla="*/ 189614921 h 355"/>
                <a:gd name="T48" fmla="*/ 304519409 w 357"/>
                <a:gd name="T49" fmla="*/ 155038690 h 355"/>
                <a:gd name="T50" fmla="*/ 323059744 w 357"/>
                <a:gd name="T51" fmla="*/ 164211859 h 355"/>
                <a:gd name="T52" fmla="*/ 355455446 w 357"/>
                <a:gd name="T53" fmla="*/ 141228453 h 355"/>
                <a:gd name="T54" fmla="*/ 359243137 w 357"/>
                <a:gd name="T55" fmla="*/ 115926038 h 355"/>
                <a:gd name="T56" fmla="*/ 350770478 w 357"/>
                <a:gd name="T57" fmla="*/ 92841668 h 355"/>
                <a:gd name="T58" fmla="*/ 331532403 w 357"/>
                <a:gd name="T59" fmla="*/ 88305566 h 355"/>
                <a:gd name="T60" fmla="*/ 299934209 w 357"/>
                <a:gd name="T61" fmla="*/ 90623940 h 355"/>
                <a:gd name="T62" fmla="*/ 276011166 w 357"/>
                <a:gd name="T63" fmla="*/ 98990981 h 355"/>
                <a:gd name="T64" fmla="*/ 244412973 w 357"/>
                <a:gd name="T65" fmla="*/ 112801217 h 355"/>
                <a:gd name="T66" fmla="*/ 205039861 w 357"/>
                <a:gd name="T67" fmla="*/ 98990981 h 355"/>
                <a:gd name="T68" fmla="*/ 168058959 w 357"/>
                <a:gd name="T69" fmla="*/ 60684776 h 355"/>
                <a:gd name="T70" fmla="*/ 114132424 w 357"/>
                <a:gd name="T71" fmla="*/ 23084370 h 3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7"/>
                <a:gd name="T109" fmla="*/ 0 h 355"/>
                <a:gd name="T110" fmla="*/ 739775 w 357"/>
                <a:gd name="T111" fmla="*/ 668338 h 3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7" h="355">
                  <a:moveTo>
                    <a:pt x="125" y="25"/>
                  </a:moveTo>
                  <a:lnTo>
                    <a:pt x="88" y="0"/>
                  </a:lnTo>
                  <a:lnTo>
                    <a:pt x="49" y="8"/>
                  </a:lnTo>
                  <a:lnTo>
                    <a:pt x="9" y="25"/>
                  </a:lnTo>
                  <a:lnTo>
                    <a:pt x="0" y="51"/>
                  </a:lnTo>
                  <a:lnTo>
                    <a:pt x="26" y="77"/>
                  </a:lnTo>
                  <a:lnTo>
                    <a:pt x="54" y="89"/>
                  </a:lnTo>
                  <a:lnTo>
                    <a:pt x="75" y="105"/>
                  </a:lnTo>
                  <a:lnTo>
                    <a:pt x="75" y="122"/>
                  </a:lnTo>
                  <a:lnTo>
                    <a:pt x="55" y="157"/>
                  </a:lnTo>
                  <a:lnTo>
                    <a:pt x="53" y="202"/>
                  </a:lnTo>
                  <a:lnTo>
                    <a:pt x="66" y="235"/>
                  </a:lnTo>
                  <a:lnTo>
                    <a:pt x="83" y="272"/>
                  </a:lnTo>
                  <a:lnTo>
                    <a:pt x="94" y="307"/>
                  </a:lnTo>
                  <a:lnTo>
                    <a:pt x="120" y="322"/>
                  </a:lnTo>
                  <a:lnTo>
                    <a:pt x="152" y="321"/>
                  </a:lnTo>
                  <a:lnTo>
                    <a:pt x="201" y="297"/>
                  </a:lnTo>
                  <a:lnTo>
                    <a:pt x="238" y="304"/>
                  </a:lnTo>
                  <a:lnTo>
                    <a:pt x="275" y="313"/>
                  </a:lnTo>
                  <a:lnTo>
                    <a:pt x="309" y="355"/>
                  </a:lnTo>
                  <a:lnTo>
                    <a:pt x="357" y="301"/>
                  </a:lnTo>
                  <a:lnTo>
                    <a:pt x="337" y="277"/>
                  </a:lnTo>
                  <a:lnTo>
                    <a:pt x="325" y="243"/>
                  </a:lnTo>
                  <a:lnTo>
                    <a:pt x="327" y="208"/>
                  </a:lnTo>
                  <a:lnTo>
                    <a:pt x="335" y="170"/>
                  </a:lnTo>
                  <a:lnTo>
                    <a:pt x="312" y="142"/>
                  </a:lnTo>
                  <a:lnTo>
                    <a:pt x="269" y="124"/>
                  </a:lnTo>
                  <a:lnTo>
                    <a:pt x="225" y="109"/>
                  </a:lnTo>
                  <a:lnTo>
                    <a:pt x="185" y="67"/>
                  </a:lnTo>
                  <a:lnTo>
                    <a:pt x="125" y="25"/>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14" name="Freeform 108">
              <a:extLst>
                <a:ext uri="{FF2B5EF4-FFF2-40B4-BE49-F238E27FC236}">
                  <a16:creationId xmlns:a16="http://schemas.microsoft.com/office/drawing/2014/main" id="{9856FA92-A319-44F2-A787-9325023A69E2}"/>
                </a:ext>
              </a:extLst>
            </p:cNvPr>
            <p:cNvSpPr>
              <a:spLocks/>
            </p:cNvSpPr>
            <p:nvPr/>
          </p:nvSpPr>
          <p:spPr bwMode="auto">
            <a:xfrm>
              <a:off x="3463873" y="2683882"/>
              <a:ext cx="788135" cy="500872"/>
            </a:xfrm>
            <a:custGeom>
              <a:avLst/>
              <a:gdLst>
                <a:gd name="T0" fmla="*/ 1 w 1489076"/>
                <a:gd name="T1" fmla="*/ 75 h 1112837"/>
                <a:gd name="T2" fmla="*/ 2 w 1489076"/>
                <a:gd name="T3" fmla="*/ 105 h 1112837"/>
                <a:gd name="T4" fmla="*/ 0 w 1489076"/>
                <a:gd name="T5" fmla="*/ 121 h 1112837"/>
                <a:gd name="T6" fmla="*/ 15 w 1489076"/>
                <a:gd name="T7" fmla="*/ 139 h 1112837"/>
                <a:gd name="T8" fmla="*/ 4 w 1489076"/>
                <a:gd name="T9" fmla="*/ 160 h 1112837"/>
                <a:gd name="T10" fmla="*/ 22 w 1489076"/>
                <a:gd name="T11" fmla="*/ 161 h 1112837"/>
                <a:gd name="T12" fmla="*/ 44 w 1489076"/>
                <a:gd name="T13" fmla="*/ 160 h 1112837"/>
                <a:gd name="T14" fmla="*/ 62 w 1489076"/>
                <a:gd name="T15" fmla="*/ 162 h 1112837"/>
                <a:gd name="T16" fmla="*/ 87 w 1489076"/>
                <a:gd name="T17" fmla="*/ 159 h 1112837"/>
                <a:gd name="T18" fmla="*/ 93 w 1489076"/>
                <a:gd name="T19" fmla="*/ 151 h 1112837"/>
                <a:gd name="T20" fmla="*/ 95 w 1489076"/>
                <a:gd name="T21" fmla="*/ 134 h 1112837"/>
                <a:gd name="T22" fmla="*/ 119 w 1489076"/>
                <a:gd name="T23" fmla="*/ 125 h 1112837"/>
                <a:gd name="T24" fmla="*/ 134 w 1489076"/>
                <a:gd name="T25" fmla="*/ 120 h 1112837"/>
                <a:gd name="T26" fmla="*/ 142 w 1489076"/>
                <a:gd name="T27" fmla="*/ 108 h 1112837"/>
                <a:gd name="T28" fmla="*/ 148 w 1489076"/>
                <a:gd name="T29" fmla="*/ 90 h 1112837"/>
                <a:gd name="T30" fmla="*/ 164 w 1489076"/>
                <a:gd name="T31" fmla="*/ 77 h 1112837"/>
                <a:gd name="T32" fmla="*/ 169 w 1489076"/>
                <a:gd name="T33" fmla="*/ 55 h 1112837"/>
                <a:gd name="T34" fmla="*/ 172 w 1489076"/>
                <a:gd name="T35" fmla="*/ 39 h 1112837"/>
                <a:gd name="T36" fmla="*/ 185 w 1489076"/>
                <a:gd name="T37" fmla="*/ 26 h 1112837"/>
                <a:gd name="T38" fmla="*/ 206 w 1489076"/>
                <a:gd name="T39" fmla="*/ 20 h 1112837"/>
                <a:gd name="T40" fmla="*/ 222 w 1489076"/>
                <a:gd name="T41" fmla="*/ 14 h 1112837"/>
                <a:gd name="T42" fmla="*/ 203 w 1489076"/>
                <a:gd name="T43" fmla="*/ 11 h 1112837"/>
                <a:gd name="T44" fmla="*/ 183 w 1489076"/>
                <a:gd name="T45" fmla="*/ 22 h 1112837"/>
                <a:gd name="T46" fmla="*/ 169 w 1489076"/>
                <a:gd name="T47" fmla="*/ 16 h 1112837"/>
                <a:gd name="T48" fmla="*/ 160 w 1489076"/>
                <a:gd name="T49" fmla="*/ 0 h 1112837"/>
                <a:gd name="T50" fmla="*/ 144 w 1489076"/>
                <a:gd name="T51" fmla="*/ 15 h 1112837"/>
                <a:gd name="T52" fmla="*/ 123 w 1489076"/>
                <a:gd name="T53" fmla="*/ 25 h 1112837"/>
                <a:gd name="T54" fmla="*/ 93 w 1489076"/>
                <a:gd name="T55" fmla="*/ 18 h 1112837"/>
                <a:gd name="T56" fmla="*/ 71 w 1489076"/>
                <a:gd name="T57" fmla="*/ 22 h 1112837"/>
                <a:gd name="T58" fmla="*/ 58 w 1489076"/>
                <a:gd name="T59" fmla="*/ 43 h 1112837"/>
                <a:gd name="T60" fmla="*/ 35 w 1489076"/>
                <a:gd name="T61" fmla="*/ 53 h 1112837"/>
                <a:gd name="T62" fmla="*/ 14 w 1489076"/>
                <a:gd name="T63" fmla="*/ 55 h 11128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9076"/>
                <a:gd name="T97" fmla="*/ 0 h 1112837"/>
                <a:gd name="T98" fmla="*/ 1489076 w 1489076"/>
                <a:gd name="T99" fmla="*/ 1112837 h 11128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9076" h="1112837">
                  <a:moveTo>
                    <a:pt x="55563" y="427037"/>
                  </a:moveTo>
                  <a:lnTo>
                    <a:pt x="9525" y="512762"/>
                  </a:lnTo>
                  <a:lnTo>
                    <a:pt x="9525" y="619125"/>
                  </a:lnTo>
                  <a:lnTo>
                    <a:pt x="12700" y="712787"/>
                  </a:lnTo>
                  <a:lnTo>
                    <a:pt x="22225" y="757237"/>
                  </a:lnTo>
                  <a:lnTo>
                    <a:pt x="0" y="823912"/>
                  </a:lnTo>
                  <a:lnTo>
                    <a:pt x="58738" y="892175"/>
                  </a:lnTo>
                  <a:lnTo>
                    <a:pt x="103188" y="942975"/>
                  </a:lnTo>
                  <a:lnTo>
                    <a:pt x="98425" y="995362"/>
                  </a:lnTo>
                  <a:lnTo>
                    <a:pt x="28575" y="1085850"/>
                  </a:lnTo>
                  <a:lnTo>
                    <a:pt x="88900" y="1112837"/>
                  </a:lnTo>
                  <a:lnTo>
                    <a:pt x="146050" y="1095375"/>
                  </a:lnTo>
                  <a:lnTo>
                    <a:pt x="241300" y="1109662"/>
                  </a:lnTo>
                  <a:lnTo>
                    <a:pt x="295275" y="1090612"/>
                  </a:lnTo>
                  <a:lnTo>
                    <a:pt x="352425" y="1112837"/>
                  </a:lnTo>
                  <a:lnTo>
                    <a:pt x="417513" y="1100137"/>
                  </a:lnTo>
                  <a:lnTo>
                    <a:pt x="517525" y="1108075"/>
                  </a:lnTo>
                  <a:lnTo>
                    <a:pt x="585788" y="1079500"/>
                  </a:lnTo>
                  <a:lnTo>
                    <a:pt x="589298" y="1022599"/>
                  </a:lnTo>
                  <a:lnTo>
                    <a:pt x="627063" y="1028700"/>
                  </a:lnTo>
                  <a:lnTo>
                    <a:pt x="622300" y="984250"/>
                  </a:lnTo>
                  <a:lnTo>
                    <a:pt x="638175" y="908050"/>
                  </a:lnTo>
                  <a:lnTo>
                    <a:pt x="728663" y="871537"/>
                  </a:lnTo>
                  <a:lnTo>
                    <a:pt x="800101" y="850900"/>
                  </a:lnTo>
                  <a:lnTo>
                    <a:pt x="846138" y="803275"/>
                  </a:lnTo>
                  <a:lnTo>
                    <a:pt x="900113" y="817562"/>
                  </a:lnTo>
                  <a:lnTo>
                    <a:pt x="941388" y="793750"/>
                  </a:lnTo>
                  <a:lnTo>
                    <a:pt x="950913" y="731837"/>
                  </a:lnTo>
                  <a:lnTo>
                    <a:pt x="950913" y="652462"/>
                  </a:lnTo>
                  <a:lnTo>
                    <a:pt x="992919" y="610643"/>
                  </a:lnTo>
                  <a:lnTo>
                    <a:pt x="1042926" y="542777"/>
                  </a:lnTo>
                  <a:lnTo>
                    <a:pt x="1102457" y="522537"/>
                  </a:lnTo>
                  <a:lnTo>
                    <a:pt x="1157226" y="460624"/>
                  </a:lnTo>
                  <a:lnTo>
                    <a:pt x="1136651" y="374650"/>
                  </a:lnTo>
                  <a:lnTo>
                    <a:pt x="1131888" y="322262"/>
                  </a:lnTo>
                  <a:lnTo>
                    <a:pt x="1157288" y="266700"/>
                  </a:lnTo>
                  <a:lnTo>
                    <a:pt x="1204913" y="204787"/>
                  </a:lnTo>
                  <a:lnTo>
                    <a:pt x="1241426" y="174625"/>
                  </a:lnTo>
                  <a:lnTo>
                    <a:pt x="1303338" y="155575"/>
                  </a:lnTo>
                  <a:lnTo>
                    <a:pt x="1381126" y="133350"/>
                  </a:lnTo>
                  <a:lnTo>
                    <a:pt x="1489076" y="141287"/>
                  </a:lnTo>
                  <a:lnTo>
                    <a:pt x="1489076" y="93662"/>
                  </a:lnTo>
                  <a:lnTo>
                    <a:pt x="1417638" y="79375"/>
                  </a:lnTo>
                  <a:lnTo>
                    <a:pt x="1363663" y="77787"/>
                  </a:lnTo>
                  <a:lnTo>
                    <a:pt x="1304926" y="109537"/>
                  </a:lnTo>
                  <a:lnTo>
                    <a:pt x="1231901" y="150812"/>
                  </a:lnTo>
                  <a:lnTo>
                    <a:pt x="1166813" y="198437"/>
                  </a:lnTo>
                  <a:lnTo>
                    <a:pt x="1131888" y="107950"/>
                  </a:lnTo>
                  <a:lnTo>
                    <a:pt x="1146176" y="41275"/>
                  </a:lnTo>
                  <a:lnTo>
                    <a:pt x="1076326" y="0"/>
                  </a:lnTo>
                  <a:lnTo>
                    <a:pt x="1033463" y="38100"/>
                  </a:lnTo>
                  <a:lnTo>
                    <a:pt x="965201" y="103187"/>
                  </a:lnTo>
                  <a:lnTo>
                    <a:pt x="903288" y="174625"/>
                  </a:lnTo>
                  <a:lnTo>
                    <a:pt x="828676" y="171450"/>
                  </a:lnTo>
                  <a:lnTo>
                    <a:pt x="731838" y="146050"/>
                  </a:lnTo>
                  <a:lnTo>
                    <a:pt x="623888" y="123825"/>
                  </a:lnTo>
                  <a:lnTo>
                    <a:pt x="547688" y="109537"/>
                  </a:lnTo>
                  <a:lnTo>
                    <a:pt x="479425" y="152400"/>
                  </a:lnTo>
                  <a:lnTo>
                    <a:pt x="422275" y="209550"/>
                  </a:lnTo>
                  <a:lnTo>
                    <a:pt x="388938" y="293687"/>
                  </a:lnTo>
                  <a:lnTo>
                    <a:pt x="300038" y="307975"/>
                  </a:lnTo>
                  <a:lnTo>
                    <a:pt x="231775" y="357187"/>
                  </a:lnTo>
                  <a:lnTo>
                    <a:pt x="179388" y="382587"/>
                  </a:lnTo>
                  <a:lnTo>
                    <a:pt x="93663" y="371475"/>
                  </a:lnTo>
                  <a:lnTo>
                    <a:pt x="55563" y="42703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15" name="Freeform 109">
              <a:extLst>
                <a:ext uri="{FF2B5EF4-FFF2-40B4-BE49-F238E27FC236}">
                  <a16:creationId xmlns:a16="http://schemas.microsoft.com/office/drawing/2014/main" id="{CEBD7659-F9A8-49EA-85B1-EB596384C634}"/>
                </a:ext>
              </a:extLst>
            </p:cNvPr>
            <p:cNvSpPr>
              <a:spLocks/>
            </p:cNvSpPr>
            <p:nvPr/>
          </p:nvSpPr>
          <p:spPr bwMode="auto">
            <a:xfrm>
              <a:off x="2548466" y="2600403"/>
              <a:ext cx="1067161" cy="838961"/>
            </a:xfrm>
            <a:custGeom>
              <a:avLst/>
              <a:gdLst>
                <a:gd name="T0" fmla="*/ 2147483647 w 1090"/>
                <a:gd name="T1" fmla="*/ 0 h 1006"/>
                <a:gd name="T2" fmla="*/ 0 w 1090"/>
                <a:gd name="T3" fmla="*/ 2147483647 h 1006"/>
                <a:gd name="T4" fmla="*/ 2147483647 w 1090"/>
                <a:gd name="T5" fmla="*/ 2147483647 h 1006"/>
                <a:gd name="T6" fmla="*/ 2147483647 w 1090"/>
                <a:gd name="T7" fmla="*/ 2147483647 h 1006"/>
                <a:gd name="T8" fmla="*/ 2147483647 w 1090"/>
                <a:gd name="T9" fmla="*/ 2147483647 h 1006"/>
                <a:gd name="T10" fmla="*/ 2147483647 w 1090"/>
                <a:gd name="T11" fmla="*/ 2147483647 h 1006"/>
                <a:gd name="T12" fmla="*/ 2147483647 w 1090"/>
                <a:gd name="T13" fmla="*/ 2147483647 h 1006"/>
                <a:gd name="T14" fmla="*/ 2147483647 w 1090"/>
                <a:gd name="T15" fmla="*/ 2147483647 h 1006"/>
                <a:gd name="T16" fmla="*/ 2147483647 w 1090"/>
                <a:gd name="T17" fmla="*/ 2147483647 h 1006"/>
                <a:gd name="T18" fmla="*/ 2147483647 w 1090"/>
                <a:gd name="T19" fmla="*/ 2147483647 h 1006"/>
                <a:gd name="T20" fmla="*/ 2147483647 w 1090"/>
                <a:gd name="T21" fmla="*/ 2147483647 h 1006"/>
                <a:gd name="T22" fmla="*/ 2147483647 w 1090"/>
                <a:gd name="T23" fmla="*/ 2147483647 h 1006"/>
                <a:gd name="T24" fmla="*/ 2147483647 w 1090"/>
                <a:gd name="T25" fmla="*/ 2147483647 h 1006"/>
                <a:gd name="T26" fmla="*/ 2147483647 w 1090"/>
                <a:gd name="T27" fmla="*/ 2147483647 h 1006"/>
                <a:gd name="T28" fmla="*/ 2147483647 w 1090"/>
                <a:gd name="T29" fmla="*/ 2147483647 h 1006"/>
                <a:gd name="T30" fmla="*/ 2147483647 w 1090"/>
                <a:gd name="T31" fmla="*/ 2147483647 h 1006"/>
                <a:gd name="T32" fmla="*/ 2147483647 w 1090"/>
                <a:gd name="T33" fmla="*/ 2147483647 h 1006"/>
                <a:gd name="T34" fmla="*/ 2147483647 w 1090"/>
                <a:gd name="T35" fmla="*/ 2147483647 h 1006"/>
                <a:gd name="T36" fmla="*/ 2147483647 w 1090"/>
                <a:gd name="T37" fmla="*/ 2147483647 h 1006"/>
                <a:gd name="T38" fmla="*/ 2147483647 w 1090"/>
                <a:gd name="T39" fmla="*/ 2147483647 h 1006"/>
                <a:gd name="T40" fmla="*/ 2147483647 w 1090"/>
                <a:gd name="T41" fmla="*/ 2147483647 h 1006"/>
                <a:gd name="T42" fmla="*/ 2147483647 w 1090"/>
                <a:gd name="T43" fmla="*/ 2147483647 h 1006"/>
                <a:gd name="T44" fmla="*/ 2147483647 w 1090"/>
                <a:gd name="T45" fmla="*/ 2147483647 h 1006"/>
                <a:gd name="T46" fmla="*/ 2147483647 w 1090"/>
                <a:gd name="T47" fmla="*/ 2147483647 h 1006"/>
                <a:gd name="T48" fmla="*/ 2147483647 w 1090"/>
                <a:gd name="T49" fmla="*/ 2147483647 h 1006"/>
                <a:gd name="T50" fmla="*/ 2147483647 w 1090"/>
                <a:gd name="T51" fmla="*/ 2147483647 h 1006"/>
                <a:gd name="T52" fmla="*/ 2147483647 w 1090"/>
                <a:gd name="T53" fmla="*/ 2147483647 h 1006"/>
                <a:gd name="T54" fmla="*/ 2147483647 w 1090"/>
                <a:gd name="T55" fmla="*/ 2147483647 h 1006"/>
                <a:gd name="T56" fmla="*/ 2147483647 w 1090"/>
                <a:gd name="T57" fmla="*/ 2147483647 h 1006"/>
                <a:gd name="T58" fmla="*/ 2147483647 w 1090"/>
                <a:gd name="T59" fmla="*/ 2147483647 h 1006"/>
                <a:gd name="T60" fmla="*/ 2147483647 w 1090"/>
                <a:gd name="T61" fmla="*/ 2147483647 h 1006"/>
                <a:gd name="T62" fmla="*/ 2147483647 w 1090"/>
                <a:gd name="T63" fmla="*/ 2147483647 h 1006"/>
                <a:gd name="T64" fmla="*/ 2147483647 w 1090"/>
                <a:gd name="T65" fmla="*/ 2147483647 h 1006"/>
                <a:gd name="T66" fmla="*/ 2147483647 w 1090"/>
                <a:gd name="T67" fmla="*/ 2147483647 h 1006"/>
                <a:gd name="T68" fmla="*/ 2147483647 w 1090"/>
                <a:gd name="T69" fmla="*/ 2147483647 h 1006"/>
                <a:gd name="T70" fmla="*/ 2147483647 w 1090"/>
                <a:gd name="T71" fmla="*/ 2147483647 h 1006"/>
                <a:gd name="T72" fmla="*/ 2147483647 w 1090"/>
                <a:gd name="T73" fmla="*/ 2147483647 h 1006"/>
                <a:gd name="T74" fmla="*/ 2147483647 w 1090"/>
                <a:gd name="T75" fmla="*/ 2147483647 h 1006"/>
                <a:gd name="T76" fmla="*/ 2147483647 w 1090"/>
                <a:gd name="T77" fmla="*/ 2147483647 h 1006"/>
                <a:gd name="T78" fmla="*/ 2147483647 w 1090"/>
                <a:gd name="T79" fmla="*/ 2147483647 h 1006"/>
                <a:gd name="T80" fmla="*/ 2147483647 w 1090"/>
                <a:gd name="T81" fmla="*/ 2147483647 h 1006"/>
                <a:gd name="T82" fmla="*/ 2147483647 w 1090"/>
                <a:gd name="T83" fmla="*/ 2147483647 h 1006"/>
                <a:gd name="T84" fmla="*/ 2147483647 w 1090"/>
                <a:gd name="T85" fmla="*/ 2147483647 h 1006"/>
                <a:gd name="T86" fmla="*/ 2147483647 w 1090"/>
                <a:gd name="T87" fmla="*/ 2147483647 h 1006"/>
                <a:gd name="T88" fmla="*/ 2147483647 w 1090"/>
                <a:gd name="T89" fmla="*/ 2147483647 h 1006"/>
                <a:gd name="T90" fmla="*/ 2147483647 w 1090"/>
                <a:gd name="T91" fmla="*/ 2147483647 h 1006"/>
                <a:gd name="T92" fmla="*/ 2147483647 w 1090"/>
                <a:gd name="T93" fmla="*/ 2147483647 h 1006"/>
                <a:gd name="T94" fmla="*/ 2147483647 w 1090"/>
                <a:gd name="T95" fmla="*/ 2147483647 h 1006"/>
                <a:gd name="T96" fmla="*/ 2147483647 w 1090"/>
                <a:gd name="T97" fmla="*/ 2147483647 h 1006"/>
                <a:gd name="T98" fmla="*/ 2147483647 w 1090"/>
                <a:gd name="T99" fmla="*/ 2147483647 h 1006"/>
                <a:gd name="T100" fmla="*/ 2147483647 w 1090"/>
                <a:gd name="T101" fmla="*/ 2147483647 h 1006"/>
                <a:gd name="T102" fmla="*/ 2147483647 w 1090"/>
                <a:gd name="T103" fmla="*/ 2147483647 h 1006"/>
                <a:gd name="T104" fmla="*/ 2147483647 w 1090"/>
                <a:gd name="T105" fmla="*/ 2147483647 h 1006"/>
                <a:gd name="T106" fmla="*/ 2147483647 w 1090"/>
                <a:gd name="T107" fmla="*/ 2147483647 h 1006"/>
                <a:gd name="T108" fmla="*/ 2147483647 w 1090"/>
                <a:gd name="T109" fmla="*/ 2147483647 h 1006"/>
                <a:gd name="T110" fmla="*/ 2147483647 w 1090"/>
                <a:gd name="T111" fmla="*/ 2147483647 h 1006"/>
                <a:gd name="T112" fmla="*/ 2147483647 w 1090"/>
                <a:gd name="T113" fmla="*/ 2147483647 h 1006"/>
                <a:gd name="T114" fmla="*/ 2147483647 w 1090"/>
                <a:gd name="T115" fmla="*/ 2147483647 h 10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90"/>
                <a:gd name="T175" fmla="*/ 0 h 1006"/>
                <a:gd name="T176" fmla="*/ 1090 w 1090"/>
                <a:gd name="T177" fmla="*/ 1006 h 10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90" h="1006">
                  <a:moveTo>
                    <a:pt x="73" y="20"/>
                  </a:moveTo>
                  <a:lnTo>
                    <a:pt x="49" y="0"/>
                  </a:lnTo>
                  <a:lnTo>
                    <a:pt x="23" y="11"/>
                  </a:lnTo>
                  <a:lnTo>
                    <a:pt x="0" y="26"/>
                  </a:lnTo>
                  <a:lnTo>
                    <a:pt x="3" y="61"/>
                  </a:lnTo>
                  <a:lnTo>
                    <a:pt x="7" y="93"/>
                  </a:lnTo>
                  <a:lnTo>
                    <a:pt x="26" y="142"/>
                  </a:lnTo>
                  <a:lnTo>
                    <a:pt x="28" y="190"/>
                  </a:lnTo>
                  <a:lnTo>
                    <a:pt x="44" y="226"/>
                  </a:lnTo>
                  <a:lnTo>
                    <a:pt x="56" y="254"/>
                  </a:lnTo>
                  <a:lnTo>
                    <a:pt x="74" y="279"/>
                  </a:lnTo>
                  <a:lnTo>
                    <a:pt x="108" y="283"/>
                  </a:lnTo>
                  <a:lnTo>
                    <a:pt x="132" y="289"/>
                  </a:lnTo>
                  <a:lnTo>
                    <a:pt x="115" y="318"/>
                  </a:lnTo>
                  <a:lnTo>
                    <a:pt x="103" y="341"/>
                  </a:lnTo>
                  <a:lnTo>
                    <a:pt x="118" y="373"/>
                  </a:lnTo>
                  <a:lnTo>
                    <a:pt x="116" y="397"/>
                  </a:lnTo>
                  <a:lnTo>
                    <a:pt x="117" y="411"/>
                  </a:lnTo>
                  <a:lnTo>
                    <a:pt x="129" y="450"/>
                  </a:lnTo>
                  <a:lnTo>
                    <a:pt x="146" y="478"/>
                  </a:lnTo>
                  <a:lnTo>
                    <a:pt x="177" y="503"/>
                  </a:lnTo>
                  <a:lnTo>
                    <a:pt x="207" y="521"/>
                  </a:lnTo>
                  <a:lnTo>
                    <a:pt x="227" y="528"/>
                  </a:lnTo>
                  <a:lnTo>
                    <a:pt x="233" y="569"/>
                  </a:lnTo>
                  <a:lnTo>
                    <a:pt x="220" y="601"/>
                  </a:lnTo>
                  <a:lnTo>
                    <a:pt x="236" y="632"/>
                  </a:lnTo>
                  <a:lnTo>
                    <a:pt x="239" y="675"/>
                  </a:lnTo>
                  <a:lnTo>
                    <a:pt x="261" y="652"/>
                  </a:lnTo>
                  <a:lnTo>
                    <a:pt x="290" y="673"/>
                  </a:lnTo>
                  <a:lnTo>
                    <a:pt x="326" y="667"/>
                  </a:lnTo>
                  <a:lnTo>
                    <a:pt x="338" y="684"/>
                  </a:lnTo>
                  <a:lnTo>
                    <a:pt x="355" y="718"/>
                  </a:lnTo>
                  <a:lnTo>
                    <a:pt x="377" y="742"/>
                  </a:lnTo>
                  <a:lnTo>
                    <a:pt x="391" y="783"/>
                  </a:lnTo>
                  <a:lnTo>
                    <a:pt x="409" y="805"/>
                  </a:lnTo>
                  <a:lnTo>
                    <a:pt x="428" y="806"/>
                  </a:lnTo>
                  <a:lnTo>
                    <a:pt x="452" y="834"/>
                  </a:lnTo>
                  <a:lnTo>
                    <a:pt x="493" y="844"/>
                  </a:lnTo>
                  <a:lnTo>
                    <a:pt x="515" y="883"/>
                  </a:lnTo>
                  <a:lnTo>
                    <a:pt x="533" y="909"/>
                  </a:lnTo>
                  <a:lnTo>
                    <a:pt x="579" y="912"/>
                  </a:lnTo>
                  <a:lnTo>
                    <a:pt x="615" y="915"/>
                  </a:lnTo>
                  <a:lnTo>
                    <a:pt x="650" y="918"/>
                  </a:lnTo>
                  <a:lnTo>
                    <a:pt x="671" y="892"/>
                  </a:lnTo>
                  <a:lnTo>
                    <a:pt x="689" y="873"/>
                  </a:lnTo>
                  <a:lnTo>
                    <a:pt x="727" y="878"/>
                  </a:lnTo>
                  <a:lnTo>
                    <a:pt x="737" y="913"/>
                  </a:lnTo>
                  <a:lnTo>
                    <a:pt x="752" y="960"/>
                  </a:lnTo>
                  <a:lnTo>
                    <a:pt x="765" y="979"/>
                  </a:lnTo>
                  <a:lnTo>
                    <a:pt x="807" y="976"/>
                  </a:lnTo>
                  <a:lnTo>
                    <a:pt x="841" y="992"/>
                  </a:lnTo>
                  <a:lnTo>
                    <a:pt x="845" y="980"/>
                  </a:lnTo>
                  <a:lnTo>
                    <a:pt x="878" y="980"/>
                  </a:lnTo>
                  <a:lnTo>
                    <a:pt x="909" y="1002"/>
                  </a:lnTo>
                  <a:lnTo>
                    <a:pt x="943" y="1005"/>
                  </a:lnTo>
                  <a:lnTo>
                    <a:pt x="973" y="1006"/>
                  </a:lnTo>
                  <a:lnTo>
                    <a:pt x="986" y="975"/>
                  </a:lnTo>
                  <a:lnTo>
                    <a:pt x="997" y="944"/>
                  </a:lnTo>
                  <a:lnTo>
                    <a:pt x="1015" y="921"/>
                  </a:lnTo>
                  <a:lnTo>
                    <a:pt x="1049" y="906"/>
                  </a:lnTo>
                  <a:lnTo>
                    <a:pt x="1057" y="886"/>
                  </a:lnTo>
                  <a:lnTo>
                    <a:pt x="1090" y="870"/>
                  </a:lnTo>
                  <a:lnTo>
                    <a:pt x="1074" y="841"/>
                  </a:lnTo>
                  <a:lnTo>
                    <a:pt x="1051" y="816"/>
                  </a:lnTo>
                  <a:lnTo>
                    <a:pt x="1026" y="791"/>
                  </a:lnTo>
                  <a:lnTo>
                    <a:pt x="1003" y="765"/>
                  </a:lnTo>
                  <a:lnTo>
                    <a:pt x="989" y="737"/>
                  </a:lnTo>
                  <a:lnTo>
                    <a:pt x="989" y="706"/>
                  </a:lnTo>
                  <a:lnTo>
                    <a:pt x="954" y="693"/>
                  </a:lnTo>
                  <a:lnTo>
                    <a:pt x="992" y="639"/>
                  </a:lnTo>
                  <a:lnTo>
                    <a:pt x="995" y="614"/>
                  </a:lnTo>
                  <a:lnTo>
                    <a:pt x="977" y="595"/>
                  </a:lnTo>
                  <a:lnTo>
                    <a:pt x="938" y="549"/>
                  </a:lnTo>
                  <a:lnTo>
                    <a:pt x="950" y="514"/>
                  </a:lnTo>
                  <a:lnTo>
                    <a:pt x="947" y="493"/>
                  </a:lnTo>
                  <a:lnTo>
                    <a:pt x="943" y="442"/>
                  </a:lnTo>
                  <a:lnTo>
                    <a:pt x="943" y="382"/>
                  </a:lnTo>
                  <a:lnTo>
                    <a:pt x="967" y="336"/>
                  </a:lnTo>
                  <a:lnTo>
                    <a:pt x="990" y="306"/>
                  </a:lnTo>
                  <a:lnTo>
                    <a:pt x="980" y="280"/>
                  </a:lnTo>
                  <a:lnTo>
                    <a:pt x="980" y="251"/>
                  </a:lnTo>
                  <a:lnTo>
                    <a:pt x="974" y="232"/>
                  </a:lnTo>
                  <a:lnTo>
                    <a:pt x="949" y="222"/>
                  </a:lnTo>
                  <a:lnTo>
                    <a:pt x="925" y="222"/>
                  </a:lnTo>
                  <a:lnTo>
                    <a:pt x="903" y="196"/>
                  </a:lnTo>
                  <a:lnTo>
                    <a:pt x="869" y="169"/>
                  </a:lnTo>
                  <a:lnTo>
                    <a:pt x="841" y="154"/>
                  </a:lnTo>
                  <a:lnTo>
                    <a:pt x="807" y="143"/>
                  </a:lnTo>
                  <a:lnTo>
                    <a:pt x="758" y="125"/>
                  </a:lnTo>
                  <a:lnTo>
                    <a:pt x="723" y="123"/>
                  </a:lnTo>
                  <a:lnTo>
                    <a:pt x="702" y="119"/>
                  </a:lnTo>
                  <a:lnTo>
                    <a:pt x="674" y="125"/>
                  </a:lnTo>
                  <a:lnTo>
                    <a:pt x="647" y="129"/>
                  </a:lnTo>
                  <a:lnTo>
                    <a:pt x="629" y="154"/>
                  </a:lnTo>
                  <a:lnTo>
                    <a:pt x="613" y="172"/>
                  </a:lnTo>
                  <a:lnTo>
                    <a:pt x="562" y="172"/>
                  </a:lnTo>
                  <a:lnTo>
                    <a:pt x="557" y="202"/>
                  </a:lnTo>
                  <a:lnTo>
                    <a:pt x="518" y="210"/>
                  </a:lnTo>
                  <a:lnTo>
                    <a:pt x="477" y="232"/>
                  </a:lnTo>
                  <a:lnTo>
                    <a:pt x="440" y="225"/>
                  </a:lnTo>
                  <a:lnTo>
                    <a:pt x="407" y="216"/>
                  </a:lnTo>
                  <a:lnTo>
                    <a:pt x="379" y="183"/>
                  </a:lnTo>
                  <a:lnTo>
                    <a:pt x="350" y="167"/>
                  </a:lnTo>
                  <a:lnTo>
                    <a:pt x="323" y="178"/>
                  </a:lnTo>
                  <a:lnTo>
                    <a:pt x="311" y="154"/>
                  </a:lnTo>
                  <a:lnTo>
                    <a:pt x="282" y="146"/>
                  </a:lnTo>
                  <a:lnTo>
                    <a:pt x="267" y="134"/>
                  </a:lnTo>
                  <a:lnTo>
                    <a:pt x="257" y="100"/>
                  </a:lnTo>
                  <a:lnTo>
                    <a:pt x="252" y="81"/>
                  </a:lnTo>
                  <a:lnTo>
                    <a:pt x="223" y="60"/>
                  </a:lnTo>
                  <a:lnTo>
                    <a:pt x="202" y="15"/>
                  </a:lnTo>
                  <a:lnTo>
                    <a:pt x="185" y="28"/>
                  </a:lnTo>
                  <a:lnTo>
                    <a:pt x="149" y="46"/>
                  </a:lnTo>
                  <a:lnTo>
                    <a:pt x="124" y="44"/>
                  </a:lnTo>
                  <a:lnTo>
                    <a:pt x="100" y="39"/>
                  </a:lnTo>
                  <a:lnTo>
                    <a:pt x="73" y="2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16" name="Freeform 110">
              <a:extLst>
                <a:ext uri="{FF2B5EF4-FFF2-40B4-BE49-F238E27FC236}">
                  <a16:creationId xmlns:a16="http://schemas.microsoft.com/office/drawing/2014/main" id="{74380002-8035-4876-9E68-83E3D2618E20}"/>
                </a:ext>
              </a:extLst>
            </p:cNvPr>
            <p:cNvSpPr>
              <a:spLocks/>
            </p:cNvSpPr>
            <p:nvPr/>
          </p:nvSpPr>
          <p:spPr bwMode="auto">
            <a:xfrm>
              <a:off x="3204426" y="2241445"/>
              <a:ext cx="934988" cy="509221"/>
            </a:xfrm>
            <a:custGeom>
              <a:avLst/>
              <a:gdLst>
                <a:gd name="T0" fmla="*/ 0 w 1771650"/>
                <a:gd name="T1" fmla="*/ 45 h 1135063"/>
                <a:gd name="T2" fmla="*/ 4 w 1771650"/>
                <a:gd name="T3" fmla="*/ 70 h 1135063"/>
                <a:gd name="T4" fmla="*/ 10 w 1771650"/>
                <a:gd name="T5" fmla="*/ 80 h 1135063"/>
                <a:gd name="T6" fmla="*/ 28 w 1771650"/>
                <a:gd name="T7" fmla="*/ 70 h 1135063"/>
                <a:gd name="T8" fmla="*/ 47 w 1771650"/>
                <a:gd name="T9" fmla="*/ 63 h 1135063"/>
                <a:gd name="T10" fmla="*/ 67 w 1771650"/>
                <a:gd name="T11" fmla="*/ 68 h 1135063"/>
                <a:gd name="T12" fmla="*/ 72 w 1771650"/>
                <a:gd name="T13" fmla="*/ 88 h 1135063"/>
                <a:gd name="T14" fmla="*/ 87 w 1771650"/>
                <a:gd name="T15" fmla="*/ 86 h 1135063"/>
                <a:gd name="T16" fmla="*/ 106 w 1771650"/>
                <a:gd name="T17" fmla="*/ 110 h 1135063"/>
                <a:gd name="T18" fmla="*/ 132 w 1771650"/>
                <a:gd name="T19" fmla="*/ 130 h 1135063"/>
                <a:gd name="T20" fmla="*/ 161 w 1771650"/>
                <a:gd name="T21" fmla="*/ 145 h 1135063"/>
                <a:gd name="T22" fmla="*/ 164 w 1771650"/>
                <a:gd name="T23" fmla="*/ 161 h 1135063"/>
                <a:gd name="T24" fmla="*/ 185 w 1771650"/>
                <a:gd name="T25" fmla="*/ 157 h 1135063"/>
                <a:gd name="T26" fmla="*/ 186 w 1771650"/>
                <a:gd name="T27" fmla="*/ 137 h 1135063"/>
                <a:gd name="T28" fmla="*/ 180 w 1771650"/>
                <a:gd name="T29" fmla="*/ 121 h 1135063"/>
                <a:gd name="T30" fmla="*/ 197 w 1771650"/>
                <a:gd name="T31" fmla="*/ 109 h 1135063"/>
                <a:gd name="T32" fmla="*/ 209 w 1771650"/>
                <a:gd name="T33" fmla="*/ 100 h 1135063"/>
                <a:gd name="T34" fmla="*/ 225 w 1771650"/>
                <a:gd name="T35" fmla="*/ 92 h 1135063"/>
                <a:gd name="T36" fmla="*/ 236 w 1771650"/>
                <a:gd name="T37" fmla="*/ 105 h 1135063"/>
                <a:gd name="T38" fmla="*/ 253 w 1771650"/>
                <a:gd name="T39" fmla="*/ 99 h 1135063"/>
                <a:gd name="T40" fmla="*/ 248 w 1771650"/>
                <a:gd name="T41" fmla="*/ 90 h 1135063"/>
                <a:gd name="T42" fmla="*/ 228 w 1771650"/>
                <a:gd name="T43" fmla="*/ 81 h 1135063"/>
                <a:gd name="T44" fmla="*/ 240 w 1771650"/>
                <a:gd name="T45" fmla="*/ 57 h 1135063"/>
                <a:gd name="T46" fmla="*/ 219 w 1771650"/>
                <a:gd name="T47" fmla="*/ 68 h 1135063"/>
                <a:gd name="T48" fmla="*/ 199 w 1771650"/>
                <a:gd name="T49" fmla="*/ 85 h 1135063"/>
                <a:gd name="T50" fmla="*/ 170 w 1771650"/>
                <a:gd name="T51" fmla="*/ 89 h 1135063"/>
                <a:gd name="T52" fmla="*/ 161 w 1771650"/>
                <a:gd name="T53" fmla="*/ 72 h 1135063"/>
                <a:gd name="T54" fmla="*/ 153 w 1771650"/>
                <a:gd name="T55" fmla="*/ 49 h 1135063"/>
                <a:gd name="T56" fmla="*/ 137 w 1771650"/>
                <a:gd name="T57" fmla="*/ 33 h 1135063"/>
                <a:gd name="T58" fmla="*/ 111 w 1771650"/>
                <a:gd name="T59" fmla="*/ 36 h 1135063"/>
                <a:gd name="T60" fmla="*/ 85 w 1771650"/>
                <a:gd name="T61" fmla="*/ 34 h 1135063"/>
                <a:gd name="T62" fmla="*/ 76 w 1771650"/>
                <a:gd name="T63" fmla="*/ 34 h 1135063"/>
                <a:gd name="T64" fmla="*/ 52 w 1771650"/>
                <a:gd name="T65" fmla="*/ 34 h 1135063"/>
                <a:gd name="T66" fmla="*/ 38 w 1771650"/>
                <a:gd name="T67" fmla="*/ 21 h 1135063"/>
                <a:gd name="T68" fmla="*/ 37 w 1771650"/>
                <a:gd name="T69" fmla="*/ 1 h 1135063"/>
                <a:gd name="T70" fmla="*/ 17 w 1771650"/>
                <a:gd name="T71" fmla="*/ 3 h 1135063"/>
                <a:gd name="T72" fmla="*/ 0 w 1771650"/>
                <a:gd name="T73" fmla="*/ 22 h 1135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71650"/>
                <a:gd name="T112" fmla="*/ 0 h 1135063"/>
                <a:gd name="T113" fmla="*/ 1771650 w 1771650"/>
                <a:gd name="T114" fmla="*/ 1135063 h 1135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71650" h="1135063">
                  <a:moveTo>
                    <a:pt x="23813" y="206375"/>
                  </a:moveTo>
                  <a:lnTo>
                    <a:pt x="0" y="307975"/>
                  </a:lnTo>
                  <a:lnTo>
                    <a:pt x="33338" y="393700"/>
                  </a:lnTo>
                  <a:lnTo>
                    <a:pt x="25400" y="484188"/>
                  </a:lnTo>
                  <a:lnTo>
                    <a:pt x="22225" y="561975"/>
                  </a:lnTo>
                  <a:lnTo>
                    <a:pt x="71438" y="550863"/>
                  </a:lnTo>
                  <a:lnTo>
                    <a:pt x="142875" y="533400"/>
                  </a:lnTo>
                  <a:lnTo>
                    <a:pt x="193675" y="485775"/>
                  </a:lnTo>
                  <a:lnTo>
                    <a:pt x="252413" y="444500"/>
                  </a:lnTo>
                  <a:lnTo>
                    <a:pt x="320675" y="433388"/>
                  </a:lnTo>
                  <a:lnTo>
                    <a:pt x="401638" y="420688"/>
                  </a:lnTo>
                  <a:lnTo>
                    <a:pt x="458788" y="468313"/>
                  </a:lnTo>
                  <a:lnTo>
                    <a:pt x="493713" y="533400"/>
                  </a:lnTo>
                  <a:lnTo>
                    <a:pt x="487363" y="604838"/>
                  </a:lnTo>
                  <a:lnTo>
                    <a:pt x="528638" y="593725"/>
                  </a:lnTo>
                  <a:lnTo>
                    <a:pt x="592138" y="593725"/>
                  </a:lnTo>
                  <a:lnTo>
                    <a:pt x="660400" y="681038"/>
                  </a:lnTo>
                  <a:lnTo>
                    <a:pt x="723900" y="758825"/>
                  </a:lnTo>
                  <a:lnTo>
                    <a:pt x="815975" y="830263"/>
                  </a:lnTo>
                  <a:lnTo>
                    <a:pt x="896938" y="901700"/>
                  </a:lnTo>
                  <a:lnTo>
                    <a:pt x="1017588" y="960438"/>
                  </a:lnTo>
                  <a:lnTo>
                    <a:pt x="1098550" y="1004888"/>
                  </a:lnTo>
                  <a:lnTo>
                    <a:pt x="1122363" y="1054100"/>
                  </a:lnTo>
                  <a:lnTo>
                    <a:pt x="1118728" y="1113484"/>
                  </a:lnTo>
                  <a:lnTo>
                    <a:pt x="1217613" y="1135063"/>
                  </a:lnTo>
                  <a:lnTo>
                    <a:pt x="1260475" y="1082675"/>
                  </a:lnTo>
                  <a:lnTo>
                    <a:pt x="1296988" y="1020763"/>
                  </a:lnTo>
                  <a:lnTo>
                    <a:pt x="1268413" y="944563"/>
                  </a:lnTo>
                  <a:lnTo>
                    <a:pt x="1230313" y="895350"/>
                  </a:lnTo>
                  <a:lnTo>
                    <a:pt x="1223963" y="835025"/>
                  </a:lnTo>
                  <a:lnTo>
                    <a:pt x="1287463" y="806450"/>
                  </a:lnTo>
                  <a:lnTo>
                    <a:pt x="1339850" y="752475"/>
                  </a:lnTo>
                  <a:lnTo>
                    <a:pt x="1357313" y="717550"/>
                  </a:lnTo>
                  <a:lnTo>
                    <a:pt x="1423528" y="689621"/>
                  </a:lnTo>
                  <a:lnTo>
                    <a:pt x="1471613" y="646113"/>
                  </a:lnTo>
                  <a:lnTo>
                    <a:pt x="1535113" y="635000"/>
                  </a:lnTo>
                  <a:lnTo>
                    <a:pt x="1558925" y="700088"/>
                  </a:lnTo>
                  <a:lnTo>
                    <a:pt x="1609725" y="723900"/>
                  </a:lnTo>
                  <a:lnTo>
                    <a:pt x="1679575" y="723900"/>
                  </a:lnTo>
                  <a:lnTo>
                    <a:pt x="1725613" y="687388"/>
                  </a:lnTo>
                  <a:lnTo>
                    <a:pt x="1771650" y="658813"/>
                  </a:lnTo>
                  <a:lnTo>
                    <a:pt x="1685925" y="622300"/>
                  </a:lnTo>
                  <a:lnTo>
                    <a:pt x="1604963" y="574675"/>
                  </a:lnTo>
                  <a:lnTo>
                    <a:pt x="1552575" y="557213"/>
                  </a:lnTo>
                  <a:lnTo>
                    <a:pt x="1563688" y="492125"/>
                  </a:lnTo>
                  <a:lnTo>
                    <a:pt x="1631950" y="396875"/>
                  </a:lnTo>
                  <a:lnTo>
                    <a:pt x="1574800" y="400050"/>
                  </a:lnTo>
                  <a:lnTo>
                    <a:pt x="1492250" y="466725"/>
                  </a:lnTo>
                  <a:lnTo>
                    <a:pt x="1422400" y="509588"/>
                  </a:lnTo>
                  <a:lnTo>
                    <a:pt x="1354138" y="585788"/>
                  </a:lnTo>
                  <a:lnTo>
                    <a:pt x="1250950" y="628650"/>
                  </a:lnTo>
                  <a:lnTo>
                    <a:pt x="1160463" y="615950"/>
                  </a:lnTo>
                  <a:lnTo>
                    <a:pt x="1111250" y="558800"/>
                  </a:lnTo>
                  <a:lnTo>
                    <a:pt x="1093788" y="496888"/>
                  </a:lnTo>
                  <a:lnTo>
                    <a:pt x="1041400" y="423863"/>
                  </a:lnTo>
                  <a:lnTo>
                    <a:pt x="1041400" y="338138"/>
                  </a:lnTo>
                  <a:lnTo>
                    <a:pt x="982663" y="290513"/>
                  </a:lnTo>
                  <a:lnTo>
                    <a:pt x="931863" y="225425"/>
                  </a:lnTo>
                  <a:lnTo>
                    <a:pt x="849313" y="215900"/>
                  </a:lnTo>
                  <a:lnTo>
                    <a:pt x="755650" y="247650"/>
                  </a:lnTo>
                  <a:lnTo>
                    <a:pt x="654050" y="242888"/>
                  </a:lnTo>
                  <a:lnTo>
                    <a:pt x="579438" y="238125"/>
                  </a:lnTo>
                  <a:lnTo>
                    <a:pt x="501650" y="185738"/>
                  </a:lnTo>
                  <a:lnTo>
                    <a:pt x="515938" y="238125"/>
                  </a:lnTo>
                  <a:lnTo>
                    <a:pt x="436563" y="266700"/>
                  </a:lnTo>
                  <a:lnTo>
                    <a:pt x="355600" y="238125"/>
                  </a:lnTo>
                  <a:lnTo>
                    <a:pt x="292100" y="219075"/>
                  </a:lnTo>
                  <a:lnTo>
                    <a:pt x="257175" y="149225"/>
                  </a:lnTo>
                  <a:lnTo>
                    <a:pt x="263525" y="84138"/>
                  </a:lnTo>
                  <a:lnTo>
                    <a:pt x="254000" y="9525"/>
                  </a:lnTo>
                  <a:lnTo>
                    <a:pt x="187325" y="0"/>
                  </a:lnTo>
                  <a:lnTo>
                    <a:pt x="112713" y="22225"/>
                  </a:lnTo>
                  <a:lnTo>
                    <a:pt x="19050" y="63500"/>
                  </a:lnTo>
                  <a:lnTo>
                    <a:pt x="0" y="153988"/>
                  </a:lnTo>
                  <a:lnTo>
                    <a:pt x="23813" y="20637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17" name="Freeform 111">
              <a:extLst>
                <a:ext uri="{FF2B5EF4-FFF2-40B4-BE49-F238E27FC236}">
                  <a16:creationId xmlns:a16="http://schemas.microsoft.com/office/drawing/2014/main" id="{7EE96EA7-5138-42E4-8D49-AAC476F9926C}"/>
                </a:ext>
              </a:extLst>
            </p:cNvPr>
            <p:cNvSpPr>
              <a:spLocks/>
            </p:cNvSpPr>
            <p:nvPr/>
          </p:nvSpPr>
          <p:spPr bwMode="auto">
            <a:xfrm>
              <a:off x="3963186" y="2375010"/>
              <a:ext cx="582534" cy="254609"/>
            </a:xfrm>
            <a:custGeom>
              <a:avLst/>
              <a:gdLst>
                <a:gd name="T0" fmla="*/ 46 w 1112838"/>
                <a:gd name="T1" fmla="*/ 14 h 560388"/>
                <a:gd name="T2" fmla="*/ 27 w 1112838"/>
                <a:gd name="T3" fmla="*/ 15 h 560388"/>
                <a:gd name="T4" fmla="*/ 17 w 1112838"/>
                <a:gd name="T5" fmla="*/ 30 h 560388"/>
                <a:gd name="T6" fmla="*/ 17 w 1112838"/>
                <a:gd name="T7" fmla="*/ 39 h 560388"/>
                <a:gd name="T8" fmla="*/ 26 w 1112838"/>
                <a:gd name="T9" fmla="*/ 43 h 560388"/>
                <a:gd name="T10" fmla="*/ 36 w 1112838"/>
                <a:gd name="T11" fmla="*/ 50 h 560388"/>
                <a:gd name="T12" fmla="*/ 47 w 1112838"/>
                <a:gd name="T13" fmla="*/ 55 h 560388"/>
                <a:gd name="T14" fmla="*/ 41 w 1112838"/>
                <a:gd name="T15" fmla="*/ 59 h 560388"/>
                <a:gd name="T16" fmla="*/ 35 w 1112838"/>
                <a:gd name="T17" fmla="*/ 65 h 560388"/>
                <a:gd name="T18" fmla="*/ 24 w 1112838"/>
                <a:gd name="T19" fmla="*/ 65 h 560388"/>
                <a:gd name="T20" fmla="*/ 17 w 1112838"/>
                <a:gd name="T21" fmla="*/ 61 h 560388"/>
                <a:gd name="T22" fmla="*/ 2 w 1112838"/>
                <a:gd name="T23" fmla="*/ 71 h 560388"/>
                <a:gd name="T24" fmla="*/ 0 w 1112838"/>
                <a:gd name="T25" fmla="*/ 77 h 560388"/>
                <a:gd name="T26" fmla="*/ 6 w 1112838"/>
                <a:gd name="T27" fmla="*/ 82 h 560388"/>
                <a:gd name="T28" fmla="*/ 17 w 1112838"/>
                <a:gd name="T29" fmla="*/ 83 h 560388"/>
                <a:gd name="T30" fmla="*/ 24 w 1112838"/>
                <a:gd name="T31" fmla="*/ 81 h 560388"/>
                <a:gd name="T32" fmla="*/ 38 w 1112838"/>
                <a:gd name="T33" fmla="*/ 82 h 560388"/>
                <a:gd name="T34" fmla="*/ 48 w 1112838"/>
                <a:gd name="T35" fmla="*/ 86 h 560388"/>
                <a:gd name="T36" fmla="*/ 57 w 1112838"/>
                <a:gd name="T37" fmla="*/ 86 h 560388"/>
                <a:gd name="T38" fmla="*/ 61 w 1112838"/>
                <a:gd name="T39" fmla="*/ 81 h 560388"/>
                <a:gd name="T40" fmla="*/ 78 w 1112838"/>
                <a:gd name="T41" fmla="*/ 68 h 560388"/>
                <a:gd name="T42" fmla="*/ 84 w 1112838"/>
                <a:gd name="T43" fmla="*/ 58 h 560388"/>
                <a:gd name="T44" fmla="*/ 96 w 1112838"/>
                <a:gd name="T45" fmla="*/ 65 h 560388"/>
                <a:gd name="T46" fmla="*/ 107 w 1112838"/>
                <a:gd name="T47" fmla="*/ 52 h 560388"/>
                <a:gd name="T48" fmla="*/ 129 w 1112838"/>
                <a:gd name="T49" fmla="*/ 46 h 560388"/>
                <a:gd name="T50" fmla="*/ 138 w 1112838"/>
                <a:gd name="T51" fmla="*/ 44 h 560388"/>
                <a:gd name="T52" fmla="*/ 150 w 1112838"/>
                <a:gd name="T53" fmla="*/ 34 h 560388"/>
                <a:gd name="T54" fmla="*/ 157 w 1112838"/>
                <a:gd name="T55" fmla="*/ 17 h 560388"/>
                <a:gd name="T56" fmla="*/ 148 w 1112838"/>
                <a:gd name="T57" fmla="*/ 12 h 560388"/>
                <a:gd name="T58" fmla="*/ 138 w 1112838"/>
                <a:gd name="T59" fmla="*/ 16 h 560388"/>
                <a:gd name="T60" fmla="*/ 109 w 1112838"/>
                <a:gd name="T61" fmla="*/ 10 h 560388"/>
                <a:gd name="T62" fmla="*/ 93 w 1112838"/>
                <a:gd name="T63" fmla="*/ 11 h 560388"/>
                <a:gd name="T64" fmla="*/ 77 w 1112838"/>
                <a:gd name="T65" fmla="*/ 8 h 560388"/>
                <a:gd name="T66" fmla="*/ 70 w 1112838"/>
                <a:gd name="T67" fmla="*/ 0 h 560388"/>
                <a:gd name="T68" fmla="*/ 60 w 1112838"/>
                <a:gd name="T69" fmla="*/ 3 h 560388"/>
                <a:gd name="T70" fmla="*/ 46 w 1112838"/>
                <a:gd name="T71" fmla="*/ 14 h 560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12838"/>
                <a:gd name="T109" fmla="*/ 0 h 560388"/>
                <a:gd name="T110" fmla="*/ 1112838 w 1112838"/>
                <a:gd name="T111" fmla="*/ 560388 h 560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12838" h="560388">
                  <a:moveTo>
                    <a:pt x="328613" y="88900"/>
                  </a:moveTo>
                  <a:lnTo>
                    <a:pt x="193675" y="100013"/>
                  </a:lnTo>
                  <a:lnTo>
                    <a:pt x="123825" y="193675"/>
                  </a:lnTo>
                  <a:lnTo>
                    <a:pt x="117475" y="252413"/>
                  </a:lnTo>
                  <a:lnTo>
                    <a:pt x="184150" y="279400"/>
                  </a:lnTo>
                  <a:lnTo>
                    <a:pt x="257175" y="327025"/>
                  </a:lnTo>
                  <a:lnTo>
                    <a:pt x="336550" y="355600"/>
                  </a:lnTo>
                  <a:lnTo>
                    <a:pt x="290513" y="384175"/>
                  </a:lnTo>
                  <a:lnTo>
                    <a:pt x="247650" y="420688"/>
                  </a:lnTo>
                  <a:lnTo>
                    <a:pt x="172579" y="422525"/>
                  </a:lnTo>
                  <a:lnTo>
                    <a:pt x="123825" y="398463"/>
                  </a:lnTo>
                  <a:lnTo>
                    <a:pt x="14288" y="457200"/>
                  </a:lnTo>
                  <a:lnTo>
                    <a:pt x="0" y="500063"/>
                  </a:lnTo>
                  <a:lnTo>
                    <a:pt x="41275" y="530225"/>
                  </a:lnTo>
                  <a:lnTo>
                    <a:pt x="117475" y="538163"/>
                  </a:lnTo>
                  <a:lnTo>
                    <a:pt x="171450" y="528638"/>
                  </a:lnTo>
                  <a:lnTo>
                    <a:pt x="269875" y="533400"/>
                  </a:lnTo>
                  <a:lnTo>
                    <a:pt x="341313" y="560388"/>
                  </a:lnTo>
                  <a:lnTo>
                    <a:pt x="406400" y="560388"/>
                  </a:lnTo>
                  <a:lnTo>
                    <a:pt x="433388" y="528638"/>
                  </a:lnTo>
                  <a:lnTo>
                    <a:pt x="550863" y="442913"/>
                  </a:lnTo>
                  <a:lnTo>
                    <a:pt x="593725" y="376238"/>
                  </a:lnTo>
                  <a:lnTo>
                    <a:pt x="684213" y="419100"/>
                  </a:lnTo>
                  <a:lnTo>
                    <a:pt x="762000" y="336550"/>
                  </a:lnTo>
                  <a:lnTo>
                    <a:pt x="912813" y="296863"/>
                  </a:lnTo>
                  <a:lnTo>
                    <a:pt x="979488" y="285750"/>
                  </a:lnTo>
                  <a:lnTo>
                    <a:pt x="1066800" y="219075"/>
                  </a:lnTo>
                  <a:lnTo>
                    <a:pt x="1112838" y="112713"/>
                  </a:lnTo>
                  <a:lnTo>
                    <a:pt x="1047750" y="74613"/>
                  </a:lnTo>
                  <a:lnTo>
                    <a:pt x="979488" y="103188"/>
                  </a:lnTo>
                  <a:lnTo>
                    <a:pt x="776288" y="61913"/>
                  </a:lnTo>
                  <a:lnTo>
                    <a:pt x="661988" y="71438"/>
                  </a:lnTo>
                  <a:lnTo>
                    <a:pt x="542925" y="52388"/>
                  </a:lnTo>
                  <a:lnTo>
                    <a:pt x="498475" y="0"/>
                  </a:lnTo>
                  <a:lnTo>
                    <a:pt x="422275" y="17463"/>
                  </a:lnTo>
                  <a:lnTo>
                    <a:pt x="328613" y="8890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18" name="Freeform 112">
              <a:extLst>
                <a:ext uri="{FF2B5EF4-FFF2-40B4-BE49-F238E27FC236}">
                  <a16:creationId xmlns:a16="http://schemas.microsoft.com/office/drawing/2014/main" id="{A2B2E170-CC4A-4DEE-9915-6E03F9D1DBCD}"/>
                </a:ext>
              </a:extLst>
            </p:cNvPr>
            <p:cNvSpPr>
              <a:spLocks/>
            </p:cNvSpPr>
            <p:nvPr/>
          </p:nvSpPr>
          <p:spPr bwMode="auto">
            <a:xfrm>
              <a:off x="3845701" y="2529444"/>
              <a:ext cx="406306" cy="246263"/>
            </a:xfrm>
            <a:custGeom>
              <a:avLst/>
              <a:gdLst>
                <a:gd name="T0" fmla="*/ 97 w 768351"/>
                <a:gd name="T1" fmla="*/ 27 h 552700"/>
                <a:gd name="T2" fmla="*/ 94 w 768351"/>
                <a:gd name="T3" fmla="*/ 32 h 552700"/>
                <a:gd name="T4" fmla="*/ 83 w 768351"/>
                <a:gd name="T5" fmla="*/ 31 h 552700"/>
                <a:gd name="T6" fmla="*/ 73 w 768351"/>
                <a:gd name="T7" fmla="*/ 27 h 552700"/>
                <a:gd name="T8" fmla="*/ 59 w 768351"/>
                <a:gd name="T9" fmla="*/ 27 h 552700"/>
                <a:gd name="T10" fmla="*/ 50 w 768351"/>
                <a:gd name="T11" fmla="*/ 28 h 552700"/>
                <a:gd name="T12" fmla="*/ 39 w 768351"/>
                <a:gd name="T13" fmla="*/ 27 h 552700"/>
                <a:gd name="T14" fmla="*/ 33 w 768351"/>
                <a:gd name="T15" fmla="*/ 23 h 552700"/>
                <a:gd name="T16" fmla="*/ 35 w 768351"/>
                <a:gd name="T17" fmla="*/ 17 h 552700"/>
                <a:gd name="T18" fmla="*/ 51 w 768351"/>
                <a:gd name="T19" fmla="*/ 9 h 552700"/>
                <a:gd name="T20" fmla="*/ 48 w 768351"/>
                <a:gd name="T21" fmla="*/ 0 h 552700"/>
                <a:gd name="T22" fmla="*/ 38 w 768351"/>
                <a:gd name="T23" fmla="*/ 1 h 552700"/>
                <a:gd name="T24" fmla="*/ 31 w 768351"/>
                <a:gd name="T25" fmla="*/ 7 h 552700"/>
                <a:gd name="T26" fmla="*/ 21 w 768351"/>
                <a:gd name="T27" fmla="*/ 11 h 552700"/>
                <a:gd name="T28" fmla="*/ 18 w 768351"/>
                <a:gd name="T29" fmla="*/ 17 h 552700"/>
                <a:gd name="T30" fmla="*/ 11 w 768351"/>
                <a:gd name="T31" fmla="*/ 24 h 552700"/>
                <a:gd name="T32" fmla="*/ 2 w 768351"/>
                <a:gd name="T33" fmla="*/ 27 h 552700"/>
                <a:gd name="T34" fmla="*/ 3 w 768351"/>
                <a:gd name="T35" fmla="*/ 37 h 552700"/>
                <a:gd name="T36" fmla="*/ 8 w 768351"/>
                <a:gd name="T37" fmla="*/ 44 h 552700"/>
                <a:gd name="T38" fmla="*/ 12 w 768351"/>
                <a:gd name="T39" fmla="*/ 53 h 552700"/>
                <a:gd name="T40" fmla="*/ 7 w 768351"/>
                <a:gd name="T41" fmla="*/ 63 h 552700"/>
                <a:gd name="T42" fmla="*/ 0 w 768351"/>
                <a:gd name="T43" fmla="*/ 70 h 552700"/>
                <a:gd name="T44" fmla="*/ 16 w 768351"/>
                <a:gd name="T45" fmla="*/ 73 h 552700"/>
                <a:gd name="T46" fmla="*/ 27 w 768351"/>
                <a:gd name="T47" fmla="*/ 74 h 552700"/>
                <a:gd name="T48" fmla="*/ 34 w 768351"/>
                <a:gd name="T49" fmla="*/ 66 h 552700"/>
                <a:gd name="T50" fmla="*/ 45 w 768351"/>
                <a:gd name="T51" fmla="*/ 56 h 552700"/>
                <a:gd name="T52" fmla="*/ 52 w 768351"/>
                <a:gd name="T53" fmla="*/ 50 h 552700"/>
                <a:gd name="T54" fmla="*/ 63 w 768351"/>
                <a:gd name="T55" fmla="*/ 55 h 552700"/>
                <a:gd name="T56" fmla="*/ 61 w 768351"/>
                <a:gd name="T57" fmla="*/ 65 h 552700"/>
                <a:gd name="T58" fmla="*/ 66 w 768351"/>
                <a:gd name="T59" fmla="*/ 77 h 552700"/>
                <a:gd name="T60" fmla="*/ 78 w 768351"/>
                <a:gd name="T61" fmla="*/ 69 h 552700"/>
                <a:gd name="T62" fmla="*/ 96 w 768351"/>
                <a:gd name="T63" fmla="*/ 60 h 552700"/>
                <a:gd name="T64" fmla="*/ 104 w 768351"/>
                <a:gd name="T65" fmla="*/ 61 h 552700"/>
                <a:gd name="T66" fmla="*/ 114 w 768351"/>
                <a:gd name="T67" fmla="*/ 62 h 552700"/>
                <a:gd name="T68" fmla="*/ 113 w 768351"/>
                <a:gd name="T69" fmla="*/ 55 h 552700"/>
                <a:gd name="T70" fmla="*/ 103 w 768351"/>
                <a:gd name="T71" fmla="*/ 41 h 552700"/>
                <a:gd name="T72" fmla="*/ 97 w 768351"/>
                <a:gd name="T73" fmla="*/ 27 h 5527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8351"/>
                <a:gd name="T112" fmla="*/ 0 h 552700"/>
                <a:gd name="T113" fmla="*/ 768351 w 768351"/>
                <a:gd name="T114" fmla="*/ 552700 h 5527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8351" h="552700">
                  <a:moveTo>
                    <a:pt x="650876" y="196850"/>
                  </a:moveTo>
                  <a:lnTo>
                    <a:pt x="631763" y="226468"/>
                  </a:lnTo>
                  <a:lnTo>
                    <a:pt x="560388" y="222250"/>
                  </a:lnTo>
                  <a:lnTo>
                    <a:pt x="492126" y="196850"/>
                  </a:lnTo>
                  <a:lnTo>
                    <a:pt x="397210" y="191940"/>
                  </a:lnTo>
                  <a:lnTo>
                    <a:pt x="337679" y="202656"/>
                  </a:lnTo>
                  <a:lnTo>
                    <a:pt x="266241" y="196703"/>
                  </a:lnTo>
                  <a:lnTo>
                    <a:pt x="223379" y="165746"/>
                  </a:lnTo>
                  <a:lnTo>
                    <a:pt x="236538" y="119063"/>
                  </a:lnTo>
                  <a:lnTo>
                    <a:pt x="344488" y="61913"/>
                  </a:lnTo>
                  <a:lnTo>
                    <a:pt x="320675" y="0"/>
                  </a:lnTo>
                  <a:lnTo>
                    <a:pt x="258763" y="6350"/>
                  </a:lnTo>
                  <a:lnTo>
                    <a:pt x="211138" y="49213"/>
                  </a:lnTo>
                  <a:lnTo>
                    <a:pt x="144463" y="80963"/>
                  </a:lnTo>
                  <a:lnTo>
                    <a:pt x="120650" y="120650"/>
                  </a:lnTo>
                  <a:lnTo>
                    <a:pt x="74613" y="168275"/>
                  </a:lnTo>
                  <a:lnTo>
                    <a:pt x="12700" y="195263"/>
                  </a:lnTo>
                  <a:lnTo>
                    <a:pt x="17463" y="261938"/>
                  </a:lnTo>
                  <a:lnTo>
                    <a:pt x="57150" y="314325"/>
                  </a:lnTo>
                  <a:lnTo>
                    <a:pt x="82885" y="381250"/>
                  </a:lnTo>
                  <a:lnTo>
                    <a:pt x="43594" y="447925"/>
                  </a:lnTo>
                  <a:lnTo>
                    <a:pt x="0" y="500063"/>
                  </a:lnTo>
                  <a:lnTo>
                    <a:pt x="109079" y="525315"/>
                  </a:lnTo>
                  <a:lnTo>
                    <a:pt x="184150" y="528638"/>
                  </a:lnTo>
                  <a:lnTo>
                    <a:pt x="230188" y="471488"/>
                  </a:lnTo>
                  <a:lnTo>
                    <a:pt x="303213" y="400050"/>
                  </a:lnTo>
                  <a:lnTo>
                    <a:pt x="354013" y="357188"/>
                  </a:lnTo>
                  <a:lnTo>
                    <a:pt x="427038" y="395288"/>
                  </a:lnTo>
                  <a:lnTo>
                    <a:pt x="411163" y="468313"/>
                  </a:lnTo>
                  <a:lnTo>
                    <a:pt x="446026" y="552700"/>
                  </a:lnTo>
                  <a:lnTo>
                    <a:pt x="522288" y="495300"/>
                  </a:lnTo>
                  <a:lnTo>
                    <a:pt x="643669" y="431256"/>
                  </a:lnTo>
                  <a:lnTo>
                    <a:pt x="701676" y="434975"/>
                  </a:lnTo>
                  <a:lnTo>
                    <a:pt x="768351" y="444500"/>
                  </a:lnTo>
                  <a:lnTo>
                    <a:pt x="760413" y="395288"/>
                  </a:lnTo>
                  <a:lnTo>
                    <a:pt x="692151" y="292100"/>
                  </a:lnTo>
                  <a:lnTo>
                    <a:pt x="650876" y="19685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19" name="Freeform 113">
              <a:extLst>
                <a:ext uri="{FF2B5EF4-FFF2-40B4-BE49-F238E27FC236}">
                  <a16:creationId xmlns:a16="http://schemas.microsoft.com/office/drawing/2014/main" id="{3622297B-6558-4765-B5DE-DB903E1244A9}"/>
                </a:ext>
              </a:extLst>
            </p:cNvPr>
            <p:cNvSpPr>
              <a:spLocks/>
            </p:cNvSpPr>
            <p:nvPr/>
          </p:nvSpPr>
          <p:spPr bwMode="auto">
            <a:xfrm>
              <a:off x="3028198" y="2429271"/>
              <a:ext cx="773447" cy="429918"/>
            </a:xfrm>
            <a:custGeom>
              <a:avLst/>
              <a:gdLst>
                <a:gd name="T0" fmla="*/ 2147483647 w 927"/>
                <a:gd name="T1" fmla="*/ 2147483647 h 601"/>
                <a:gd name="T2" fmla="*/ 2147483647 w 927"/>
                <a:gd name="T3" fmla="*/ 2147483647 h 601"/>
                <a:gd name="T4" fmla="*/ 2147483647 w 927"/>
                <a:gd name="T5" fmla="*/ 2147483647 h 601"/>
                <a:gd name="T6" fmla="*/ 2147483647 w 927"/>
                <a:gd name="T7" fmla="*/ 2147483647 h 601"/>
                <a:gd name="T8" fmla="*/ 2147483647 w 927"/>
                <a:gd name="T9" fmla="*/ 2147483647 h 601"/>
                <a:gd name="T10" fmla="*/ 2147483647 w 927"/>
                <a:gd name="T11" fmla="*/ 2147483647 h 601"/>
                <a:gd name="T12" fmla="*/ 2147483647 w 927"/>
                <a:gd name="T13" fmla="*/ 2147483647 h 601"/>
                <a:gd name="T14" fmla="*/ 2147483647 w 927"/>
                <a:gd name="T15" fmla="*/ 2147483647 h 601"/>
                <a:gd name="T16" fmla="*/ 2147483647 w 927"/>
                <a:gd name="T17" fmla="*/ 2147483647 h 601"/>
                <a:gd name="T18" fmla="*/ 2147483647 w 927"/>
                <a:gd name="T19" fmla="*/ 2147483647 h 601"/>
                <a:gd name="T20" fmla="*/ 2147483647 w 927"/>
                <a:gd name="T21" fmla="*/ 2147483647 h 601"/>
                <a:gd name="T22" fmla="*/ 2147483647 w 927"/>
                <a:gd name="T23" fmla="*/ 2147483647 h 601"/>
                <a:gd name="T24" fmla="*/ 2147483647 w 927"/>
                <a:gd name="T25" fmla="*/ 2147483647 h 601"/>
                <a:gd name="T26" fmla="*/ 2147483647 w 927"/>
                <a:gd name="T27" fmla="*/ 2147483647 h 601"/>
                <a:gd name="T28" fmla="*/ 2147483647 w 927"/>
                <a:gd name="T29" fmla="*/ 2147483647 h 601"/>
                <a:gd name="T30" fmla="*/ 2147483647 w 927"/>
                <a:gd name="T31" fmla="*/ 2147483647 h 601"/>
                <a:gd name="T32" fmla="*/ 2147483647 w 927"/>
                <a:gd name="T33" fmla="*/ 2147483647 h 601"/>
                <a:gd name="T34" fmla="*/ 2147483647 w 927"/>
                <a:gd name="T35" fmla="*/ 2147483647 h 601"/>
                <a:gd name="T36" fmla="*/ 2147483647 w 927"/>
                <a:gd name="T37" fmla="*/ 2147483647 h 601"/>
                <a:gd name="T38" fmla="*/ 2147483647 w 927"/>
                <a:gd name="T39" fmla="*/ 2147483647 h 601"/>
                <a:gd name="T40" fmla="*/ 2147483647 w 927"/>
                <a:gd name="T41" fmla="*/ 2147483647 h 601"/>
                <a:gd name="T42" fmla="*/ 2147483647 w 927"/>
                <a:gd name="T43" fmla="*/ 2147483647 h 601"/>
                <a:gd name="T44" fmla="*/ 2147483647 w 927"/>
                <a:gd name="T45" fmla="*/ 2147483647 h 601"/>
                <a:gd name="T46" fmla="*/ 2147483647 w 927"/>
                <a:gd name="T47" fmla="*/ 2147483647 h 601"/>
                <a:gd name="T48" fmla="*/ 2147483647 w 927"/>
                <a:gd name="T49" fmla="*/ 2147483647 h 601"/>
                <a:gd name="T50" fmla="*/ 2147483647 w 927"/>
                <a:gd name="T51" fmla="*/ 2147483647 h 601"/>
                <a:gd name="T52" fmla="*/ 2147483647 w 927"/>
                <a:gd name="T53" fmla="*/ 2147483647 h 601"/>
                <a:gd name="T54" fmla="*/ 2147483647 w 927"/>
                <a:gd name="T55" fmla="*/ 2147483647 h 601"/>
                <a:gd name="T56" fmla="*/ 2147483647 w 927"/>
                <a:gd name="T57" fmla="*/ 2147483647 h 601"/>
                <a:gd name="T58" fmla="*/ 2147483647 w 927"/>
                <a:gd name="T59" fmla="*/ 2147483647 h 601"/>
                <a:gd name="T60" fmla="*/ 2147483647 w 927"/>
                <a:gd name="T61" fmla="*/ 2147483647 h 601"/>
                <a:gd name="T62" fmla="*/ 2147483647 w 927"/>
                <a:gd name="T63" fmla="*/ 2147483647 h 601"/>
                <a:gd name="T64" fmla="*/ 2147483647 w 927"/>
                <a:gd name="T65" fmla="*/ 2147483647 h 601"/>
                <a:gd name="T66" fmla="*/ 2147483647 w 927"/>
                <a:gd name="T67" fmla="*/ 2147483647 h 601"/>
                <a:gd name="T68" fmla="*/ 2147483647 w 927"/>
                <a:gd name="T69" fmla="*/ 2147483647 h 601"/>
                <a:gd name="T70" fmla="*/ 2147483647 w 927"/>
                <a:gd name="T71" fmla="*/ 2147483647 h 601"/>
                <a:gd name="T72" fmla="*/ 2147483647 w 927"/>
                <a:gd name="T73" fmla="*/ 2147483647 h 601"/>
                <a:gd name="T74" fmla="*/ 2147483647 w 927"/>
                <a:gd name="T75" fmla="*/ 2147483647 h 601"/>
                <a:gd name="T76" fmla="*/ 2147483647 w 927"/>
                <a:gd name="T77" fmla="*/ 0 h 601"/>
                <a:gd name="T78" fmla="*/ 2147483647 w 927"/>
                <a:gd name="T79" fmla="*/ 2147483647 h 601"/>
                <a:gd name="T80" fmla="*/ 2147483647 w 927"/>
                <a:gd name="T81" fmla="*/ 2147483647 h 601"/>
                <a:gd name="T82" fmla="*/ 2147483647 w 927"/>
                <a:gd name="T83" fmla="*/ 2147483647 h 601"/>
                <a:gd name="T84" fmla="*/ 2147483647 w 927"/>
                <a:gd name="T85" fmla="*/ 2147483647 h 601"/>
                <a:gd name="T86" fmla="*/ 2147483647 w 927"/>
                <a:gd name="T87" fmla="*/ 2147483647 h 601"/>
                <a:gd name="T88" fmla="*/ 2147483647 w 927"/>
                <a:gd name="T89" fmla="*/ 2147483647 h 601"/>
                <a:gd name="T90" fmla="*/ 2147483647 w 927"/>
                <a:gd name="T91" fmla="*/ 2147483647 h 601"/>
                <a:gd name="T92" fmla="*/ 2147483647 w 927"/>
                <a:gd name="T93" fmla="*/ 2147483647 h 601"/>
                <a:gd name="T94" fmla="*/ 2147483647 w 927"/>
                <a:gd name="T95" fmla="*/ 2147483647 h 601"/>
                <a:gd name="T96" fmla="*/ 2147483647 w 927"/>
                <a:gd name="T97" fmla="*/ 2147483647 h 601"/>
                <a:gd name="T98" fmla="*/ 2147483647 w 927"/>
                <a:gd name="T99" fmla="*/ 2147483647 h 601"/>
                <a:gd name="T100" fmla="*/ 2147483647 w 927"/>
                <a:gd name="T101" fmla="*/ 2147483647 h 601"/>
                <a:gd name="T102" fmla="*/ 2147483647 w 927"/>
                <a:gd name="T103" fmla="*/ 2147483647 h 601"/>
                <a:gd name="T104" fmla="*/ 2147483647 w 927"/>
                <a:gd name="T105" fmla="*/ 2147483647 h 601"/>
                <a:gd name="T106" fmla="*/ 0 w 927"/>
                <a:gd name="T107" fmla="*/ 2147483647 h 601"/>
                <a:gd name="T108" fmla="*/ 2147483647 w 927"/>
                <a:gd name="T109" fmla="*/ 2147483647 h 601"/>
                <a:gd name="T110" fmla="*/ 2147483647 w 927"/>
                <a:gd name="T111" fmla="*/ 2147483647 h 601"/>
                <a:gd name="T112" fmla="*/ 2147483647 w 927"/>
                <a:gd name="T113" fmla="*/ 2147483647 h 601"/>
                <a:gd name="T114" fmla="*/ 2147483647 w 927"/>
                <a:gd name="T115" fmla="*/ 2147483647 h 601"/>
                <a:gd name="T116" fmla="*/ 2147483647 w 927"/>
                <a:gd name="T117" fmla="*/ 2147483647 h 601"/>
                <a:gd name="T118" fmla="*/ 2147483647 w 927"/>
                <a:gd name="T119" fmla="*/ 2147483647 h 601"/>
                <a:gd name="T120" fmla="*/ 2147483647 w 927"/>
                <a:gd name="T121" fmla="*/ 2147483647 h 6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27"/>
                <a:gd name="T184" fmla="*/ 0 h 601"/>
                <a:gd name="T185" fmla="*/ 927 w 927"/>
                <a:gd name="T186" fmla="*/ 601 h 6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27" h="601">
                  <a:moveTo>
                    <a:pt x="72" y="407"/>
                  </a:moveTo>
                  <a:lnTo>
                    <a:pt x="91" y="436"/>
                  </a:lnTo>
                  <a:lnTo>
                    <a:pt x="148" y="437"/>
                  </a:lnTo>
                  <a:lnTo>
                    <a:pt x="169" y="416"/>
                  </a:lnTo>
                  <a:lnTo>
                    <a:pt x="186" y="389"/>
                  </a:lnTo>
                  <a:lnTo>
                    <a:pt x="214" y="382"/>
                  </a:lnTo>
                  <a:lnTo>
                    <a:pt x="250" y="373"/>
                  </a:lnTo>
                  <a:lnTo>
                    <a:pt x="273" y="378"/>
                  </a:lnTo>
                  <a:lnTo>
                    <a:pt x="316" y="382"/>
                  </a:lnTo>
                  <a:lnTo>
                    <a:pt x="371" y="399"/>
                  </a:lnTo>
                  <a:lnTo>
                    <a:pt x="413" y="416"/>
                  </a:lnTo>
                  <a:lnTo>
                    <a:pt x="446" y="432"/>
                  </a:lnTo>
                  <a:lnTo>
                    <a:pt x="484" y="463"/>
                  </a:lnTo>
                  <a:lnTo>
                    <a:pt x="511" y="493"/>
                  </a:lnTo>
                  <a:lnTo>
                    <a:pt x="538" y="493"/>
                  </a:lnTo>
                  <a:lnTo>
                    <a:pt x="568" y="505"/>
                  </a:lnTo>
                  <a:lnTo>
                    <a:pt x="577" y="533"/>
                  </a:lnTo>
                  <a:lnTo>
                    <a:pt x="576" y="565"/>
                  </a:lnTo>
                  <a:lnTo>
                    <a:pt x="587" y="592"/>
                  </a:lnTo>
                  <a:lnTo>
                    <a:pt x="637" y="601"/>
                  </a:lnTo>
                  <a:lnTo>
                    <a:pt x="675" y="586"/>
                  </a:lnTo>
                  <a:lnTo>
                    <a:pt x="715" y="554"/>
                  </a:lnTo>
                  <a:lnTo>
                    <a:pt x="774" y="544"/>
                  </a:lnTo>
                  <a:lnTo>
                    <a:pt x="795" y="494"/>
                  </a:lnTo>
                  <a:lnTo>
                    <a:pt x="828" y="460"/>
                  </a:lnTo>
                  <a:lnTo>
                    <a:pt x="873" y="428"/>
                  </a:lnTo>
                  <a:lnTo>
                    <a:pt x="924" y="437"/>
                  </a:lnTo>
                  <a:lnTo>
                    <a:pt x="927" y="401"/>
                  </a:lnTo>
                  <a:lnTo>
                    <a:pt x="912" y="367"/>
                  </a:lnTo>
                  <a:lnTo>
                    <a:pt x="863" y="341"/>
                  </a:lnTo>
                  <a:lnTo>
                    <a:pt x="787" y="303"/>
                  </a:lnTo>
                  <a:lnTo>
                    <a:pt x="734" y="257"/>
                  </a:lnTo>
                  <a:lnTo>
                    <a:pt x="675" y="213"/>
                  </a:lnTo>
                  <a:lnTo>
                    <a:pt x="594" y="108"/>
                  </a:lnTo>
                  <a:lnTo>
                    <a:pt x="554" y="108"/>
                  </a:lnTo>
                  <a:lnTo>
                    <a:pt x="527" y="115"/>
                  </a:lnTo>
                  <a:lnTo>
                    <a:pt x="528" y="71"/>
                  </a:lnTo>
                  <a:lnTo>
                    <a:pt x="505" y="29"/>
                  </a:lnTo>
                  <a:lnTo>
                    <a:pt x="475" y="0"/>
                  </a:lnTo>
                  <a:lnTo>
                    <a:pt x="416" y="8"/>
                  </a:lnTo>
                  <a:lnTo>
                    <a:pt x="380" y="14"/>
                  </a:lnTo>
                  <a:lnTo>
                    <a:pt x="343" y="39"/>
                  </a:lnTo>
                  <a:lnTo>
                    <a:pt x="312" y="70"/>
                  </a:lnTo>
                  <a:lnTo>
                    <a:pt x="232" y="89"/>
                  </a:lnTo>
                  <a:lnTo>
                    <a:pt x="180" y="101"/>
                  </a:lnTo>
                  <a:lnTo>
                    <a:pt x="136" y="53"/>
                  </a:lnTo>
                  <a:lnTo>
                    <a:pt x="114" y="13"/>
                  </a:lnTo>
                  <a:lnTo>
                    <a:pt x="63" y="10"/>
                  </a:lnTo>
                  <a:lnTo>
                    <a:pt x="24" y="34"/>
                  </a:lnTo>
                  <a:lnTo>
                    <a:pt x="124" y="130"/>
                  </a:lnTo>
                  <a:lnTo>
                    <a:pt x="91" y="140"/>
                  </a:lnTo>
                  <a:lnTo>
                    <a:pt x="54" y="158"/>
                  </a:lnTo>
                  <a:lnTo>
                    <a:pt x="22" y="131"/>
                  </a:lnTo>
                  <a:lnTo>
                    <a:pt x="0" y="161"/>
                  </a:lnTo>
                  <a:lnTo>
                    <a:pt x="3" y="206"/>
                  </a:lnTo>
                  <a:lnTo>
                    <a:pt x="48" y="221"/>
                  </a:lnTo>
                  <a:lnTo>
                    <a:pt x="45" y="248"/>
                  </a:lnTo>
                  <a:lnTo>
                    <a:pt x="54" y="287"/>
                  </a:lnTo>
                  <a:lnTo>
                    <a:pt x="82" y="322"/>
                  </a:lnTo>
                  <a:lnTo>
                    <a:pt x="63" y="371"/>
                  </a:lnTo>
                  <a:lnTo>
                    <a:pt x="72" y="407"/>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20" name="Freeform 114">
              <a:extLst>
                <a:ext uri="{FF2B5EF4-FFF2-40B4-BE49-F238E27FC236}">
                  <a16:creationId xmlns:a16="http://schemas.microsoft.com/office/drawing/2014/main" id="{6B55E604-C865-4EEA-A1F7-36FCD97AFA5A}"/>
                </a:ext>
              </a:extLst>
            </p:cNvPr>
            <p:cNvSpPr>
              <a:spLocks/>
            </p:cNvSpPr>
            <p:nvPr/>
          </p:nvSpPr>
          <p:spPr bwMode="auto">
            <a:xfrm>
              <a:off x="4545721" y="3143016"/>
              <a:ext cx="460153" cy="221217"/>
            </a:xfrm>
            <a:custGeom>
              <a:avLst/>
              <a:gdLst>
                <a:gd name="T0" fmla="*/ 2147483647 w 470"/>
                <a:gd name="T1" fmla="*/ 2147483647 h 266"/>
                <a:gd name="T2" fmla="*/ 0 w 470"/>
                <a:gd name="T3" fmla="*/ 2147483647 h 266"/>
                <a:gd name="T4" fmla="*/ 2147483647 w 470"/>
                <a:gd name="T5" fmla="*/ 2147483647 h 266"/>
                <a:gd name="T6" fmla="*/ 2147483647 w 470"/>
                <a:gd name="T7" fmla="*/ 2147483647 h 266"/>
                <a:gd name="T8" fmla="*/ 2147483647 w 470"/>
                <a:gd name="T9" fmla="*/ 2147483647 h 266"/>
                <a:gd name="T10" fmla="*/ 2147483647 w 470"/>
                <a:gd name="T11" fmla="*/ 2147483647 h 266"/>
                <a:gd name="T12" fmla="*/ 2147483647 w 470"/>
                <a:gd name="T13" fmla="*/ 2147483647 h 266"/>
                <a:gd name="T14" fmla="*/ 2147483647 w 470"/>
                <a:gd name="T15" fmla="*/ 2147483647 h 266"/>
                <a:gd name="T16" fmla="*/ 2147483647 w 470"/>
                <a:gd name="T17" fmla="*/ 2147483647 h 266"/>
                <a:gd name="T18" fmla="*/ 2147483647 w 470"/>
                <a:gd name="T19" fmla="*/ 2147483647 h 266"/>
                <a:gd name="T20" fmla="*/ 2147483647 w 470"/>
                <a:gd name="T21" fmla="*/ 2147483647 h 266"/>
                <a:gd name="T22" fmla="*/ 2147483647 w 470"/>
                <a:gd name="T23" fmla="*/ 2147483647 h 266"/>
                <a:gd name="T24" fmla="*/ 2147483647 w 470"/>
                <a:gd name="T25" fmla="*/ 2147483647 h 266"/>
                <a:gd name="T26" fmla="*/ 2147483647 w 470"/>
                <a:gd name="T27" fmla="*/ 2147483647 h 266"/>
                <a:gd name="T28" fmla="*/ 2147483647 w 470"/>
                <a:gd name="T29" fmla="*/ 2147483647 h 266"/>
                <a:gd name="T30" fmla="*/ 2147483647 w 470"/>
                <a:gd name="T31" fmla="*/ 2147483647 h 266"/>
                <a:gd name="T32" fmla="*/ 2147483647 w 470"/>
                <a:gd name="T33" fmla="*/ 2147483647 h 266"/>
                <a:gd name="T34" fmla="*/ 2147483647 w 470"/>
                <a:gd name="T35" fmla="*/ 2147483647 h 266"/>
                <a:gd name="T36" fmla="*/ 2147483647 w 470"/>
                <a:gd name="T37" fmla="*/ 0 h 266"/>
                <a:gd name="T38" fmla="*/ 2147483647 w 470"/>
                <a:gd name="T39" fmla="*/ 2147483647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0"/>
                <a:gd name="T61" fmla="*/ 0 h 266"/>
                <a:gd name="T62" fmla="*/ 470 w 470"/>
                <a:gd name="T63" fmla="*/ 266 h 2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0" h="266">
                  <a:moveTo>
                    <a:pt x="27" y="13"/>
                  </a:moveTo>
                  <a:lnTo>
                    <a:pt x="0" y="58"/>
                  </a:lnTo>
                  <a:lnTo>
                    <a:pt x="3" y="108"/>
                  </a:lnTo>
                  <a:lnTo>
                    <a:pt x="46" y="136"/>
                  </a:lnTo>
                  <a:lnTo>
                    <a:pt x="94" y="154"/>
                  </a:lnTo>
                  <a:lnTo>
                    <a:pt x="168" y="185"/>
                  </a:lnTo>
                  <a:lnTo>
                    <a:pt x="231" y="185"/>
                  </a:lnTo>
                  <a:lnTo>
                    <a:pt x="285" y="230"/>
                  </a:lnTo>
                  <a:lnTo>
                    <a:pt x="373" y="248"/>
                  </a:lnTo>
                  <a:lnTo>
                    <a:pt x="444" y="266"/>
                  </a:lnTo>
                  <a:lnTo>
                    <a:pt x="462" y="234"/>
                  </a:lnTo>
                  <a:lnTo>
                    <a:pt x="470" y="200"/>
                  </a:lnTo>
                  <a:lnTo>
                    <a:pt x="458" y="157"/>
                  </a:lnTo>
                  <a:lnTo>
                    <a:pt x="420" y="158"/>
                  </a:lnTo>
                  <a:lnTo>
                    <a:pt x="347" y="159"/>
                  </a:lnTo>
                  <a:lnTo>
                    <a:pt x="297" y="127"/>
                  </a:lnTo>
                  <a:lnTo>
                    <a:pt x="223" y="63"/>
                  </a:lnTo>
                  <a:lnTo>
                    <a:pt x="130" y="10"/>
                  </a:lnTo>
                  <a:lnTo>
                    <a:pt x="73" y="0"/>
                  </a:lnTo>
                  <a:lnTo>
                    <a:pt x="27" y="1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421" name="Freeform 115">
              <a:extLst>
                <a:ext uri="{FF2B5EF4-FFF2-40B4-BE49-F238E27FC236}">
                  <a16:creationId xmlns:a16="http://schemas.microsoft.com/office/drawing/2014/main" id="{164B9E70-5142-48D0-8BD1-D1C9C7D8726A}"/>
                </a:ext>
              </a:extLst>
            </p:cNvPr>
            <p:cNvSpPr>
              <a:spLocks/>
            </p:cNvSpPr>
            <p:nvPr/>
          </p:nvSpPr>
          <p:spPr bwMode="auto">
            <a:xfrm>
              <a:off x="5054825" y="3264060"/>
              <a:ext cx="181122" cy="83479"/>
            </a:xfrm>
            <a:custGeom>
              <a:avLst/>
              <a:gdLst>
                <a:gd name="T0" fmla="*/ 2147483647 w 185"/>
                <a:gd name="T1" fmla="*/ 2147483647 h 101"/>
                <a:gd name="T2" fmla="*/ 0 w 185"/>
                <a:gd name="T3" fmla="*/ 2147483647 h 101"/>
                <a:gd name="T4" fmla="*/ 2147483647 w 185"/>
                <a:gd name="T5" fmla="*/ 2147483647 h 101"/>
                <a:gd name="T6" fmla="*/ 2147483647 w 185"/>
                <a:gd name="T7" fmla="*/ 2147483647 h 101"/>
                <a:gd name="T8" fmla="*/ 2147483647 w 185"/>
                <a:gd name="T9" fmla="*/ 2147483647 h 101"/>
                <a:gd name="T10" fmla="*/ 2147483647 w 185"/>
                <a:gd name="T11" fmla="*/ 2147483647 h 101"/>
                <a:gd name="T12" fmla="*/ 2147483647 w 185"/>
                <a:gd name="T13" fmla="*/ 2147483647 h 101"/>
                <a:gd name="T14" fmla="*/ 2147483647 w 185"/>
                <a:gd name="T15" fmla="*/ 2147483647 h 101"/>
                <a:gd name="T16" fmla="*/ 2147483647 w 185"/>
                <a:gd name="T17" fmla="*/ 0 h 101"/>
                <a:gd name="T18" fmla="*/ 2147483647 w 185"/>
                <a:gd name="T19" fmla="*/ 2147483647 h 101"/>
                <a:gd name="T20" fmla="*/ 2147483647 w 185"/>
                <a:gd name="T21" fmla="*/ 2147483647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01"/>
                <a:gd name="T35" fmla="*/ 185 w 185"/>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01">
                  <a:moveTo>
                    <a:pt x="1" y="22"/>
                  </a:moveTo>
                  <a:lnTo>
                    <a:pt x="0" y="84"/>
                  </a:lnTo>
                  <a:lnTo>
                    <a:pt x="40" y="88"/>
                  </a:lnTo>
                  <a:lnTo>
                    <a:pt x="92" y="99"/>
                  </a:lnTo>
                  <a:lnTo>
                    <a:pt x="139" y="101"/>
                  </a:lnTo>
                  <a:lnTo>
                    <a:pt x="184" y="98"/>
                  </a:lnTo>
                  <a:lnTo>
                    <a:pt x="185" y="63"/>
                  </a:lnTo>
                  <a:lnTo>
                    <a:pt x="156" y="45"/>
                  </a:lnTo>
                  <a:lnTo>
                    <a:pt x="112" y="0"/>
                  </a:lnTo>
                  <a:lnTo>
                    <a:pt x="62" y="11"/>
                  </a:lnTo>
                  <a:lnTo>
                    <a:pt x="1" y="2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graphicFrame>
        <p:nvGraphicFramePr>
          <p:cNvPr id="46" name="Content Placeholder 2">
            <a:extLst>
              <a:ext uri="{FF2B5EF4-FFF2-40B4-BE49-F238E27FC236}">
                <a16:creationId xmlns:a16="http://schemas.microsoft.com/office/drawing/2014/main" id="{15709EF6-DDC6-757A-74D5-E011618EE48C}"/>
              </a:ext>
            </a:extLst>
          </p:cNvPr>
          <p:cNvGraphicFramePr>
            <a:graphicFrameLocks/>
          </p:cNvGraphicFramePr>
          <p:nvPr>
            <p:extLst>
              <p:ext uri="{D42A27DB-BD31-4B8C-83A1-F6EECF244321}">
                <p14:modId xmlns:p14="http://schemas.microsoft.com/office/powerpoint/2010/main" val="1011724869"/>
              </p:ext>
            </p:extLst>
          </p:nvPr>
        </p:nvGraphicFramePr>
        <p:xfrm>
          <a:off x="6184978" y="213360"/>
          <a:ext cx="5803819" cy="6644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464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remove" grpId="0" nodeType="withEffect">
                                  <p:stCondLst>
                                    <p:cond delay="0"/>
                                  </p:stCondLst>
                                  <p:childTnLst>
                                    <p:animRot by="21600000">
                                      <p:cBhvr>
                                        <p:cTn id="6" dur="2000" fill="hold"/>
                                        <p:tgtEl>
                                          <p:spTgt spid="8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016000"/>
            <a:ext cx="11973560" cy="5842000"/>
          </a:xfrm>
        </p:spPr>
        <p:txBody>
          <a:bodyPr>
            <a:normAutofit/>
          </a:bodyPr>
          <a:lstStyle/>
          <a:p>
            <a:pPr marL="0" indent="0">
              <a:lnSpc>
                <a:spcPct val="100000"/>
              </a:lnSpc>
              <a:buNone/>
            </a:pPr>
            <a:r>
              <a:rPr lang="en-US" sz="2400" dirty="0">
                <a:latin typeface="Bookman Old Style" panose="02050604050505020204" pitchFamily="18" charset="0"/>
              </a:rPr>
              <a:t>Exports of Pakistan to China are subjected to </a:t>
            </a:r>
            <a:r>
              <a:rPr lang="en-US" sz="2400" b="1" dirty="0">
                <a:latin typeface="Bookman Old Style" panose="02050604050505020204" pitchFamily="18" charset="0"/>
              </a:rPr>
              <a:t>Excessively Regulated </a:t>
            </a:r>
            <a:r>
              <a:rPr lang="en-US" sz="2400" dirty="0">
                <a:latin typeface="Bookman Old Style" panose="02050604050505020204" pitchFamily="18" charset="0"/>
              </a:rPr>
              <a:t>Sanitary &amp; Phytosanitary (SPS), and Technical Barriers to Trade (TBT) related sanctions. </a:t>
            </a:r>
          </a:p>
          <a:p>
            <a:pPr>
              <a:lnSpc>
                <a:spcPct val="100000"/>
              </a:lnSpc>
              <a:buFont typeface="Wingdings" panose="05000000000000000000" pitchFamily="2" charset="2"/>
              <a:buChar char="Ø"/>
            </a:pPr>
            <a:r>
              <a:rPr lang="en-US" sz="2400" b="0" i="0" u="none" strike="noStrike" dirty="0">
                <a:effectLst/>
                <a:latin typeface="Bookman Old Style" panose="02050604050505020204" pitchFamily="18" charset="0"/>
                <a:cs typeface="Times New Roman" panose="02020603050405020304" pitchFamily="18" charset="0"/>
              </a:rPr>
              <a:t>TBT like product requirement, labelling requirement, transportation under controlled Temperature.</a:t>
            </a:r>
          </a:p>
          <a:p>
            <a:pPr>
              <a:lnSpc>
                <a:spcPct val="100000"/>
              </a:lnSpc>
              <a:buFont typeface="Wingdings" panose="05000000000000000000" pitchFamily="2" charset="2"/>
              <a:buChar char="Ø"/>
            </a:pPr>
            <a:r>
              <a:rPr lang="en-US" sz="2400" b="0" i="0" u="none" strike="noStrike" dirty="0">
                <a:effectLst/>
                <a:latin typeface="Bookman Old Style" panose="02050604050505020204" pitchFamily="18" charset="0"/>
                <a:cs typeface="Times New Roman" panose="02020603050405020304" pitchFamily="18" charset="0"/>
              </a:rPr>
              <a:t>Quarantine requirement for </a:t>
            </a:r>
            <a:r>
              <a:rPr lang="en-US" sz="2400" b="0" i="0" u="none" strike="noStrike" dirty="0" err="1">
                <a:effectLst/>
                <a:latin typeface="Bookman Old Style" panose="02050604050505020204" pitchFamily="18" charset="0"/>
                <a:cs typeface="Times New Roman" panose="02020603050405020304" pitchFamily="18" charset="0"/>
              </a:rPr>
              <a:t>Agro</a:t>
            </a:r>
            <a:r>
              <a:rPr lang="en-US" sz="2400" b="0" i="0" u="none" strike="noStrike" dirty="0">
                <a:effectLst/>
                <a:latin typeface="Bookman Old Style" panose="02050604050505020204" pitchFamily="18" charset="0"/>
                <a:cs typeface="Times New Roman" panose="02020603050405020304" pitchFamily="18" charset="0"/>
              </a:rPr>
              <a:t> and Food products .</a:t>
            </a:r>
          </a:p>
          <a:p>
            <a:pPr>
              <a:lnSpc>
                <a:spcPct val="100000"/>
              </a:lnSpc>
              <a:buFont typeface="Wingdings" panose="05000000000000000000" pitchFamily="2" charset="2"/>
              <a:buChar char="Ø"/>
            </a:pPr>
            <a:endParaRPr lang="en-US" sz="2400" b="0" i="0" u="none" strike="noStrike" dirty="0">
              <a:effectLst/>
              <a:latin typeface="Bookman Old Style" panose="02050604050505020204" pitchFamily="18" charset="0"/>
              <a:cs typeface="Times New Roman" panose="02020603050405020304" pitchFamily="18" charset="0"/>
            </a:endParaRPr>
          </a:p>
          <a:p>
            <a:pPr marL="0" indent="0">
              <a:lnSpc>
                <a:spcPct val="100000"/>
              </a:lnSpc>
              <a:buNone/>
            </a:pPr>
            <a:endParaRPr lang="en-US" sz="2400" dirty="0">
              <a:latin typeface="Bookman Old Style" panose="02050604050505020204" pitchFamily="18" charset="0"/>
            </a:endParaRPr>
          </a:p>
          <a:p>
            <a:pPr marL="0" indent="0">
              <a:lnSpc>
                <a:spcPct val="100000"/>
              </a:lnSpc>
              <a:buNone/>
            </a:pPr>
            <a:endParaRPr lang="en-US" sz="2400" dirty="0">
              <a:latin typeface="Bookman Old Style" panose="02050604050505020204" pitchFamily="18" charset="0"/>
            </a:endParaRPr>
          </a:p>
          <a:p>
            <a:pPr marL="0" lvl="1" indent="0">
              <a:lnSpc>
                <a:spcPct val="100000"/>
              </a:lnSpc>
              <a:buNone/>
            </a:pPr>
            <a:endParaRPr lang="en-US" sz="3600" dirty="0">
              <a:latin typeface="Bookman Old Style" panose="02050604050505020204" pitchFamily="18" charset="0"/>
            </a:endParaRPr>
          </a:p>
          <a:p>
            <a:pPr marL="742950" lvl="2" indent="-342900"/>
            <a:endParaRPr lang="en-US" dirty="0">
              <a:latin typeface="Bookman Old Style" panose="02050604050505020204" pitchFamily="18" charset="0"/>
            </a:endParaRPr>
          </a:p>
          <a:p>
            <a:pPr marL="742950" lvl="2" indent="-342900"/>
            <a:endParaRPr lang="en-US" dirty="0">
              <a:latin typeface="Bookman Old Style" panose="02050604050505020204" pitchFamily="18" charset="0"/>
            </a:endParaRPr>
          </a:p>
          <a:p>
            <a:pPr marL="742950" lvl="2" indent="-342900"/>
            <a:endParaRPr lang="en-US" dirty="0">
              <a:latin typeface="Bookman Old Style" panose="02050604050505020204" pitchFamily="18" charset="0"/>
            </a:endParaRPr>
          </a:p>
          <a:p>
            <a:pPr marL="742950" lvl="2" indent="-342900"/>
            <a:endParaRPr lang="en-US" dirty="0">
              <a:latin typeface="Bookman Old Style" panose="02050604050505020204" pitchFamily="18" charset="0"/>
            </a:endParaRPr>
          </a:p>
          <a:p>
            <a:pPr marL="457200" lvl="1" indent="0">
              <a:buNone/>
            </a:pPr>
            <a:endParaRPr lang="en-US" dirty="0">
              <a:latin typeface="Bookman Old Style" panose="02050604050505020204" pitchFamily="18" charset="0"/>
            </a:endParaRPr>
          </a:p>
          <a:p>
            <a:pPr lvl="1"/>
            <a:endParaRPr lang="en-US" dirty="0">
              <a:latin typeface="Bookman Old Style" panose="02050604050505020204" pitchFamily="18" charset="0"/>
            </a:endParaRPr>
          </a:p>
          <a:p>
            <a:pPr marL="285750" indent="-285750" algn="ctr" fontAlgn="b">
              <a:buFont typeface="Arial" pitchFamily="34" charset="0"/>
              <a:buChar char="•"/>
            </a:pPr>
            <a:endParaRPr lang="en-US" sz="1800" b="0" i="0" u="none" strike="noStrike" dirty="0">
              <a:solidFill>
                <a:srgbClr val="002B54"/>
              </a:solidFill>
              <a:effectLst/>
              <a:latin typeface="Bookman Old Style" panose="02050604050505020204" pitchFamily="18" charset="0"/>
            </a:endParaRPr>
          </a:p>
          <a:p>
            <a:pPr marL="285750" indent="-285750" algn="l" fontAlgn="b">
              <a:buFont typeface="Arial" pitchFamily="34" charset="0"/>
              <a:buChar char="•"/>
            </a:pPr>
            <a:endParaRPr lang="en-US" sz="1800" b="0" i="0" u="none" strike="noStrike" dirty="0">
              <a:solidFill>
                <a:srgbClr val="002B54"/>
              </a:solidFill>
              <a:effectLst/>
              <a:latin typeface="Bookman Old Style" panose="02050604050505020204" pitchFamily="18" charset="0"/>
            </a:endParaRPr>
          </a:p>
          <a:p>
            <a:pPr lvl="1"/>
            <a:endParaRPr lang="en-US" dirty="0">
              <a:latin typeface="Bookman Old Style" panose="02050604050505020204" pitchFamily="18" charset="0"/>
            </a:endParaRPr>
          </a:p>
        </p:txBody>
      </p:sp>
      <p:pic>
        <p:nvPicPr>
          <p:cNvPr id="5" name="Picture 4" descr="A screenshot of a cell phone&#10;&#10;Description automatically generated">
            <a:extLst>
              <a:ext uri="{FF2B5EF4-FFF2-40B4-BE49-F238E27FC236}">
                <a16:creationId xmlns:a16="http://schemas.microsoft.com/office/drawing/2014/main" id="{4D0BDF2D-8A67-425C-8E43-B6A8AD835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787" y="3717538"/>
            <a:ext cx="10161235" cy="2774043"/>
          </a:xfrm>
          <a:prstGeom prst="rect">
            <a:avLst/>
          </a:prstGeom>
        </p:spPr>
      </p:pic>
      <p:pic>
        <p:nvPicPr>
          <p:cNvPr id="6" name="Picture 2" descr="2nd Phase of China-Pakistan Free Trade Agreement Comes Into Effect | ACE  NEWS">
            <a:extLst>
              <a:ext uri="{FF2B5EF4-FFF2-40B4-BE49-F238E27FC236}">
                <a16:creationId xmlns:a16="http://schemas.microsoft.com/office/drawing/2014/main" id="{7339BED8-376A-FD47-D3E5-A948B1538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 y="38698"/>
            <a:ext cx="12120880" cy="8140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5604" y="-196079"/>
            <a:ext cx="10515600" cy="1325563"/>
          </a:xfrm>
        </p:spPr>
        <p:txBody>
          <a:bodyPr/>
          <a:lstStyle/>
          <a:p>
            <a:r>
              <a:rPr lang="en-US" b="1" dirty="0">
                <a:solidFill>
                  <a:schemeClr val="bg1"/>
                </a:solidFill>
                <a:latin typeface="Bookman Old Style" panose="02050604050505020204" pitchFamily="18" charset="0"/>
              </a:rPr>
              <a:t>Non-Tariff Barriers</a:t>
            </a:r>
          </a:p>
        </p:txBody>
      </p:sp>
    </p:spTree>
    <p:extLst>
      <p:ext uri="{BB962C8B-B14F-4D97-AF65-F5344CB8AC3E}">
        <p14:creationId xmlns:p14="http://schemas.microsoft.com/office/powerpoint/2010/main" val="395572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8E21931-2F53-4647-A81F-252A43EE0666}"/>
              </a:ext>
            </a:extLst>
          </p:cNvPr>
          <p:cNvPicPr>
            <a:picLocks noGrp="1" noChangeAspect="1"/>
          </p:cNvPicPr>
          <p:nvPr>
            <p:ph idx="1"/>
          </p:nvPr>
        </p:nvPicPr>
        <p:blipFill>
          <a:blip r:embed="rId2"/>
          <a:stretch>
            <a:fillRect/>
          </a:stretch>
        </p:blipFill>
        <p:spPr>
          <a:xfrm>
            <a:off x="111760" y="3342641"/>
            <a:ext cx="12009119" cy="3515360"/>
          </a:xfrm>
        </p:spPr>
      </p:pic>
      <p:pic>
        <p:nvPicPr>
          <p:cNvPr id="9" name="Picture 8">
            <a:extLst>
              <a:ext uri="{FF2B5EF4-FFF2-40B4-BE49-F238E27FC236}">
                <a16:creationId xmlns:a16="http://schemas.microsoft.com/office/drawing/2014/main" id="{85E759CF-73B4-4A96-80E9-097A35DA0F61}"/>
              </a:ext>
            </a:extLst>
          </p:cNvPr>
          <p:cNvPicPr>
            <a:picLocks noChangeAspect="1"/>
          </p:cNvPicPr>
          <p:nvPr/>
        </p:nvPicPr>
        <p:blipFill>
          <a:blip r:embed="rId3"/>
          <a:stretch>
            <a:fillRect/>
          </a:stretch>
        </p:blipFill>
        <p:spPr>
          <a:xfrm>
            <a:off x="0" y="1009650"/>
            <a:ext cx="12192000" cy="2647950"/>
          </a:xfrm>
          <a:prstGeom prst="rect">
            <a:avLst/>
          </a:prstGeom>
        </p:spPr>
      </p:pic>
      <p:pic>
        <p:nvPicPr>
          <p:cNvPr id="6" name="Picture 2" descr="2nd Phase of China-Pakistan Free Trade Agreement Comes Into Effect | ACE  NEWS">
            <a:extLst>
              <a:ext uri="{FF2B5EF4-FFF2-40B4-BE49-F238E27FC236}">
                <a16:creationId xmlns:a16="http://schemas.microsoft.com/office/drawing/2014/main" id="{AF4592F0-B292-27B1-4A27-244AD6D8D4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 y="72469"/>
            <a:ext cx="12120880" cy="8140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C436EC8-54B7-4A3E-8197-4B2B1E0C6232}"/>
              </a:ext>
            </a:extLst>
          </p:cNvPr>
          <p:cNvSpPr>
            <a:spLocks noGrp="1"/>
          </p:cNvSpPr>
          <p:nvPr>
            <p:ph type="title"/>
          </p:nvPr>
        </p:nvSpPr>
        <p:spPr>
          <a:xfrm>
            <a:off x="0" y="538480"/>
            <a:ext cx="12120878" cy="233044"/>
          </a:xfrm>
        </p:spPr>
        <p:txBody>
          <a:bodyPr>
            <a:noAutofit/>
          </a:bodyPr>
          <a:lstStyle/>
          <a:p>
            <a:r>
              <a:rPr lang="en-US" sz="2800" b="1" dirty="0">
                <a:solidFill>
                  <a:schemeClr val="bg1"/>
                </a:solidFill>
                <a:latin typeface="Bookman Old Style" panose="02050604050505020204" pitchFamily="18" charset="0"/>
              </a:rPr>
              <a:t>HS – 02012000 (</a:t>
            </a:r>
            <a:r>
              <a:rPr lang="en-US" sz="2800" b="1" i="0" u="none" strike="noStrike" dirty="0">
                <a:solidFill>
                  <a:schemeClr val="bg1"/>
                </a:solidFill>
                <a:effectLst/>
                <a:latin typeface="Bookman Old Style" panose="02050604050505020204" pitchFamily="18" charset="0"/>
              </a:rPr>
              <a:t>Fresh or chilled unboned bovine meat (excl. carcasses)</a:t>
            </a:r>
            <a:br>
              <a:rPr lang="en-US" sz="2800" b="1" i="0" u="none" strike="noStrike" dirty="0">
                <a:solidFill>
                  <a:schemeClr val="bg1"/>
                </a:solidFill>
                <a:effectLst/>
                <a:latin typeface="Bookman Old Style" panose="02050604050505020204" pitchFamily="18" charset="0"/>
              </a:rPr>
            </a:br>
            <a:endParaRPr lang="en-US" sz="2800" b="1" dirty="0">
              <a:solidFill>
                <a:schemeClr val="bg1"/>
              </a:solidFill>
              <a:latin typeface="Bookman Old Style" panose="02050604050505020204" pitchFamily="18" charset="0"/>
            </a:endParaRPr>
          </a:p>
        </p:txBody>
      </p:sp>
      <p:sp>
        <p:nvSpPr>
          <p:cNvPr id="11" name="TextBox 10">
            <a:extLst>
              <a:ext uri="{FF2B5EF4-FFF2-40B4-BE49-F238E27FC236}">
                <a16:creationId xmlns:a16="http://schemas.microsoft.com/office/drawing/2014/main" id="{0F88333D-311C-402C-A8CA-01BA28D2C454}"/>
              </a:ext>
            </a:extLst>
          </p:cNvPr>
          <p:cNvSpPr txBox="1"/>
          <p:nvPr/>
        </p:nvSpPr>
        <p:spPr>
          <a:xfrm>
            <a:off x="1136013" y="740091"/>
            <a:ext cx="9848850" cy="369332"/>
          </a:xfrm>
          <a:prstGeom prst="rect">
            <a:avLst/>
          </a:prstGeom>
          <a:solidFill>
            <a:srgbClr val="92D05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https://www.macmap.org/en//query/results?reporter=156&amp;partner=586&amp;product=020120&amp;level=6</a:t>
            </a:r>
          </a:p>
        </p:txBody>
      </p:sp>
    </p:spTree>
    <p:extLst>
      <p:ext uri="{BB962C8B-B14F-4D97-AF65-F5344CB8AC3E}">
        <p14:creationId xmlns:p14="http://schemas.microsoft.com/office/powerpoint/2010/main" val="2459610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344A50-3957-4771-91BB-FBC0024E0D44}"/>
              </a:ext>
            </a:extLst>
          </p:cNvPr>
          <p:cNvPicPr>
            <a:picLocks noChangeAspect="1"/>
          </p:cNvPicPr>
          <p:nvPr/>
        </p:nvPicPr>
        <p:blipFill>
          <a:blip r:embed="rId2"/>
          <a:stretch>
            <a:fillRect/>
          </a:stretch>
        </p:blipFill>
        <p:spPr>
          <a:xfrm>
            <a:off x="213360" y="4348480"/>
            <a:ext cx="12192000" cy="2387600"/>
          </a:xfrm>
          <a:prstGeom prst="rect">
            <a:avLst/>
          </a:prstGeom>
        </p:spPr>
      </p:pic>
      <p:pic>
        <p:nvPicPr>
          <p:cNvPr id="6" name="Picture 2" descr="2nd Phase of China-Pakistan Free Trade Agreement Comes Into Effect | ACE  NEWS">
            <a:extLst>
              <a:ext uri="{FF2B5EF4-FFF2-40B4-BE49-F238E27FC236}">
                <a16:creationId xmlns:a16="http://schemas.microsoft.com/office/drawing/2014/main" id="{7391AE38-645D-7419-035A-42D42EED8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 y="87312"/>
            <a:ext cx="12120880" cy="8140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9970FE-F20D-4BFA-988F-3312CF54C9F8}"/>
              </a:ext>
            </a:extLst>
          </p:cNvPr>
          <p:cNvPicPr>
            <a:picLocks noChangeAspect="1"/>
          </p:cNvPicPr>
          <p:nvPr/>
        </p:nvPicPr>
        <p:blipFill>
          <a:blip r:embed="rId4"/>
          <a:stretch>
            <a:fillRect/>
          </a:stretch>
        </p:blipFill>
        <p:spPr>
          <a:xfrm>
            <a:off x="391160" y="1209040"/>
            <a:ext cx="11409680" cy="3139440"/>
          </a:xfrm>
          <a:prstGeom prst="rect">
            <a:avLst/>
          </a:prstGeom>
        </p:spPr>
      </p:pic>
      <p:sp>
        <p:nvSpPr>
          <p:cNvPr id="9" name="TextBox 8">
            <a:extLst>
              <a:ext uri="{FF2B5EF4-FFF2-40B4-BE49-F238E27FC236}">
                <a16:creationId xmlns:a16="http://schemas.microsoft.com/office/drawing/2014/main" id="{E19BCE4B-D948-42C2-B51E-6659AD9BED91}"/>
              </a:ext>
            </a:extLst>
          </p:cNvPr>
          <p:cNvSpPr txBox="1"/>
          <p:nvPr/>
        </p:nvSpPr>
        <p:spPr>
          <a:xfrm>
            <a:off x="1074420" y="839708"/>
            <a:ext cx="10043160" cy="369332"/>
          </a:xfrm>
          <a:prstGeom prst="rect">
            <a:avLst/>
          </a:prstGeom>
          <a:solidFill>
            <a:srgbClr val="92D05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https://www.macmap.org/en//query/results?reporter=156&amp;partner=586&amp;product=030289&amp;level=6</a:t>
            </a:r>
          </a:p>
        </p:txBody>
      </p:sp>
      <p:sp>
        <p:nvSpPr>
          <p:cNvPr id="2" name="Title 1">
            <a:extLst>
              <a:ext uri="{FF2B5EF4-FFF2-40B4-BE49-F238E27FC236}">
                <a16:creationId xmlns:a16="http://schemas.microsoft.com/office/drawing/2014/main" id="{E7E9136C-1B11-41ED-8320-3516E5C40275}"/>
              </a:ext>
            </a:extLst>
          </p:cNvPr>
          <p:cNvSpPr>
            <a:spLocks noGrp="1"/>
          </p:cNvSpPr>
          <p:nvPr>
            <p:ph type="title"/>
          </p:nvPr>
        </p:nvSpPr>
        <p:spPr>
          <a:xfrm>
            <a:off x="838200" y="380048"/>
            <a:ext cx="10515600" cy="511174"/>
          </a:xfrm>
          <a:noFill/>
        </p:spPr>
        <p:txBody>
          <a:bodyPr>
            <a:normAutofit fontScale="90000"/>
          </a:bodyPr>
          <a:lstStyle/>
          <a:p>
            <a:r>
              <a:rPr lang="en-US" sz="3200" b="1" i="0" u="none" strike="noStrike" dirty="0">
                <a:solidFill>
                  <a:schemeClr val="bg1"/>
                </a:solidFill>
                <a:effectLst/>
                <a:latin typeface="Bookman Old Style" panose="02050604050505020204" pitchFamily="18" charset="0"/>
              </a:rPr>
              <a:t>03028910 Fresh or chilled </a:t>
            </a:r>
            <a:r>
              <a:rPr lang="en-US" sz="3200" b="1" i="0" u="none" strike="noStrike" dirty="0" err="1">
                <a:solidFill>
                  <a:schemeClr val="bg1"/>
                </a:solidFill>
                <a:effectLst/>
                <a:latin typeface="Bookman Old Style" panose="02050604050505020204" pitchFamily="18" charset="0"/>
              </a:rPr>
              <a:t>scabber</a:t>
            </a:r>
            <a:r>
              <a:rPr lang="en-US" sz="3200" b="1" i="0" u="none" strike="noStrike" dirty="0">
                <a:solidFill>
                  <a:schemeClr val="bg1"/>
                </a:solidFill>
                <a:effectLst/>
                <a:latin typeface="Bookman Old Style" panose="02050604050505020204" pitchFamily="18" charset="0"/>
              </a:rPr>
              <a:t> fish (</a:t>
            </a:r>
            <a:r>
              <a:rPr lang="en-US" sz="3200" b="1" i="0" u="none" strike="noStrike" dirty="0" err="1">
                <a:solidFill>
                  <a:schemeClr val="bg1"/>
                </a:solidFill>
                <a:effectLst/>
                <a:latin typeface="Bookman Old Style" panose="02050604050505020204" pitchFamily="18" charset="0"/>
              </a:rPr>
              <a:t>trichurius</a:t>
            </a:r>
            <a:r>
              <a:rPr lang="en-US" sz="3200" b="1" i="0" u="none" strike="noStrike" dirty="0">
                <a:solidFill>
                  <a:schemeClr val="bg1"/>
                </a:solidFill>
                <a:effectLst/>
                <a:latin typeface="Bookman Old Style" panose="02050604050505020204" pitchFamily="18" charset="0"/>
              </a:rPr>
              <a:t>)</a:t>
            </a:r>
            <a:endParaRPr lang="en-US" sz="32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47160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32D421-DC4C-431F-9208-928CFE2FD241}"/>
              </a:ext>
            </a:extLst>
          </p:cNvPr>
          <p:cNvPicPr>
            <a:picLocks noChangeAspect="1"/>
          </p:cNvPicPr>
          <p:nvPr/>
        </p:nvPicPr>
        <p:blipFill>
          <a:blip r:embed="rId2"/>
          <a:stretch>
            <a:fillRect/>
          </a:stretch>
        </p:blipFill>
        <p:spPr>
          <a:xfrm>
            <a:off x="0" y="1290320"/>
            <a:ext cx="12192000" cy="2367280"/>
          </a:xfrm>
          <a:prstGeom prst="rect">
            <a:avLst/>
          </a:prstGeom>
        </p:spPr>
      </p:pic>
      <p:pic>
        <p:nvPicPr>
          <p:cNvPr id="7" name="Picture 6">
            <a:extLst>
              <a:ext uri="{FF2B5EF4-FFF2-40B4-BE49-F238E27FC236}">
                <a16:creationId xmlns:a16="http://schemas.microsoft.com/office/drawing/2014/main" id="{30D7527F-FC3F-4D21-AA30-F9F2442A87A0}"/>
              </a:ext>
            </a:extLst>
          </p:cNvPr>
          <p:cNvPicPr>
            <a:picLocks noChangeAspect="1"/>
          </p:cNvPicPr>
          <p:nvPr/>
        </p:nvPicPr>
        <p:blipFill>
          <a:blip r:embed="rId3"/>
          <a:stretch>
            <a:fillRect/>
          </a:stretch>
        </p:blipFill>
        <p:spPr>
          <a:xfrm>
            <a:off x="0" y="3657600"/>
            <a:ext cx="12039600" cy="3200400"/>
          </a:xfrm>
          <a:prstGeom prst="rect">
            <a:avLst/>
          </a:prstGeom>
        </p:spPr>
      </p:pic>
      <p:sp>
        <p:nvSpPr>
          <p:cNvPr id="9" name="TextBox 8">
            <a:extLst>
              <a:ext uri="{FF2B5EF4-FFF2-40B4-BE49-F238E27FC236}">
                <a16:creationId xmlns:a16="http://schemas.microsoft.com/office/drawing/2014/main" id="{9E0A922D-1400-4267-B97B-351C9213949C}"/>
              </a:ext>
            </a:extLst>
          </p:cNvPr>
          <p:cNvSpPr txBox="1"/>
          <p:nvPr/>
        </p:nvSpPr>
        <p:spPr>
          <a:xfrm>
            <a:off x="1416844" y="856734"/>
            <a:ext cx="9670256" cy="369332"/>
          </a:xfrm>
          <a:prstGeom prst="rect">
            <a:avLst/>
          </a:prstGeom>
          <a:solidFill>
            <a:srgbClr val="92D05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https://www.macmap.org/en//query/results?reporter=156&amp;partner=586&amp;product=040221&amp;level=6</a:t>
            </a:r>
          </a:p>
        </p:txBody>
      </p:sp>
      <p:pic>
        <p:nvPicPr>
          <p:cNvPr id="6" name="Picture 2" descr="2nd Phase of China-Pakistan Free Trade Agreement Comes Into Effect | ACE  NEWS">
            <a:extLst>
              <a:ext uri="{FF2B5EF4-FFF2-40B4-BE49-F238E27FC236}">
                <a16:creationId xmlns:a16="http://schemas.microsoft.com/office/drawing/2014/main" id="{98542418-C22F-CC3D-4E23-96D6B3BF6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 y="37088"/>
            <a:ext cx="12120880" cy="8140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4AFBD5-9029-4EDF-BF23-22950A56E8FB}"/>
              </a:ext>
            </a:extLst>
          </p:cNvPr>
          <p:cNvSpPr>
            <a:spLocks noGrp="1"/>
          </p:cNvSpPr>
          <p:nvPr>
            <p:ph type="title"/>
          </p:nvPr>
        </p:nvSpPr>
        <p:spPr>
          <a:xfrm>
            <a:off x="147320" y="87054"/>
            <a:ext cx="10515600" cy="640715"/>
          </a:xfrm>
          <a:noFill/>
        </p:spPr>
        <p:txBody>
          <a:bodyPr>
            <a:normAutofit fontScale="90000"/>
          </a:bodyPr>
          <a:lstStyle/>
          <a:p>
            <a:r>
              <a:rPr lang="en-US" sz="4400" b="1" i="0" u="none" strike="noStrike" dirty="0">
                <a:solidFill>
                  <a:schemeClr val="bg1"/>
                </a:solidFill>
                <a:effectLst/>
                <a:latin typeface="Bookman Old Style" panose="02050604050505020204" pitchFamily="18" charset="0"/>
              </a:rPr>
              <a:t>04022100 Milk and Cream</a:t>
            </a:r>
            <a:endParaRPr lang="en-US"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910775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2nd Phase of China-Pakistan Free Trade Agreement Comes Into Effect | ACE  NEWS">
            <a:extLst>
              <a:ext uri="{FF2B5EF4-FFF2-40B4-BE49-F238E27FC236}">
                <a16:creationId xmlns:a16="http://schemas.microsoft.com/office/drawing/2014/main" id="{D824FC2B-9773-8177-F92D-089491FC3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 y="38698"/>
            <a:ext cx="12120880" cy="81407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87FCF171-7BDF-B226-DD49-2FC2894455B5}"/>
              </a:ext>
            </a:extLst>
          </p:cNvPr>
          <p:cNvSpPr txBox="1"/>
          <p:nvPr/>
        </p:nvSpPr>
        <p:spPr>
          <a:xfrm>
            <a:off x="230538" y="-30852"/>
            <a:ext cx="870662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Poppins" pitchFamily="2" charset="77"/>
              </a:rPr>
              <a:t>CPFTA –  Findings</a:t>
            </a:r>
          </a:p>
        </p:txBody>
      </p:sp>
      <p:sp>
        <p:nvSpPr>
          <p:cNvPr id="49" name="Rounded Rectangle 2">
            <a:extLst>
              <a:ext uri="{FF2B5EF4-FFF2-40B4-BE49-F238E27FC236}">
                <a16:creationId xmlns:a16="http://schemas.microsoft.com/office/drawing/2014/main" id="{6EA62B31-DA23-F3C7-DB31-C9334F8786E4}"/>
              </a:ext>
            </a:extLst>
          </p:cNvPr>
          <p:cNvSpPr/>
          <p:nvPr/>
        </p:nvSpPr>
        <p:spPr>
          <a:xfrm>
            <a:off x="909190" y="2178629"/>
            <a:ext cx="10373592" cy="44493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endParaRPr>
          </a:p>
        </p:txBody>
      </p:sp>
      <p:sp>
        <p:nvSpPr>
          <p:cNvPr id="51" name="Rounded Rectangle 3">
            <a:extLst>
              <a:ext uri="{FF2B5EF4-FFF2-40B4-BE49-F238E27FC236}">
                <a16:creationId xmlns:a16="http://schemas.microsoft.com/office/drawing/2014/main" id="{0DF5AC53-5330-A629-BFBA-FAA51464DBA2}"/>
              </a:ext>
            </a:extLst>
          </p:cNvPr>
          <p:cNvSpPr/>
          <p:nvPr/>
        </p:nvSpPr>
        <p:spPr>
          <a:xfrm>
            <a:off x="832887" y="2879417"/>
            <a:ext cx="10373569" cy="54958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endParaRPr>
          </a:p>
        </p:txBody>
      </p:sp>
      <p:sp>
        <p:nvSpPr>
          <p:cNvPr id="57" name="Rounded Rectangle 5">
            <a:extLst>
              <a:ext uri="{FF2B5EF4-FFF2-40B4-BE49-F238E27FC236}">
                <a16:creationId xmlns:a16="http://schemas.microsoft.com/office/drawing/2014/main" id="{A6DD47BB-DF21-1D93-27AE-4781C34B35BD}"/>
              </a:ext>
            </a:extLst>
          </p:cNvPr>
          <p:cNvSpPr/>
          <p:nvPr/>
        </p:nvSpPr>
        <p:spPr>
          <a:xfrm>
            <a:off x="832887" y="3633629"/>
            <a:ext cx="10373569" cy="53477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endParaRPr>
          </a:p>
        </p:txBody>
      </p:sp>
      <p:sp>
        <p:nvSpPr>
          <p:cNvPr id="59" name="Rounded Rectangle 7">
            <a:extLst>
              <a:ext uri="{FF2B5EF4-FFF2-40B4-BE49-F238E27FC236}">
                <a16:creationId xmlns:a16="http://schemas.microsoft.com/office/drawing/2014/main" id="{9757BBB4-E89C-11C2-D0A9-E3EFF21983A7}"/>
              </a:ext>
            </a:extLst>
          </p:cNvPr>
          <p:cNvSpPr/>
          <p:nvPr/>
        </p:nvSpPr>
        <p:spPr>
          <a:xfrm>
            <a:off x="680488" y="4680931"/>
            <a:ext cx="10373569" cy="50882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endParaRPr>
          </a:p>
        </p:txBody>
      </p:sp>
      <p:sp>
        <p:nvSpPr>
          <p:cNvPr id="68" name="Rounded Rectangle 9">
            <a:extLst>
              <a:ext uri="{FF2B5EF4-FFF2-40B4-BE49-F238E27FC236}">
                <a16:creationId xmlns:a16="http://schemas.microsoft.com/office/drawing/2014/main" id="{4665394C-497E-8C5D-1DCE-867FCBC34F34}"/>
              </a:ext>
            </a:extLst>
          </p:cNvPr>
          <p:cNvSpPr/>
          <p:nvPr/>
        </p:nvSpPr>
        <p:spPr>
          <a:xfrm>
            <a:off x="909218" y="5776024"/>
            <a:ext cx="10373564" cy="53477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endParaRPr>
          </a:p>
        </p:txBody>
      </p:sp>
      <p:cxnSp>
        <p:nvCxnSpPr>
          <p:cNvPr id="83" name="Straight Connector 82">
            <a:extLst>
              <a:ext uri="{FF2B5EF4-FFF2-40B4-BE49-F238E27FC236}">
                <a16:creationId xmlns:a16="http://schemas.microsoft.com/office/drawing/2014/main" id="{BF1DF6ED-03EB-3DF6-5E35-BB200FF2FD86}"/>
              </a:ext>
            </a:extLst>
          </p:cNvPr>
          <p:cNvCxnSpPr>
            <a:cxnSpLocks/>
          </p:cNvCxnSpPr>
          <p:nvPr/>
        </p:nvCxnSpPr>
        <p:spPr>
          <a:xfrm flipV="1">
            <a:off x="1043965" y="1081976"/>
            <a:ext cx="10254186" cy="84569"/>
          </a:xfrm>
          <a:prstGeom prst="line">
            <a:avLst/>
          </a:prstGeom>
          <a:ln w="38100">
            <a:solidFill>
              <a:srgbClr val="0066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92" name="Subtitle 2">
            <a:extLst>
              <a:ext uri="{FF2B5EF4-FFF2-40B4-BE49-F238E27FC236}">
                <a16:creationId xmlns:a16="http://schemas.microsoft.com/office/drawing/2014/main" id="{8962BF45-8C0D-33BF-0324-D704397DBF76}"/>
              </a:ext>
            </a:extLst>
          </p:cNvPr>
          <p:cNvSpPr txBox="1">
            <a:spLocks/>
          </p:cNvSpPr>
          <p:nvPr/>
        </p:nvSpPr>
        <p:spPr>
          <a:xfrm>
            <a:off x="1542914" y="2312745"/>
            <a:ext cx="8404365" cy="232508"/>
          </a:xfrm>
          <a:prstGeom prst="rect">
            <a:avLst/>
          </a:prstGeom>
          <a:solidFill>
            <a:schemeClr val="accent2"/>
          </a:solidFill>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313"/>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Cambria" panose="02040503050406030204" pitchFamily="18" charset="0"/>
                <a:cs typeface="Lato Light" panose="020F0502020204030203" pitchFamily="34" charset="0"/>
              </a:rPr>
              <a:t>Limited tariff lines are utilized despite zero tariff</a:t>
            </a:r>
          </a:p>
        </p:txBody>
      </p:sp>
      <p:sp>
        <p:nvSpPr>
          <p:cNvPr id="93" name="Subtitle 2">
            <a:extLst>
              <a:ext uri="{FF2B5EF4-FFF2-40B4-BE49-F238E27FC236}">
                <a16:creationId xmlns:a16="http://schemas.microsoft.com/office/drawing/2014/main" id="{D90460BC-1FBE-D3AA-BBEF-AE008146F1F2}"/>
              </a:ext>
            </a:extLst>
          </p:cNvPr>
          <p:cNvSpPr txBox="1">
            <a:spLocks/>
          </p:cNvSpPr>
          <p:nvPr/>
        </p:nvSpPr>
        <p:spPr>
          <a:xfrm>
            <a:off x="1450821" y="3057785"/>
            <a:ext cx="8404365" cy="232508"/>
          </a:xfrm>
          <a:prstGeom prst="rect">
            <a:avLst/>
          </a:prstGeom>
          <a:solidFill>
            <a:schemeClr val="accent2"/>
          </a:solidFill>
        </p:spPr>
        <p:txBody>
          <a:bodyPr vert="horz" wrap="square" lIns="34299" tIns="17149" rIns="34299" bIns="17149" rtlCol="0" anchor="ctr">
            <a:spAutoFit/>
          </a:bodyPr>
          <a:lstStyle>
            <a:defPPr>
              <a:defRPr lang="en-US"/>
            </a:defPPr>
            <a:lvl1pPr indent="0" algn="ctr" defTabSz="1087636">
              <a:lnSpc>
                <a:spcPts val="1313"/>
              </a:lnSpc>
              <a:spcBef>
                <a:spcPct val="20000"/>
              </a:spcBef>
              <a:buFont typeface="Arial"/>
              <a:buNone/>
              <a:defRPr sz="1400" b="1">
                <a:solidFill>
                  <a:schemeClr val="bg1"/>
                </a:solidFill>
                <a:latin typeface="Cambria" panose="02040503050406030204" pitchFamily="18" charset="0"/>
                <a:ea typeface="Cambria" panose="02040503050406030204" pitchFamily="18" charset="0"/>
                <a:cs typeface="Lato Light" panose="020F0502020204030203"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ctr" defTabSz="1087636" rtl="0" eaLnBrk="1" fontAlgn="auto" latinLnBrk="0" hangingPunct="1">
              <a:lnSpc>
                <a:spcPts val="1313"/>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Cambria" panose="02040503050406030204" pitchFamily="18" charset="0"/>
                <a:cs typeface="Lato Light" panose="020F0502020204030203" pitchFamily="34" charset="0"/>
              </a:rPr>
              <a:t>Non Tariff barriers are major hurdle to export </a:t>
            </a:r>
          </a:p>
        </p:txBody>
      </p:sp>
      <p:sp>
        <p:nvSpPr>
          <p:cNvPr id="94" name="Subtitle 2">
            <a:extLst>
              <a:ext uri="{FF2B5EF4-FFF2-40B4-BE49-F238E27FC236}">
                <a16:creationId xmlns:a16="http://schemas.microsoft.com/office/drawing/2014/main" id="{5630DF5E-3638-3AF8-C4F8-FB58AD09D7A8}"/>
              </a:ext>
            </a:extLst>
          </p:cNvPr>
          <p:cNvSpPr txBox="1">
            <a:spLocks/>
          </p:cNvSpPr>
          <p:nvPr/>
        </p:nvSpPr>
        <p:spPr>
          <a:xfrm>
            <a:off x="1361579" y="3797184"/>
            <a:ext cx="8404365" cy="232508"/>
          </a:xfrm>
          <a:prstGeom prst="rect">
            <a:avLst/>
          </a:prstGeom>
          <a:solidFill>
            <a:schemeClr val="accent2"/>
          </a:solidFill>
        </p:spPr>
        <p:txBody>
          <a:bodyPr vert="horz" wrap="square" lIns="34299" tIns="17149" rIns="34299" bIns="17149" rtlCol="0" anchor="ctr">
            <a:spAutoFit/>
          </a:bodyPr>
          <a:lstStyle>
            <a:defPPr>
              <a:defRPr lang="en-US"/>
            </a:defPPr>
            <a:lvl1pPr indent="0" algn="ctr" defTabSz="1087636">
              <a:lnSpc>
                <a:spcPts val="1313"/>
              </a:lnSpc>
              <a:spcBef>
                <a:spcPct val="20000"/>
              </a:spcBef>
              <a:buFont typeface="Arial"/>
              <a:buNone/>
              <a:defRPr sz="1400" b="1">
                <a:solidFill>
                  <a:schemeClr val="bg1"/>
                </a:solidFill>
                <a:latin typeface="Cambria" panose="02040503050406030204" pitchFamily="18" charset="0"/>
                <a:ea typeface="Cambria" panose="02040503050406030204" pitchFamily="18" charset="0"/>
                <a:cs typeface="Lato Light" panose="020F0502020204030203"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ctr" defTabSz="1087636" rtl="0" eaLnBrk="1" fontAlgn="auto" latinLnBrk="0" hangingPunct="1">
              <a:lnSpc>
                <a:spcPts val="1313"/>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Cambria" panose="02040503050406030204" pitchFamily="18" charset="0"/>
                <a:cs typeface="Lato Light" panose="020F0502020204030203" pitchFamily="34" charset="0"/>
              </a:rPr>
              <a:t>Copper exports have shown unusual pattern</a:t>
            </a:r>
          </a:p>
        </p:txBody>
      </p:sp>
      <p:sp>
        <p:nvSpPr>
          <p:cNvPr id="95" name="Subtitle 2">
            <a:extLst>
              <a:ext uri="{FF2B5EF4-FFF2-40B4-BE49-F238E27FC236}">
                <a16:creationId xmlns:a16="http://schemas.microsoft.com/office/drawing/2014/main" id="{E9827824-D6CD-2E4D-89AB-217A6DF6FAC1}"/>
              </a:ext>
            </a:extLst>
          </p:cNvPr>
          <p:cNvSpPr txBox="1">
            <a:spLocks/>
          </p:cNvSpPr>
          <p:nvPr/>
        </p:nvSpPr>
        <p:spPr>
          <a:xfrm>
            <a:off x="1450821" y="4819153"/>
            <a:ext cx="8404365" cy="232508"/>
          </a:xfrm>
          <a:prstGeom prst="rect">
            <a:avLst/>
          </a:prstGeom>
          <a:solidFill>
            <a:schemeClr val="accent2"/>
          </a:solidFill>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313"/>
              </a:lnSpc>
              <a:spcBef>
                <a:spcPct val="20000"/>
              </a:spcBef>
              <a:spcAft>
                <a:spcPts val="0"/>
              </a:spcAft>
              <a:buClrTx/>
              <a:buSzTx/>
              <a:buFont typeface="Arial"/>
              <a:buNone/>
              <a:tabLst/>
              <a:defRPr/>
            </a:pPr>
            <a:r>
              <a:rPr kumimoji="0" lang="en-US" sz="2400" b="1" i="0" u="none" strike="noStrike" kern="1200" cap="none" spc="0" normalizeH="0" baseline="0" noProof="0" dirty="0" err="1">
                <a:ln>
                  <a:noFill/>
                </a:ln>
                <a:solidFill>
                  <a:prstClr val="white"/>
                </a:solidFill>
                <a:effectLst/>
                <a:uLnTx/>
                <a:uFillTx/>
                <a:latin typeface="Bookman Old Style" panose="02050604050505020204" pitchFamily="18" charset="0"/>
                <a:ea typeface="Cambria" panose="02040503050406030204" pitchFamily="18" charset="0"/>
                <a:cs typeface="Lato Light" panose="020F0502020204030203" pitchFamily="34" charset="0"/>
              </a:rPr>
              <a:t>Jewlllery</a:t>
            </a: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Cambria" panose="02040503050406030204" pitchFamily="18" charset="0"/>
                <a:cs typeface="Lato Light" panose="020F0502020204030203" pitchFamily="34" charset="0"/>
              </a:rPr>
              <a:t> exports under CPFTA II are negligible</a:t>
            </a:r>
          </a:p>
        </p:txBody>
      </p:sp>
      <p:sp>
        <p:nvSpPr>
          <p:cNvPr id="96" name="Subtitle 2">
            <a:extLst>
              <a:ext uri="{FF2B5EF4-FFF2-40B4-BE49-F238E27FC236}">
                <a16:creationId xmlns:a16="http://schemas.microsoft.com/office/drawing/2014/main" id="{C536308A-8411-E728-E6D3-03FCADA13215}"/>
              </a:ext>
            </a:extLst>
          </p:cNvPr>
          <p:cNvSpPr txBox="1">
            <a:spLocks/>
          </p:cNvSpPr>
          <p:nvPr/>
        </p:nvSpPr>
        <p:spPr>
          <a:xfrm>
            <a:off x="1450821" y="5927156"/>
            <a:ext cx="8404365" cy="232508"/>
          </a:xfrm>
          <a:prstGeom prst="rect">
            <a:avLst/>
          </a:prstGeom>
          <a:solidFill>
            <a:schemeClr val="accent2"/>
          </a:solidFill>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313"/>
              </a:lnSpc>
              <a:spcBef>
                <a:spcPct val="20000"/>
              </a:spcBef>
              <a:spcAft>
                <a:spcPts val="0"/>
              </a:spcAft>
              <a:buClrTx/>
              <a:buSzTx/>
              <a:buFont typeface="Arial"/>
              <a:buNone/>
              <a:tabLst/>
              <a:defRPr/>
            </a:pPr>
            <a:r>
              <a:rPr kumimoji="0" lang="en-US" sz="2400" b="1" i="0" u="none" strike="noStrike" kern="1200" cap="none" spc="0" normalizeH="0" baseline="0" noProof="0" dirty="0" err="1">
                <a:ln>
                  <a:noFill/>
                </a:ln>
                <a:solidFill>
                  <a:prstClr val="white"/>
                </a:solidFill>
                <a:effectLst/>
                <a:uLnTx/>
                <a:uFillTx/>
                <a:latin typeface="Bookman Old Style" panose="02050604050505020204" pitchFamily="18" charset="0"/>
                <a:ea typeface="Cambria" panose="02040503050406030204" pitchFamily="18" charset="0"/>
                <a:cs typeface="Lato Light" panose="020F0502020204030203" pitchFamily="34" charset="0"/>
              </a:rPr>
              <a:t>Agro</a:t>
            </a: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Cambria" panose="02040503050406030204" pitchFamily="18" charset="0"/>
                <a:cs typeface="Lato Light" panose="020F0502020204030203" pitchFamily="34" charset="0"/>
              </a:rPr>
              <a:t> products have no. of NTBs</a:t>
            </a:r>
          </a:p>
        </p:txBody>
      </p:sp>
    </p:spTree>
    <p:extLst>
      <p:ext uri="{BB962C8B-B14F-4D97-AF65-F5344CB8AC3E}">
        <p14:creationId xmlns:p14="http://schemas.microsoft.com/office/powerpoint/2010/main" val="3606587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F3FEC829-14BF-B94D-9618-45BF7EDAF9CB}"/>
              </a:ext>
            </a:extLst>
          </p:cNvPr>
          <p:cNvSpPr txBox="1"/>
          <p:nvPr/>
        </p:nvSpPr>
        <p:spPr>
          <a:xfrm>
            <a:off x="5677874" y="787593"/>
            <a:ext cx="83625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50" normalizeH="0" baseline="0" noProof="0" dirty="0">
                <a:ln>
                  <a:noFill/>
                </a:ln>
                <a:solidFill>
                  <a:prstClr val="white">
                    <a:lumMod val="65000"/>
                  </a:prstClr>
                </a:solidFill>
                <a:effectLst/>
                <a:uLnTx/>
                <a:uFillTx/>
                <a:latin typeface="Poppins Light" pitchFamily="2" charset="77"/>
                <a:ea typeface="+mn-ea"/>
                <a:cs typeface="Poppins Light" pitchFamily="2" charset="77"/>
              </a:rPr>
              <a:t>CPFTA II</a:t>
            </a:r>
          </a:p>
        </p:txBody>
      </p:sp>
      <p:sp>
        <p:nvSpPr>
          <p:cNvPr id="35" name="Rectangle 34">
            <a:extLst>
              <a:ext uri="{FF2B5EF4-FFF2-40B4-BE49-F238E27FC236}">
                <a16:creationId xmlns:a16="http://schemas.microsoft.com/office/drawing/2014/main" id="{7230613E-E416-E64D-BB7C-A41D2C99DB72}"/>
              </a:ext>
            </a:extLst>
          </p:cNvPr>
          <p:cNvSpPr/>
          <p:nvPr/>
        </p:nvSpPr>
        <p:spPr>
          <a:xfrm>
            <a:off x="214671" y="1229376"/>
            <a:ext cx="450835" cy="346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endParaRPr>
          </a:p>
        </p:txBody>
      </p:sp>
      <p:sp>
        <p:nvSpPr>
          <p:cNvPr id="36" name="Rectangle 35">
            <a:extLst>
              <a:ext uri="{FF2B5EF4-FFF2-40B4-BE49-F238E27FC236}">
                <a16:creationId xmlns:a16="http://schemas.microsoft.com/office/drawing/2014/main" id="{F02BABA9-852F-534C-926D-CE0E383AAF39}"/>
              </a:ext>
            </a:extLst>
          </p:cNvPr>
          <p:cNvSpPr/>
          <p:nvPr/>
        </p:nvSpPr>
        <p:spPr>
          <a:xfrm>
            <a:off x="145021" y="2773528"/>
            <a:ext cx="450835" cy="346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endParaRPr>
          </a:p>
        </p:txBody>
      </p:sp>
      <p:sp>
        <p:nvSpPr>
          <p:cNvPr id="37" name="Rectangle 36">
            <a:extLst>
              <a:ext uri="{FF2B5EF4-FFF2-40B4-BE49-F238E27FC236}">
                <a16:creationId xmlns:a16="http://schemas.microsoft.com/office/drawing/2014/main" id="{DEBC5319-CB9B-CD44-B9AC-A755B87D6156}"/>
              </a:ext>
            </a:extLst>
          </p:cNvPr>
          <p:cNvSpPr/>
          <p:nvPr/>
        </p:nvSpPr>
        <p:spPr>
          <a:xfrm>
            <a:off x="230538" y="4785505"/>
            <a:ext cx="450835" cy="346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endParaRPr>
          </a:p>
        </p:txBody>
      </p:sp>
      <p:sp>
        <p:nvSpPr>
          <p:cNvPr id="43" name="Subtitle 2">
            <a:extLst>
              <a:ext uri="{FF2B5EF4-FFF2-40B4-BE49-F238E27FC236}">
                <a16:creationId xmlns:a16="http://schemas.microsoft.com/office/drawing/2014/main" id="{C0A573B1-18F7-354D-A43C-FDBB7E9A3D0E}"/>
              </a:ext>
            </a:extLst>
          </p:cNvPr>
          <p:cNvSpPr txBox="1">
            <a:spLocks/>
          </p:cNvSpPr>
          <p:nvPr/>
        </p:nvSpPr>
        <p:spPr>
          <a:xfrm>
            <a:off x="685026" y="1609537"/>
            <a:ext cx="4398837" cy="5078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rPr>
              <a:t>System should be updated and improved</a:t>
            </a:r>
          </a:p>
        </p:txBody>
      </p:sp>
      <p:sp>
        <p:nvSpPr>
          <p:cNvPr id="44" name="TextBox 43">
            <a:extLst>
              <a:ext uri="{FF2B5EF4-FFF2-40B4-BE49-F238E27FC236}">
                <a16:creationId xmlns:a16="http://schemas.microsoft.com/office/drawing/2014/main" id="{CB157AC7-CF48-2A44-B54B-AF50B5679584}"/>
              </a:ext>
            </a:extLst>
          </p:cNvPr>
          <p:cNvSpPr txBox="1"/>
          <p:nvPr/>
        </p:nvSpPr>
        <p:spPr>
          <a:xfrm>
            <a:off x="685027" y="1154402"/>
            <a:ext cx="2373677" cy="369332"/>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Bookman Old Style" panose="02050604050505020204" pitchFamily="18" charset="0"/>
                <a:ea typeface="League Spartan" charset="0"/>
                <a:cs typeface="Poppins" pitchFamily="2" charset="77"/>
              </a:rPr>
              <a:t>EDE System</a:t>
            </a:r>
          </a:p>
        </p:txBody>
      </p:sp>
      <p:sp>
        <p:nvSpPr>
          <p:cNvPr id="45" name="Subtitle 2">
            <a:extLst>
              <a:ext uri="{FF2B5EF4-FFF2-40B4-BE49-F238E27FC236}">
                <a16:creationId xmlns:a16="http://schemas.microsoft.com/office/drawing/2014/main" id="{17203839-2677-4C44-AC6F-E64F422B4213}"/>
              </a:ext>
            </a:extLst>
          </p:cNvPr>
          <p:cNvSpPr txBox="1">
            <a:spLocks/>
          </p:cNvSpPr>
          <p:nvPr/>
        </p:nvSpPr>
        <p:spPr>
          <a:xfrm>
            <a:off x="665506" y="3430589"/>
            <a:ext cx="5843316" cy="5078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rgbClr val="44546A"/>
                </a:solidFill>
                <a:effectLst/>
                <a:uLnTx/>
                <a:uFillTx/>
                <a:latin typeface="Bookman Old Style" panose="02050604050505020204" pitchFamily="18" charset="0"/>
                <a:ea typeface="+mn-ea"/>
                <a:cs typeface="Open Sans Light"/>
              </a:rPr>
              <a:t>may be developed for the steps involved in exporting to China. </a:t>
            </a:r>
            <a:endParaRPr kumimoji="0" lang="en-US" sz="18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endParaRPr>
          </a:p>
        </p:txBody>
      </p:sp>
      <p:sp>
        <p:nvSpPr>
          <p:cNvPr id="46" name="TextBox 45">
            <a:extLst>
              <a:ext uri="{FF2B5EF4-FFF2-40B4-BE49-F238E27FC236}">
                <a16:creationId xmlns:a16="http://schemas.microsoft.com/office/drawing/2014/main" id="{48850772-5E61-8640-8FFB-FBB8A852FEC7}"/>
              </a:ext>
            </a:extLst>
          </p:cNvPr>
          <p:cNvSpPr txBox="1"/>
          <p:nvPr/>
        </p:nvSpPr>
        <p:spPr>
          <a:xfrm>
            <a:off x="685026" y="2623784"/>
            <a:ext cx="4717388" cy="646331"/>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Bookman Old Style" panose="02050604050505020204" pitchFamily="18" charset="0"/>
                <a:ea typeface="League Spartan" charset="0"/>
                <a:cs typeface="Poppins" pitchFamily="2" charset="77"/>
              </a:rPr>
              <a:t>Exclusive web page of  CPFTA tariff utilization</a:t>
            </a:r>
          </a:p>
        </p:txBody>
      </p:sp>
      <p:sp>
        <p:nvSpPr>
          <p:cNvPr id="47" name="Subtitle 2">
            <a:extLst>
              <a:ext uri="{FF2B5EF4-FFF2-40B4-BE49-F238E27FC236}">
                <a16:creationId xmlns:a16="http://schemas.microsoft.com/office/drawing/2014/main" id="{AF130086-2C09-D440-B2B6-4DE7D31E0664}"/>
              </a:ext>
            </a:extLst>
          </p:cNvPr>
          <p:cNvSpPr txBox="1">
            <a:spLocks/>
          </p:cNvSpPr>
          <p:nvPr/>
        </p:nvSpPr>
        <p:spPr>
          <a:xfrm>
            <a:off x="1003577" y="5280352"/>
            <a:ext cx="4398837" cy="73866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rgbClr val="44546A"/>
                </a:solidFill>
                <a:effectLst/>
                <a:uLnTx/>
                <a:uFillTx/>
                <a:latin typeface="Bookman Old Style" panose="02050604050505020204" pitchFamily="18" charset="0"/>
                <a:ea typeface="+mn-ea"/>
                <a:cs typeface="Open Sans Light"/>
              </a:rPr>
              <a:t>Trade Missions in China may be assigned to identify list of non-Tariff barriers of Highly prioritized items</a:t>
            </a:r>
            <a:endParaRPr kumimoji="0" lang="en-US" sz="18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endParaRPr>
          </a:p>
        </p:txBody>
      </p:sp>
      <p:sp>
        <p:nvSpPr>
          <p:cNvPr id="48" name="TextBox 47">
            <a:extLst>
              <a:ext uri="{FF2B5EF4-FFF2-40B4-BE49-F238E27FC236}">
                <a16:creationId xmlns:a16="http://schemas.microsoft.com/office/drawing/2014/main" id="{6331AD8E-B7A2-D443-9BCB-011083AEEBB7}"/>
              </a:ext>
            </a:extLst>
          </p:cNvPr>
          <p:cNvSpPr txBox="1"/>
          <p:nvPr/>
        </p:nvSpPr>
        <p:spPr>
          <a:xfrm>
            <a:off x="969653" y="4763014"/>
            <a:ext cx="4178103" cy="369332"/>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Bookman Old Style" panose="02050604050505020204" pitchFamily="18" charset="0"/>
                <a:ea typeface="League Spartan" charset="0"/>
                <a:cs typeface="Poppins" pitchFamily="2" charset="77"/>
              </a:rPr>
              <a:t>Role of Trade Missions</a:t>
            </a:r>
          </a:p>
        </p:txBody>
      </p:sp>
      <p:sp>
        <p:nvSpPr>
          <p:cNvPr id="34" name="Rectangle 33">
            <a:extLst>
              <a:ext uri="{FF2B5EF4-FFF2-40B4-BE49-F238E27FC236}">
                <a16:creationId xmlns:a16="http://schemas.microsoft.com/office/drawing/2014/main" id="{9861B79E-98EE-4AD3-8C7C-627DF40C8E4D}"/>
              </a:ext>
            </a:extLst>
          </p:cNvPr>
          <p:cNvSpPr/>
          <p:nvPr/>
        </p:nvSpPr>
        <p:spPr>
          <a:xfrm>
            <a:off x="6057987" y="1303468"/>
            <a:ext cx="450835" cy="346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endParaRPr>
          </a:p>
        </p:txBody>
      </p:sp>
      <p:sp>
        <p:nvSpPr>
          <p:cNvPr id="39" name="Rectangle 38">
            <a:extLst>
              <a:ext uri="{FF2B5EF4-FFF2-40B4-BE49-F238E27FC236}">
                <a16:creationId xmlns:a16="http://schemas.microsoft.com/office/drawing/2014/main" id="{33F54D22-D211-44F9-8DF6-775742CEEACF}"/>
              </a:ext>
            </a:extLst>
          </p:cNvPr>
          <p:cNvSpPr/>
          <p:nvPr/>
        </p:nvSpPr>
        <p:spPr>
          <a:xfrm>
            <a:off x="6102422" y="2729975"/>
            <a:ext cx="450835" cy="346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endParaRPr>
          </a:p>
        </p:txBody>
      </p:sp>
      <p:sp>
        <p:nvSpPr>
          <p:cNvPr id="40" name="Rectangle 39">
            <a:extLst>
              <a:ext uri="{FF2B5EF4-FFF2-40B4-BE49-F238E27FC236}">
                <a16:creationId xmlns:a16="http://schemas.microsoft.com/office/drawing/2014/main" id="{F891AC7D-F978-42FD-B1A4-2F8355047DFD}"/>
              </a:ext>
            </a:extLst>
          </p:cNvPr>
          <p:cNvSpPr/>
          <p:nvPr/>
        </p:nvSpPr>
        <p:spPr>
          <a:xfrm>
            <a:off x="6005682" y="4553364"/>
            <a:ext cx="450835" cy="346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endParaRPr>
          </a:p>
        </p:txBody>
      </p:sp>
      <p:sp>
        <p:nvSpPr>
          <p:cNvPr id="42" name="Subtitle 2">
            <a:extLst>
              <a:ext uri="{FF2B5EF4-FFF2-40B4-BE49-F238E27FC236}">
                <a16:creationId xmlns:a16="http://schemas.microsoft.com/office/drawing/2014/main" id="{7E8D05ED-184A-44E7-BC1D-33801C4EFE0A}"/>
              </a:ext>
            </a:extLst>
          </p:cNvPr>
          <p:cNvSpPr txBox="1">
            <a:spLocks/>
          </p:cNvSpPr>
          <p:nvPr/>
        </p:nvSpPr>
        <p:spPr>
          <a:xfrm>
            <a:off x="6799810" y="1432268"/>
            <a:ext cx="5270270" cy="96949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rgbClr val="44546A"/>
                </a:solidFill>
                <a:effectLst/>
                <a:uLnTx/>
                <a:uFillTx/>
                <a:latin typeface="Bookman Old Style" panose="02050604050505020204" pitchFamily="18" charset="0"/>
                <a:ea typeface="+mn-ea"/>
                <a:cs typeface="Open Sans Light"/>
              </a:rPr>
              <a:t>Testing and accreditation services should be available to smaller exporters who face difficulties in getting international laboratory tests.</a:t>
            </a:r>
            <a:endParaRPr kumimoji="0" lang="en-US" sz="18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endParaRPr>
          </a:p>
        </p:txBody>
      </p:sp>
      <p:sp>
        <p:nvSpPr>
          <p:cNvPr id="51" name="TextBox 50">
            <a:extLst>
              <a:ext uri="{FF2B5EF4-FFF2-40B4-BE49-F238E27FC236}">
                <a16:creationId xmlns:a16="http://schemas.microsoft.com/office/drawing/2014/main" id="{15974AE4-188C-4C1A-B32B-3FBE1775DC48}"/>
              </a:ext>
            </a:extLst>
          </p:cNvPr>
          <p:cNvSpPr txBox="1"/>
          <p:nvPr/>
        </p:nvSpPr>
        <p:spPr>
          <a:xfrm>
            <a:off x="6761201" y="1095188"/>
            <a:ext cx="2327837" cy="369332"/>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Bookman Old Style" panose="02050604050505020204" pitchFamily="18" charset="0"/>
                <a:ea typeface="League Spartan" charset="0"/>
                <a:cs typeface="Poppins" pitchFamily="2" charset="77"/>
              </a:rPr>
              <a:t>Testing labs</a:t>
            </a:r>
          </a:p>
        </p:txBody>
      </p:sp>
      <p:sp>
        <p:nvSpPr>
          <p:cNvPr id="52" name="Subtitle 2">
            <a:extLst>
              <a:ext uri="{FF2B5EF4-FFF2-40B4-BE49-F238E27FC236}">
                <a16:creationId xmlns:a16="http://schemas.microsoft.com/office/drawing/2014/main" id="{8EC83C97-BF2B-4A6F-AB9C-CE79E022FF18}"/>
              </a:ext>
            </a:extLst>
          </p:cNvPr>
          <p:cNvSpPr txBox="1">
            <a:spLocks/>
          </p:cNvSpPr>
          <p:nvPr/>
        </p:nvSpPr>
        <p:spPr>
          <a:xfrm>
            <a:off x="6862523" y="3189862"/>
            <a:ext cx="4398837" cy="5078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rgbClr val="44546A"/>
                </a:solidFill>
                <a:effectLst/>
                <a:uLnTx/>
                <a:uFillTx/>
                <a:latin typeface="Bookman Old Style" panose="02050604050505020204" pitchFamily="18" charset="0"/>
                <a:ea typeface="+mn-ea"/>
                <a:cs typeface="Open Sans Light"/>
              </a:rPr>
              <a:t>Better technology for efficient cargo handling.</a:t>
            </a:r>
            <a:endParaRPr kumimoji="0" lang="en-US" sz="18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endParaRPr>
          </a:p>
        </p:txBody>
      </p:sp>
      <p:sp>
        <p:nvSpPr>
          <p:cNvPr id="53" name="TextBox 52">
            <a:extLst>
              <a:ext uri="{FF2B5EF4-FFF2-40B4-BE49-F238E27FC236}">
                <a16:creationId xmlns:a16="http://schemas.microsoft.com/office/drawing/2014/main" id="{EFB33A9B-707A-47C2-945A-B0F1E3018502}"/>
              </a:ext>
            </a:extLst>
          </p:cNvPr>
          <p:cNvSpPr txBox="1"/>
          <p:nvPr/>
        </p:nvSpPr>
        <p:spPr>
          <a:xfrm>
            <a:off x="6772038" y="2606200"/>
            <a:ext cx="2973764" cy="369332"/>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Bookman Old Style" panose="02050604050505020204" pitchFamily="18" charset="0"/>
                <a:ea typeface="League Spartan" charset="0"/>
                <a:cs typeface="Poppins" pitchFamily="2" charset="77"/>
              </a:rPr>
              <a:t>Cargo handling </a:t>
            </a:r>
          </a:p>
        </p:txBody>
      </p:sp>
      <p:sp>
        <p:nvSpPr>
          <p:cNvPr id="54" name="Subtitle 2">
            <a:extLst>
              <a:ext uri="{FF2B5EF4-FFF2-40B4-BE49-F238E27FC236}">
                <a16:creationId xmlns:a16="http://schemas.microsoft.com/office/drawing/2014/main" id="{8F4A97F3-4F46-4998-B38C-177604F98160}"/>
              </a:ext>
            </a:extLst>
          </p:cNvPr>
          <p:cNvSpPr txBox="1">
            <a:spLocks/>
          </p:cNvSpPr>
          <p:nvPr/>
        </p:nvSpPr>
        <p:spPr>
          <a:xfrm>
            <a:off x="6799810" y="5018704"/>
            <a:ext cx="4398837" cy="120032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rgbClr val="44546A"/>
                </a:solidFill>
                <a:effectLst/>
                <a:uLnTx/>
                <a:uFillTx/>
                <a:latin typeface="Bookman Old Style" panose="02050604050505020204" pitchFamily="18" charset="0"/>
                <a:ea typeface="+mn-ea"/>
                <a:cs typeface="Open Sans Light"/>
              </a:rPr>
              <a:t>Exports Associations and Chambers should be activated to ensure that exporters can utilize the concessionary tariffs under the high priority tariff lines (313)</a:t>
            </a:r>
            <a:endParaRPr kumimoji="0" lang="en-US" sz="1800" b="0" i="0" u="none" strike="noStrike" kern="1200" cap="none" spc="0" normalizeH="0" baseline="0" noProof="0" dirty="0">
              <a:ln>
                <a:noFill/>
              </a:ln>
              <a:solidFill>
                <a:prstClr val="black"/>
              </a:solidFill>
              <a:effectLst/>
              <a:uLnTx/>
              <a:uFillTx/>
              <a:latin typeface="Bookman Old Style" panose="02050604050505020204" pitchFamily="18" charset="0"/>
              <a:ea typeface="Open Sans Light" panose="020B0306030504020204" pitchFamily="34" charset="0"/>
              <a:cs typeface="Open Sans Light" panose="020B0306030504020204" pitchFamily="34" charset="0"/>
            </a:endParaRPr>
          </a:p>
        </p:txBody>
      </p:sp>
      <p:sp>
        <p:nvSpPr>
          <p:cNvPr id="55" name="TextBox 54">
            <a:extLst>
              <a:ext uri="{FF2B5EF4-FFF2-40B4-BE49-F238E27FC236}">
                <a16:creationId xmlns:a16="http://schemas.microsoft.com/office/drawing/2014/main" id="{CD835F49-C9C3-488F-B205-3D0EBBC1FB3D}"/>
              </a:ext>
            </a:extLst>
          </p:cNvPr>
          <p:cNvSpPr txBox="1"/>
          <p:nvPr/>
        </p:nvSpPr>
        <p:spPr>
          <a:xfrm>
            <a:off x="6680798" y="4503739"/>
            <a:ext cx="5165762" cy="369332"/>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Bookman Old Style" panose="02050604050505020204" pitchFamily="18" charset="0"/>
                <a:ea typeface="League Spartan" charset="0"/>
                <a:cs typeface="Poppins" pitchFamily="2" charset="77"/>
              </a:rPr>
              <a:t>Role of Trade association and chambers </a:t>
            </a:r>
          </a:p>
        </p:txBody>
      </p:sp>
      <p:pic>
        <p:nvPicPr>
          <p:cNvPr id="64" name="Picture 2" descr="2nd Phase of China-Pakistan Free Trade Agreement Comes Into Effect | ACE  NEWS">
            <a:extLst>
              <a:ext uri="{FF2B5EF4-FFF2-40B4-BE49-F238E27FC236}">
                <a16:creationId xmlns:a16="http://schemas.microsoft.com/office/drawing/2014/main" id="{39B1F75E-6FC3-09ED-678F-0F0166654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 y="-32422"/>
            <a:ext cx="12120880" cy="81407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325E758-D471-DC48-8302-424D25AB3950}"/>
              </a:ext>
            </a:extLst>
          </p:cNvPr>
          <p:cNvSpPr txBox="1"/>
          <p:nvPr/>
        </p:nvSpPr>
        <p:spPr>
          <a:xfrm>
            <a:off x="230538" y="40268"/>
            <a:ext cx="493264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Poppins" pitchFamily="2" charset="77"/>
              </a:rPr>
              <a:t>Recommendations</a:t>
            </a:r>
          </a:p>
        </p:txBody>
      </p:sp>
    </p:spTree>
    <p:extLst>
      <p:ext uri="{BB962C8B-B14F-4D97-AF65-F5344CB8AC3E}">
        <p14:creationId xmlns:p14="http://schemas.microsoft.com/office/powerpoint/2010/main" val="236535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3C08-787C-4B5B-8C1F-D889F9AD99A0}"/>
              </a:ext>
            </a:extLst>
          </p:cNvPr>
          <p:cNvSpPr>
            <a:spLocks noGrp="1"/>
          </p:cNvSpPr>
          <p:nvPr>
            <p:ph type="title"/>
          </p:nvPr>
        </p:nvSpPr>
        <p:spPr>
          <a:solidFill>
            <a:schemeClr val="accent4"/>
          </a:solidFill>
        </p:spPr>
        <p:txBody>
          <a:bodyPr/>
          <a:lstStyle/>
          <a:p>
            <a:pPr algn="ctr"/>
            <a:r>
              <a:rPr lang="en-US" dirty="0"/>
              <a:t>Thank You</a:t>
            </a:r>
          </a:p>
        </p:txBody>
      </p:sp>
    </p:spTree>
    <p:extLst>
      <p:ext uri="{BB962C8B-B14F-4D97-AF65-F5344CB8AC3E}">
        <p14:creationId xmlns:p14="http://schemas.microsoft.com/office/powerpoint/2010/main" val="2741222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0DCA3B8-39C8-4505-BAAF-CE38653B186C}"/>
              </a:ext>
            </a:extLst>
          </p:cNvPr>
          <p:cNvGraphicFramePr>
            <a:graphicFrameLocks noGrp="1"/>
          </p:cNvGraphicFramePr>
          <p:nvPr>
            <p:ph idx="1"/>
          </p:nvPr>
        </p:nvGraphicFramePr>
        <p:xfrm>
          <a:off x="71120" y="1058219"/>
          <a:ext cx="12049760" cy="5564643"/>
        </p:xfrm>
        <a:graphic>
          <a:graphicData uri="http://schemas.openxmlformats.org/drawingml/2006/table">
            <a:tbl>
              <a:tblPr firstRow="1" bandRow="1">
                <a:tableStyleId>{17292A2E-F333-43FB-9621-5CBBE7FDCDCB}</a:tableStyleId>
              </a:tblPr>
              <a:tblGrid>
                <a:gridCol w="1091549">
                  <a:extLst>
                    <a:ext uri="{9D8B030D-6E8A-4147-A177-3AD203B41FA5}">
                      <a16:colId xmlns:a16="http://schemas.microsoft.com/office/drawing/2014/main" val="778723648"/>
                    </a:ext>
                  </a:extLst>
                </a:gridCol>
                <a:gridCol w="4058199">
                  <a:extLst>
                    <a:ext uri="{9D8B030D-6E8A-4147-A177-3AD203B41FA5}">
                      <a16:colId xmlns:a16="http://schemas.microsoft.com/office/drawing/2014/main" val="2235813887"/>
                    </a:ext>
                  </a:extLst>
                </a:gridCol>
                <a:gridCol w="936508">
                  <a:extLst>
                    <a:ext uri="{9D8B030D-6E8A-4147-A177-3AD203B41FA5}">
                      <a16:colId xmlns:a16="http://schemas.microsoft.com/office/drawing/2014/main" val="2018810680"/>
                    </a:ext>
                  </a:extLst>
                </a:gridCol>
                <a:gridCol w="870380">
                  <a:extLst>
                    <a:ext uri="{9D8B030D-6E8A-4147-A177-3AD203B41FA5}">
                      <a16:colId xmlns:a16="http://schemas.microsoft.com/office/drawing/2014/main" val="2393544948"/>
                    </a:ext>
                  </a:extLst>
                </a:gridCol>
                <a:gridCol w="841167">
                  <a:extLst>
                    <a:ext uri="{9D8B030D-6E8A-4147-A177-3AD203B41FA5}">
                      <a16:colId xmlns:a16="http://schemas.microsoft.com/office/drawing/2014/main" val="1215212019"/>
                    </a:ext>
                  </a:extLst>
                </a:gridCol>
                <a:gridCol w="2045248">
                  <a:extLst>
                    <a:ext uri="{9D8B030D-6E8A-4147-A177-3AD203B41FA5}">
                      <a16:colId xmlns:a16="http://schemas.microsoft.com/office/drawing/2014/main" val="2372536641"/>
                    </a:ext>
                  </a:extLst>
                </a:gridCol>
                <a:gridCol w="2206709">
                  <a:extLst>
                    <a:ext uri="{9D8B030D-6E8A-4147-A177-3AD203B41FA5}">
                      <a16:colId xmlns:a16="http://schemas.microsoft.com/office/drawing/2014/main" val="1510180186"/>
                    </a:ext>
                  </a:extLst>
                </a:gridCol>
              </a:tblGrid>
              <a:tr h="364916">
                <a:tc>
                  <a:txBody>
                    <a:bodyPr/>
                    <a:lstStyle/>
                    <a:p>
                      <a:pPr algn="l" fontAlgn="t"/>
                      <a:r>
                        <a:rPr lang="en-US" sz="1000" b="1" u="none" strike="noStrike">
                          <a:solidFill>
                            <a:schemeClr val="bg1"/>
                          </a:solidFill>
                          <a:effectLst/>
                          <a:latin typeface="Bookman Old Style" panose="02050604050505020204" pitchFamily="18" charset="0"/>
                        </a:rPr>
                        <a:t>HS Code (8-DIGIT)</a:t>
                      </a:r>
                      <a:endParaRPr lang="en-US" sz="1000" b="1" i="0" u="none" strike="noStrike">
                        <a:solidFill>
                          <a:schemeClr val="bg1"/>
                        </a:solidFill>
                        <a:effectLst/>
                        <a:latin typeface="Bookman Old Style" panose="02050604050505020204" pitchFamily="18" charset="0"/>
                      </a:endParaRPr>
                    </a:p>
                  </a:txBody>
                  <a:tcPr marL="95250" marR="6350" marT="6350" marB="0"/>
                </a:tc>
                <a:tc>
                  <a:txBody>
                    <a:bodyPr/>
                    <a:lstStyle/>
                    <a:p>
                      <a:pPr algn="ctr" fontAlgn="ctr"/>
                      <a:r>
                        <a:rPr lang="en-US" sz="1000" b="1" u="none" strike="noStrike">
                          <a:solidFill>
                            <a:schemeClr val="bg1"/>
                          </a:solidFill>
                          <a:effectLst/>
                          <a:latin typeface="Bookman Old Style" panose="02050604050505020204" pitchFamily="18" charset="0"/>
                        </a:rPr>
                        <a:t>Description</a:t>
                      </a:r>
                      <a:endParaRPr lang="en-US" sz="1000" b="1" i="0" u="none" strike="noStrike">
                        <a:solidFill>
                          <a:schemeClr val="bg1"/>
                        </a:solidFill>
                        <a:effectLst/>
                        <a:latin typeface="Bookman Old Style" panose="02050604050505020204" pitchFamily="18" charset="0"/>
                      </a:endParaRPr>
                    </a:p>
                  </a:txBody>
                  <a:tcPr marL="6350" marR="6350" marT="6350" marB="0" anchor="ctr"/>
                </a:tc>
                <a:tc>
                  <a:txBody>
                    <a:bodyPr/>
                    <a:lstStyle/>
                    <a:p>
                      <a:pPr algn="l" fontAlgn="t"/>
                      <a:r>
                        <a:rPr lang="en-US" sz="1000" b="1" u="none" strike="noStrike">
                          <a:solidFill>
                            <a:schemeClr val="bg1"/>
                          </a:solidFill>
                          <a:effectLst/>
                          <a:latin typeface="Bookman Old Style" panose="02050604050505020204" pitchFamily="18" charset="0"/>
                        </a:rPr>
                        <a:t>MFN</a:t>
                      </a:r>
                      <a:br>
                        <a:rPr lang="en-US" sz="1000" b="1" u="none" strike="noStrike">
                          <a:solidFill>
                            <a:schemeClr val="bg1"/>
                          </a:solidFill>
                          <a:effectLst/>
                          <a:latin typeface="Bookman Old Style" panose="02050604050505020204" pitchFamily="18" charset="0"/>
                        </a:rPr>
                      </a:br>
                      <a:r>
                        <a:rPr lang="en-US" sz="1000" b="1" u="none" strike="noStrike">
                          <a:solidFill>
                            <a:schemeClr val="bg1"/>
                          </a:solidFill>
                          <a:effectLst/>
                          <a:latin typeface="Bookman Old Style" panose="02050604050505020204" pitchFamily="18" charset="0"/>
                        </a:rPr>
                        <a:t>Rate 2013</a:t>
                      </a:r>
                      <a:endParaRPr lang="en-US" sz="1000" b="0" i="0" u="none" strike="noStrike">
                        <a:solidFill>
                          <a:schemeClr val="bg1"/>
                        </a:solidFill>
                        <a:effectLst/>
                        <a:latin typeface="Bookman Old Style" panose="02050604050505020204" pitchFamily="18" charset="0"/>
                      </a:endParaRPr>
                    </a:p>
                  </a:txBody>
                  <a:tcPr marL="190500" marR="6350" marT="6350" marB="0"/>
                </a:tc>
                <a:tc>
                  <a:txBody>
                    <a:bodyPr/>
                    <a:lstStyle/>
                    <a:p>
                      <a:pPr algn="l" fontAlgn="t"/>
                      <a:r>
                        <a:rPr lang="en-US" sz="1000" b="1" u="none" strike="noStrike">
                          <a:solidFill>
                            <a:schemeClr val="bg1"/>
                          </a:solidFill>
                          <a:effectLst/>
                          <a:latin typeface="Bookman Old Style" panose="02050604050505020204" pitchFamily="18" charset="0"/>
                        </a:rPr>
                        <a:t>Phase I rate for Pakistan</a:t>
                      </a:r>
                      <a:endParaRPr lang="en-US" sz="1000" b="1" i="0" u="none" strike="noStrike">
                        <a:solidFill>
                          <a:schemeClr val="bg1"/>
                        </a:solidFill>
                        <a:effectLst/>
                        <a:latin typeface="Bookman Old Style" panose="02050604050505020204" pitchFamily="18" charset="0"/>
                      </a:endParaRPr>
                    </a:p>
                  </a:txBody>
                  <a:tcPr marL="95250" marR="6350" marT="6350" marB="0"/>
                </a:tc>
                <a:tc>
                  <a:txBody>
                    <a:bodyPr/>
                    <a:lstStyle/>
                    <a:p>
                      <a:pPr algn="l" fontAlgn="t"/>
                      <a:r>
                        <a:rPr lang="en-US" sz="1000" b="1" u="none" strike="noStrike">
                          <a:solidFill>
                            <a:schemeClr val="bg1"/>
                          </a:solidFill>
                          <a:effectLst/>
                          <a:latin typeface="Bookman Old Style" panose="02050604050505020204" pitchFamily="18" charset="0"/>
                        </a:rPr>
                        <a:t>Phase II rate for Pakistan</a:t>
                      </a:r>
                      <a:endParaRPr lang="en-US" sz="1000" b="1" i="0" u="none" strike="noStrike">
                        <a:solidFill>
                          <a:schemeClr val="bg1"/>
                        </a:solidFill>
                        <a:effectLst/>
                        <a:latin typeface="Bookman Old Style" panose="02050604050505020204" pitchFamily="18" charset="0"/>
                      </a:endParaRPr>
                    </a:p>
                  </a:txBody>
                  <a:tcPr marL="6350" marR="6350" marT="6350" marB="0"/>
                </a:tc>
                <a:tc>
                  <a:txBody>
                    <a:bodyPr/>
                    <a:lstStyle/>
                    <a:p>
                      <a:pPr algn="ctr" fontAlgn="ctr"/>
                      <a:r>
                        <a:rPr lang="en-US" sz="1000" b="1" u="none" strike="noStrike">
                          <a:solidFill>
                            <a:schemeClr val="bg1"/>
                          </a:solidFill>
                          <a:effectLst/>
                          <a:latin typeface="Bookman Old Style" panose="02050604050505020204" pitchFamily="18" charset="0"/>
                        </a:rPr>
                        <a:t>Utilization at Karachi Port </a:t>
                      </a:r>
                      <a:endParaRPr lang="en-US" sz="1000" b="1" i="0" u="none" strike="noStrike">
                        <a:solidFill>
                          <a:schemeClr val="bg1"/>
                        </a:solidFill>
                        <a:effectLst/>
                        <a:latin typeface="Bookman Old Style" panose="02050604050505020204" pitchFamily="18" charset="0"/>
                      </a:endParaRPr>
                    </a:p>
                  </a:txBody>
                  <a:tcPr marL="6350" marR="6350" marT="6350" marB="0" anchor="ctr"/>
                </a:tc>
                <a:tc>
                  <a:txBody>
                    <a:bodyPr/>
                    <a:lstStyle/>
                    <a:p>
                      <a:pPr algn="ctr" fontAlgn="ctr"/>
                      <a:r>
                        <a:rPr lang="en-US" sz="1000" b="1" u="none" strike="noStrike" dirty="0">
                          <a:solidFill>
                            <a:schemeClr val="bg1"/>
                          </a:solidFill>
                          <a:effectLst/>
                          <a:latin typeface="Bookman Old Style" panose="02050604050505020204" pitchFamily="18" charset="0"/>
                        </a:rPr>
                        <a:t>Utilization at Port </a:t>
                      </a:r>
                      <a:r>
                        <a:rPr lang="en-US" sz="1000" b="1" u="none" strike="noStrike" dirty="0" err="1">
                          <a:solidFill>
                            <a:schemeClr val="bg1"/>
                          </a:solidFill>
                          <a:effectLst/>
                          <a:latin typeface="Bookman Old Style" panose="02050604050505020204" pitchFamily="18" charset="0"/>
                        </a:rPr>
                        <a:t>Qasim</a:t>
                      </a:r>
                      <a:endParaRPr lang="en-US" sz="1000" b="1" i="0" u="none" strike="noStrike" dirty="0">
                        <a:solidFill>
                          <a:schemeClr val="bg1"/>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2283241360"/>
                  </a:ext>
                </a:extLst>
              </a:tr>
              <a:tr h="204216">
                <a:tc>
                  <a:txBody>
                    <a:bodyPr/>
                    <a:lstStyle/>
                    <a:p>
                      <a:pPr algn="ctr" fontAlgn="t"/>
                      <a:r>
                        <a:rPr lang="en-US" sz="1000" b="0" u="none" strike="noStrike" dirty="0">
                          <a:solidFill>
                            <a:srgbClr val="000000"/>
                          </a:solidFill>
                          <a:effectLst/>
                          <a:latin typeface="Bookman Old Style" panose="02050604050505020204" pitchFamily="18" charset="0"/>
                        </a:rPr>
                        <a:t>03033900</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Frozen flat fish (excl. halibut, plaice &amp; sole)</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dirty="0">
                          <a:solidFill>
                            <a:srgbClr val="000000"/>
                          </a:solidFill>
                          <a:effectLst/>
                          <a:latin typeface="Bookman Old Style" panose="02050604050505020204" pitchFamily="18" charset="0"/>
                        </a:rPr>
                        <a:t>10</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dirty="0">
                          <a:solidFill>
                            <a:srgbClr val="000000"/>
                          </a:solidFill>
                          <a:effectLst/>
                          <a:latin typeface="Bookman Old Style" panose="02050604050505020204" pitchFamily="18" charset="0"/>
                        </a:rPr>
                        <a:t>8</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latin typeface="Bookman Old Style" panose="02050604050505020204" pitchFamily="18" charset="0"/>
                        </a:rPr>
                        <a:t>504 Transaction/20.617 Million</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2 Transaction / 85,154 Dollars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355352075"/>
                  </a:ext>
                </a:extLst>
              </a:tr>
              <a:tr h="204216">
                <a:tc>
                  <a:txBody>
                    <a:bodyPr/>
                    <a:lstStyle/>
                    <a:p>
                      <a:pPr algn="ctr" fontAlgn="t"/>
                      <a:r>
                        <a:rPr lang="en-US" sz="1000" b="0" u="none" strike="noStrike">
                          <a:solidFill>
                            <a:srgbClr val="000000"/>
                          </a:solidFill>
                          <a:effectLst/>
                          <a:latin typeface="Bookman Old Style" panose="02050604050505020204" pitchFamily="18" charset="0"/>
                        </a:rPr>
                        <a:t>03035300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Frozen sardines, brisling or sprats</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12</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390 Transaction / 7.538 Million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3 Transaction / 1,11,511 Dollars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1635146730"/>
                  </a:ext>
                </a:extLst>
              </a:tr>
              <a:tr h="194478">
                <a:tc>
                  <a:txBody>
                    <a:bodyPr/>
                    <a:lstStyle/>
                    <a:p>
                      <a:pPr algn="ctr" fontAlgn="t"/>
                      <a:r>
                        <a:rPr lang="en-US" sz="1000" b="0" u="none" strike="noStrike" dirty="0">
                          <a:solidFill>
                            <a:srgbClr val="000000"/>
                          </a:solidFill>
                          <a:effectLst/>
                          <a:latin typeface="Bookman Old Style" panose="02050604050505020204" pitchFamily="18" charset="0"/>
                        </a:rPr>
                        <a:t>03035400</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Frozen mackerel</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6.7</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0</a:t>
                      </a:r>
                      <a:endParaRPr lang="en-US" sz="1000" b="0" i="0" u="none" strike="noStrike" dirty="0">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17 Transaction/ 0.538 Million</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2901743646"/>
                  </a:ext>
                </a:extLst>
              </a:tr>
              <a:tr h="194478">
                <a:tc>
                  <a:txBody>
                    <a:bodyPr/>
                    <a:lstStyle/>
                    <a:p>
                      <a:pPr algn="ctr" fontAlgn="t"/>
                      <a:r>
                        <a:rPr lang="en-US" sz="1000" b="0" u="none" strike="noStrike">
                          <a:solidFill>
                            <a:srgbClr val="000000"/>
                          </a:solidFill>
                          <a:effectLst/>
                          <a:latin typeface="Bookman Old Style" panose="02050604050505020204" pitchFamily="18" charset="0"/>
                        </a:rPr>
                        <a:t>03049900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Other fish meat, frozen</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33 Transaction / 0.002Million</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2089377459"/>
                  </a:ext>
                </a:extLst>
              </a:tr>
              <a:tr h="244943">
                <a:tc>
                  <a:txBody>
                    <a:bodyPr/>
                    <a:lstStyle/>
                    <a:p>
                      <a:pPr algn="ctr" fontAlgn="t"/>
                      <a:r>
                        <a:rPr lang="en-US" sz="1000" b="0" u="none" strike="noStrike">
                          <a:solidFill>
                            <a:srgbClr val="000000"/>
                          </a:solidFill>
                          <a:effectLst/>
                          <a:latin typeface="Bookman Old Style" panose="02050604050505020204" pitchFamily="18" charset="0"/>
                        </a:rPr>
                        <a:t>34029000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Surface-active preparations, washing preparations &amp; cleaning preparations, not put up for retail sale</a:t>
                      </a:r>
                      <a:endParaRPr lang="en-US" sz="1000" b="0" i="0" u="none" strike="noStrike" dirty="0">
                        <a:solidFill>
                          <a:srgbClr val="000000"/>
                        </a:solidFill>
                        <a:effectLst/>
                        <a:latin typeface="Bookman Old Style" panose="02050604050505020204" pitchFamily="18" charset="0"/>
                      </a:endParaRPr>
                    </a:p>
                  </a:txBody>
                  <a:tcPr marL="190500" marR="6350" marT="6350" marB="0"/>
                </a:tc>
                <a:tc>
                  <a:txBody>
                    <a:bodyPr/>
                    <a:lstStyle/>
                    <a:p>
                      <a:pPr algn="ctr" fontAlgn="t"/>
                      <a:r>
                        <a:rPr lang="en-US" sz="1000" b="0" u="none" strike="noStrike">
                          <a:solidFill>
                            <a:srgbClr val="000000"/>
                          </a:solidFill>
                          <a:effectLst/>
                          <a:latin typeface="Bookman Old Style" panose="02050604050505020204" pitchFamily="18" charset="0"/>
                        </a:rPr>
                        <a:t>9</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1 Transaction / 37,780 Dollars</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757929372"/>
                  </a:ext>
                </a:extLst>
              </a:tr>
              <a:tr h="194478">
                <a:tc>
                  <a:txBody>
                    <a:bodyPr/>
                    <a:lstStyle/>
                    <a:p>
                      <a:pPr algn="ctr" fontAlgn="t"/>
                      <a:r>
                        <a:rPr lang="en-US" sz="1000" b="0" u="none" strike="noStrike">
                          <a:solidFill>
                            <a:srgbClr val="000000"/>
                          </a:solidFill>
                          <a:effectLst/>
                          <a:latin typeface="Bookman Old Style" panose="02050604050505020204" pitchFamily="18" charset="0"/>
                        </a:rPr>
                        <a:t>35030010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Gelatin &amp; gelatin derivatives</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12</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6</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1 Transaction / 38,550 Dollars</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3888233401"/>
                  </a:ext>
                </a:extLst>
              </a:tr>
              <a:tr h="244943">
                <a:tc>
                  <a:txBody>
                    <a:bodyPr/>
                    <a:lstStyle/>
                    <a:p>
                      <a:pPr algn="ctr" fontAlgn="t"/>
                      <a:r>
                        <a:rPr lang="en-US" sz="1000" b="0" u="none" strike="noStrike">
                          <a:solidFill>
                            <a:srgbClr val="000000"/>
                          </a:solidFill>
                          <a:effectLst/>
                          <a:latin typeface="Bookman Old Style" panose="02050604050505020204" pitchFamily="18" charset="0"/>
                        </a:rPr>
                        <a:t>39031910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Modified Polystyrene (excl. expansible), in primary</a:t>
                      </a:r>
                      <a:br>
                        <a:rPr lang="en-US" sz="1000" b="0" u="none" strike="noStrike">
                          <a:solidFill>
                            <a:srgbClr val="000000"/>
                          </a:solidFill>
                          <a:effectLst/>
                          <a:latin typeface="Bookman Old Style" panose="02050604050505020204" pitchFamily="18" charset="0"/>
                        </a:rPr>
                      </a:br>
                      <a:r>
                        <a:rPr lang="en-US" sz="1000" b="0" u="none" strike="noStrike">
                          <a:solidFill>
                            <a:srgbClr val="000000"/>
                          </a:solidFill>
                          <a:effectLst/>
                          <a:latin typeface="Bookman Old Style" panose="02050604050505020204" pitchFamily="18" charset="0"/>
                        </a:rPr>
                        <a:t>forms</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6.5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51 tractions/ 14.571 Million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1 Transaction / 1,56,351 Dollars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2558729677"/>
                  </a:ext>
                </a:extLst>
              </a:tr>
              <a:tr h="194478">
                <a:tc>
                  <a:txBody>
                    <a:bodyPr/>
                    <a:lstStyle/>
                    <a:p>
                      <a:pPr algn="ctr" fontAlgn="t"/>
                      <a:r>
                        <a:rPr lang="en-US" sz="1000" b="0" u="none" strike="noStrike">
                          <a:solidFill>
                            <a:srgbClr val="000000"/>
                          </a:solidFill>
                          <a:effectLst/>
                          <a:latin typeface="Bookman Old Style" panose="02050604050505020204" pitchFamily="18" charset="0"/>
                        </a:rPr>
                        <a:t>39031990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Unmodified Polystyrene (excl. expansible), in primary forms</a:t>
                      </a:r>
                      <a:endParaRPr lang="en-US" sz="1000" b="0" i="0" u="none" strike="noStrike">
                        <a:solidFill>
                          <a:srgbClr val="000000"/>
                        </a:solidFill>
                        <a:effectLst/>
                        <a:latin typeface="Bookman Old Style" panose="02050604050505020204" pitchFamily="18" charset="0"/>
                      </a:endParaRPr>
                    </a:p>
                  </a:txBody>
                  <a:tcPr marL="190500" marR="6350" marT="6350" marB="0"/>
                </a:tc>
                <a:tc>
                  <a:txBody>
                    <a:bodyPr/>
                    <a:lstStyle/>
                    <a:p>
                      <a:pPr algn="ctr" fontAlgn="t"/>
                      <a:r>
                        <a:rPr lang="en-US" sz="1000" b="0" u="none" strike="noStrike">
                          <a:solidFill>
                            <a:srgbClr val="000000"/>
                          </a:solidFill>
                          <a:effectLst/>
                          <a:latin typeface="Bookman Old Style" panose="02050604050505020204" pitchFamily="18" charset="0"/>
                        </a:rPr>
                        <a:t>6.5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48 Tranctions/ 4.73 million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3688548660"/>
                  </a:ext>
                </a:extLst>
              </a:tr>
              <a:tr h="194478">
                <a:tc>
                  <a:txBody>
                    <a:bodyPr/>
                    <a:lstStyle/>
                    <a:p>
                      <a:pPr algn="ctr" fontAlgn="t"/>
                      <a:r>
                        <a:rPr lang="en-US" sz="1000" b="0" u="none" strike="noStrike">
                          <a:solidFill>
                            <a:srgbClr val="000000"/>
                          </a:solidFill>
                          <a:effectLst/>
                          <a:latin typeface="Bookman Old Style" panose="02050604050505020204" pitchFamily="18" charset="0"/>
                        </a:rPr>
                        <a:t>39069090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Acrylic </a:t>
                      </a:r>
                      <a:r>
                        <a:rPr lang="en-US" sz="1000" b="0" u="none" strike="noStrike" dirty="0" err="1">
                          <a:solidFill>
                            <a:srgbClr val="000000"/>
                          </a:solidFill>
                          <a:effectLst/>
                          <a:latin typeface="Bookman Old Style" panose="02050604050505020204" pitchFamily="18" charset="0"/>
                        </a:rPr>
                        <a:t>polymers,in</a:t>
                      </a:r>
                      <a:r>
                        <a:rPr lang="en-US" sz="1000" b="0" u="none" strike="noStrike" dirty="0">
                          <a:solidFill>
                            <a:srgbClr val="000000"/>
                          </a:solidFill>
                          <a:effectLst/>
                          <a:latin typeface="Bookman Old Style" panose="02050604050505020204" pitchFamily="18" charset="0"/>
                        </a:rPr>
                        <a:t> primary forms, </a:t>
                      </a:r>
                      <a:r>
                        <a:rPr lang="en-US" sz="1000" b="0" u="none" strike="noStrike" dirty="0" err="1">
                          <a:solidFill>
                            <a:srgbClr val="000000"/>
                          </a:solidFill>
                          <a:effectLst/>
                          <a:latin typeface="Bookman Old Style" panose="02050604050505020204" pitchFamily="18" charset="0"/>
                        </a:rPr>
                        <a:t>nes</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dirty="0">
                          <a:solidFill>
                            <a:srgbClr val="000000"/>
                          </a:solidFill>
                          <a:effectLst/>
                          <a:latin typeface="Bookman Old Style" panose="02050604050505020204" pitchFamily="18" charset="0"/>
                        </a:rPr>
                        <a:t>6.5</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latin typeface="Bookman Old Style" panose="02050604050505020204" pitchFamily="18" charset="0"/>
                        </a:rPr>
                        <a:t>8 Transaction/ 329,549 Dollars</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878591287"/>
                  </a:ext>
                </a:extLst>
              </a:tr>
              <a:tr h="323021">
                <a:tc>
                  <a:txBody>
                    <a:bodyPr/>
                    <a:lstStyle/>
                    <a:p>
                      <a:pPr algn="ctr" fontAlgn="t"/>
                      <a:r>
                        <a:rPr lang="en-US" sz="1000" b="0" u="none" strike="noStrike">
                          <a:solidFill>
                            <a:srgbClr val="000000"/>
                          </a:solidFill>
                          <a:effectLst/>
                          <a:latin typeface="Bookman Old Style" panose="02050604050505020204" pitchFamily="18" charset="0"/>
                        </a:rPr>
                        <a:t>41044990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Bovine or equine leather, without hair on, dry state(crust) , not further prepared, </a:t>
                      </a:r>
                      <a:r>
                        <a:rPr lang="en-US" sz="1000" b="0" u="none" strike="noStrike" dirty="0" err="1">
                          <a:solidFill>
                            <a:srgbClr val="000000"/>
                          </a:solidFill>
                          <a:effectLst/>
                          <a:latin typeface="Bookman Old Style" panose="02050604050505020204" pitchFamily="18" charset="0"/>
                        </a:rPr>
                        <a:t>nes</a:t>
                      </a:r>
                      <a:endParaRPr lang="en-US" sz="1000" b="0" i="0" u="none" strike="noStrike" dirty="0">
                        <a:solidFill>
                          <a:srgbClr val="000000"/>
                        </a:solidFill>
                        <a:effectLst/>
                        <a:latin typeface="Bookman Old Style" panose="02050604050505020204" pitchFamily="18" charset="0"/>
                      </a:endParaRPr>
                    </a:p>
                  </a:txBody>
                  <a:tcPr marL="381000" marR="6350" marT="6350" marB="0"/>
                </a:tc>
                <a:tc>
                  <a:txBody>
                    <a:bodyPr/>
                    <a:lstStyle/>
                    <a:p>
                      <a:pPr algn="ctr" fontAlgn="t"/>
                      <a:r>
                        <a:rPr lang="en-US" sz="1000" b="0" u="none" strike="noStrike" dirty="0">
                          <a:solidFill>
                            <a:srgbClr val="000000"/>
                          </a:solidFill>
                          <a:effectLst/>
                          <a:latin typeface="Bookman Old Style" panose="02050604050505020204" pitchFamily="18" charset="0"/>
                        </a:rPr>
                        <a:t>7</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4.9</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0</a:t>
                      </a:r>
                      <a:endParaRPr lang="en-US" sz="1000" b="0" i="0" u="none" strike="noStrike" dirty="0">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latin typeface="Bookman Old Style" panose="02050604050505020204" pitchFamily="18" charset="0"/>
                        </a:rPr>
                        <a:t>4 Transaction/ 129,679 Dollars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506885339"/>
                  </a:ext>
                </a:extLst>
              </a:tr>
              <a:tr h="604860">
                <a:tc>
                  <a:txBody>
                    <a:bodyPr/>
                    <a:lstStyle/>
                    <a:p>
                      <a:pPr algn="ctr" fontAlgn="ctr"/>
                      <a:r>
                        <a:rPr lang="en-US" sz="1000" b="0" u="none" strike="noStrike">
                          <a:solidFill>
                            <a:srgbClr val="000000"/>
                          </a:solidFill>
                          <a:effectLst/>
                          <a:latin typeface="Bookman Old Style" panose="02050604050505020204" pitchFamily="18" charset="0"/>
                        </a:rPr>
                        <a:t>41079200</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l" fontAlgn="t"/>
                      <a:r>
                        <a:rPr lang="en-US" sz="1000" b="0" u="none" strike="noStrike" dirty="0">
                          <a:solidFill>
                            <a:srgbClr val="000000"/>
                          </a:solidFill>
                          <a:effectLst/>
                          <a:latin typeface="Bookman Old Style" panose="02050604050505020204" pitchFamily="18" charset="0"/>
                        </a:rPr>
                        <a:t>Leather further prepared after tanning or crusting, including parchment-dressed leather, of bovine (including buffalo) or equine animals, without hair on, whether or not split, other than leather of</a:t>
                      </a:r>
                      <a:br>
                        <a:rPr lang="en-US" sz="1000" b="0" u="none" strike="noStrike" dirty="0">
                          <a:solidFill>
                            <a:srgbClr val="000000"/>
                          </a:solidFill>
                          <a:effectLst/>
                          <a:latin typeface="Bookman Old Style" panose="02050604050505020204" pitchFamily="18" charset="0"/>
                        </a:rPr>
                      </a:br>
                      <a:r>
                        <a:rPr lang="en-US" sz="1000" b="0" u="none" strike="noStrike" dirty="0">
                          <a:solidFill>
                            <a:srgbClr val="000000"/>
                          </a:solidFill>
                          <a:effectLst/>
                          <a:latin typeface="Bookman Old Style" panose="02050604050505020204" pitchFamily="18" charset="0"/>
                        </a:rPr>
                        <a:t>heading 41.14, other than whole hides and skins, grain s</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ctr"/>
                      <a:r>
                        <a:rPr lang="en-US" sz="1000" b="0" u="none" strike="noStrike">
                          <a:solidFill>
                            <a:srgbClr val="000000"/>
                          </a:solidFill>
                          <a:effectLst/>
                          <a:latin typeface="Bookman Old Style" panose="02050604050505020204" pitchFamily="18" charset="0"/>
                        </a:rPr>
                        <a:t>5</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l" fontAlgn="t"/>
                      <a:r>
                        <a:rPr lang="en-US" sz="1000" b="0" u="none" strike="noStrike">
                          <a:solidFill>
                            <a:srgbClr val="000000"/>
                          </a:solidFill>
                          <a:effectLst/>
                          <a:latin typeface="Bookman Old Style" panose="02050604050505020204" pitchFamily="18" charset="0"/>
                        </a:rPr>
                        <a:t> </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ctr"/>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6 Transaction/ 285,981 Dollars</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3322293799"/>
                  </a:ext>
                </a:extLst>
              </a:tr>
              <a:tr h="364916">
                <a:tc>
                  <a:txBody>
                    <a:bodyPr/>
                    <a:lstStyle/>
                    <a:p>
                      <a:pPr algn="ctr" fontAlgn="t"/>
                      <a:r>
                        <a:rPr lang="en-US" sz="1000" b="0" u="none" strike="noStrike">
                          <a:solidFill>
                            <a:srgbClr val="000000"/>
                          </a:solidFill>
                          <a:effectLst/>
                          <a:latin typeface="Bookman Old Style" panose="02050604050505020204" pitchFamily="18" charset="0"/>
                        </a:rPr>
                        <a:t>41120000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Leather further prepared after tanning or crusting, including parchment-dressed leather, of sheep or lamb, without wool on, whether or not split, other than leather of heading 41.14</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8</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5.6</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latin typeface="Bookman Old Style" panose="02050604050505020204" pitchFamily="18" charset="0"/>
                        </a:rPr>
                        <a:t>2 Transaction / 101,135 Dollars</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1835982847"/>
                  </a:ext>
                </a:extLst>
              </a:tr>
              <a:tr h="484888">
                <a:tc>
                  <a:txBody>
                    <a:bodyPr/>
                    <a:lstStyle/>
                    <a:p>
                      <a:pPr algn="ctr" fontAlgn="t"/>
                      <a:r>
                        <a:rPr lang="en-US" sz="1000" b="0" u="none" strike="noStrike">
                          <a:solidFill>
                            <a:srgbClr val="000000"/>
                          </a:solidFill>
                          <a:effectLst/>
                          <a:latin typeface="Bookman Old Style" panose="02050604050505020204" pitchFamily="18" charset="0"/>
                        </a:rPr>
                        <a:t>41131000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Leather further prepared after tanning or crusting, including parchment-dressed leather, of goats or kids, without wool or hair on, whether or not split, other than leather of heading 41.14</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14</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9.8</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ctr"/>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35 Transaction/ 1.693 Millions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2620024485"/>
                  </a:ext>
                </a:extLst>
              </a:tr>
              <a:tr h="484888">
                <a:tc>
                  <a:txBody>
                    <a:bodyPr/>
                    <a:lstStyle/>
                    <a:p>
                      <a:pPr algn="ctr" fontAlgn="t"/>
                      <a:r>
                        <a:rPr lang="en-US" sz="1000" b="0" u="none" strike="noStrike">
                          <a:solidFill>
                            <a:srgbClr val="000000"/>
                          </a:solidFill>
                          <a:effectLst/>
                          <a:latin typeface="Bookman Old Style" panose="02050604050505020204" pitchFamily="18" charset="0"/>
                        </a:rPr>
                        <a:t>41139000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Leather further prepared after tanning or crusting, including parchment-dressed leather, of other animals nes, without wool or hair on, whether or not split, other than leather of heading 41.14</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14</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 </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ctr"/>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1 Transaction/ 18,876 Dollars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1819663408"/>
                  </a:ext>
                </a:extLst>
              </a:tr>
              <a:tr h="244943">
                <a:tc>
                  <a:txBody>
                    <a:bodyPr/>
                    <a:lstStyle/>
                    <a:p>
                      <a:pPr algn="ctr" fontAlgn="t"/>
                      <a:r>
                        <a:rPr lang="en-US" sz="1000" b="0" u="none" strike="noStrike">
                          <a:solidFill>
                            <a:srgbClr val="000000"/>
                          </a:solidFill>
                          <a:effectLst/>
                          <a:latin typeface="Bookman Old Style" panose="02050604050505020204" pitchFamily="18" charset="0"/>
                        </a:rPr>
                        <a:t>52029900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Cotton waste, </a:t>
                      </a:r>
                      <a:r>
                        <a:rPr lang="en-US" sz="1000" b="0" u="none" strike="noStrike" dirty="0" err="1">
                          <a:solidFill>
                            <a:srgbClr val="000000"/>
                          </a:solidFill>
                          <a:effectLst/>
                          <a:latin typeface="Bookman Old Style" panose="02050604050505020204" pitchFamily="18" charset="0"/>
                        </a:rPr>
                        <a:t>nes</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ctr"/>
                      <a:r>
                        <a:rPr lang="en-US" sz="1000" b="0" u="none" strike="noStrike">
                          <a:solidFill>
                            <a:srgbClr val="000000"/>
                          </a:solidFill>
                          <a:effectLst/>
                          <a:latin typeface="Bookman Old Style" panose="02050604050505020204" pitchFamily="18" charset="0"/>
                        </a:rPr>
                        <a:t>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latin typeface="Bookman Old Style" panose="02050604050505020204" pitchFamily="18" charset="0"/>
                        </a:rPr>
                        <a:t>13 Transaction/ 7,74,569 Dollars</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2937127627"/>
                  </a:ext>
                </a:extLst>
              </a:tr>
            </a:tbl>
          </a:graphicData>
        </a:graphic>
      </p:graphicFrame>
      <p:pic>
        <p:nvPicPr>
          <p:cNvPr id="5" name="Picture 2" descr="2nd Phase of China-Pakistan Free Trade Agreement Comes Into Effect | ACE  NEWS">
            <a:extLst>
              <a:ext uri="{FF2B5EF4-FFF2-40B4-BE49-F238E27FC236}">
                <a16:creationId xmlns:a16="http://schemas.microsoft.com/office/drawing/2014/main" id="{A939B80A-6E47-A232-C79E-3A72D9F31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20880" cy="10582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87605B-B3FF-4994-A6EC-1ECEDF699358}"/>
              </a:ext>
            </a:extLst>
          </p:cNvPr>
          <p:cNvSpPr>
            <a:spLocks noGrp="1"/>
          </p:cNvSpPr>
          <p:nvPr>
            <p:ph type="title"/>
          </p:nvPr>
        </p:nvSpPr>
        <p:spPr>
          <a:xfrm>
            <a:off x="71120" y="88976"/>
            <a:ext cx="10515600" cy="596900"/>
          </a:xfrm>
        </p:spPr>
        <p:txBody>
          <a:bodyPr>
            <a:normAutofit fontScale="90000"/>
          </a:bodyPr>
          <a:lstStyle/>
          <a:p>
            <a:r>
              <a:rPr lang="en-US" b="1" dirty="0">
                <a:solidFill>
                  <a:schemeClr val="bg1"/>
                </a:solidFill>
                <a:latin typeface="Bookman Old Style" panose="02050604050505020204" pitchFamily="18" charset="0"/>
              </a:rPr>
              <a:t>Analysis of Utilization of CPFTA -II</a:t>
            </a:r>
          </a:p>
        </p:txBody>
      </p:sp>
    </p:spTree>
    <p:extLst>
      <p:ext uri="{BB962C8B-B14F-4D97-AF65-F5344CB8AC3E}">
        <p14:creationId xmlns:p14="http://schemas.microsoft.com/office/powerpoint/2010/main" val="3602237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0DCA3B8-39C8-4505-BAAF-CE38653B186C}"/>
              </a:ext>
            </a:extLst>
          </p:cNvPr>
          <p:cNvGraphicFramePr>
            <a:graphicFrameLocks noGrp="1"/>
          </p:cNvGraphicFramePr>
          <p:nvPr>
            <p:ph idx="1"/>
          </p:nvPr>
        </p:nvGraphicFramePr>
        <p:xfrm>
          <a:off x="52672" y="1058219"/>
          <a:ext cx="12103765" cy="5555942"/>
        </p:xfrm>
        <a:graphic>
          <a:graphicData uri="http://schemas.openxmlformats.org/drawingml/2006/table">
            <a:tbl>
              <a:tblPr firstRow="1" bandRow="1">
                <a:tableStyleId>{17292A2E-F333-43FB-9621-5CBBE7FDCDCB}</a:tableStyleId>
              </a:tblPr>
              <a:tblGrid>
                <a:gridCol w="1096441">
                  <a:extLst>
                    <a:ext uri="{9D8B030D-6E8A-4147-A177-3AD203B41FA5}">
                      <a16:colId xmlns:a16="http://schemas.microsoft.com/office/drawing/2014/main" val="778723648"/>
                    </a:ext>
                  </a:extLst>
                </a:gridCol>
                <a:gridCol w="4076388">
                  <a:extLst>
                    <a:ext uri="{9D8B030D-6E8A-4147-A177-3AD203B41FA5}">
                      <a16:colId xmlns:a16="http://schemas.microsoft.com/office/drawing/2014/main" val="2235813887"/>
                    </a:ext>
                  </a:extLst>
                </a:gridCol>
                <a:gridCol w="940705">
                  <a:extLst>
                    <a:ext uri="{9D8B030D-6E8A-4147-A177-3AD203B41FA5}">
                      <a16:colId xmlns:a16="http://schemas.microsoft.com/office/drawing/2014/main" val="2018810680"/>
                    </a:ext>
                  </a:extLst>
                </a:gridCol>
                <a:gridCol w="874282">
                  <a:extLst>
                    <a:ext uri="{9D8B030D-6E8A-4147-A177-3AD203B41FA5}">
                      <a16:colId xmlns:a16="http://schemas.microsoft.com/office/drawing/2014/main" val="2393544948"/>
                    </a:ext>
                  </a:extLst>
                </a:gridCol>
                <a:gridCol w="844937">
                  <a:extLst>
                    <a:ext uri="{9D8B030D-6E8A-4147-A177-3AD203B41FA5}">
                      <a16:colId xmlns:a16="http://schemas.microsoft.com/office/drawing/2014/main" val="1215212019"/>
                    </a:ext>
                  </a:extLst>
                </a:gridCol>
                <a:gridCol w="2054414">
                  <a:extLst>
                    <a:ext uri="{9D8B030D-6E8A-4147-A177-3AD203B41FA5}">
                      <a16:colId xmlns:a16="http://schemas.microsoft.com/office/drawing/2014/main" val="2372536641"/>
                    </a:ext>
                  </a:extLst>
                </a:gridCol>
                <a:gridCol w="2216598">
                  <a:extLst>
                    <a:ext uri="{9D8B030D-6E8A-4147-A177-3AD203B41FA5}">
                      <a16:colId xmlns:a16="http://schemas.microsoft.com/office/drawing/2014/main" val="1510180186"/>
                    </a:ext>
                  </a:extLst>
                </a:gridCol>
              </a:tblGrid>
              <a:tr h="414633">
                <a:tc>
                  <a:txBody>
                    <a:bodyPr/>
                    <a:lstStyle/>
                    <a:p>
                      <a:pPr algn="l" fontAlgn="t"/>
                      <a:r>
                        <a:rPr lang="en-US" sz="1000" b="1" u="none" strike="noStrike">
                          <a:solidFill>
                            <a:schemeClr val="bg1"/>
                          </a:solidFill>
                          <a:effectLst/>
                        </a:rPr>
                        <a:t>HS Code (8-DIGIT)</a:t>
                      </a:r>
                      <a:endParaRPr lang="en-US" sz="1000" b="1" i="0" u="none" strike="noStrike">
                        <a:solidFill>
                          <a:schemeClr val="bg1"/>
                        </a:solidFill>
                        <a:effectLst/>
                        <a:latin typeface="Bookman Old Style" panose="02050604050505020204" pitchFamily="18" charset="0"/>
                      </a:endParaRPr>
                    </a:p>
                  </a:txBody>
                  <a:tcPr marL="95250" marR="6350" marT="6350" marB="0"/>
                </a:tc>
                <a:tc>
                  <a:txBody>
                    <a:bodyPr/>
                    <a:lstStyle/>
                    <a:p>
                      <a:pPr algn="ctr" fontAlgn="ctr"/>
                      <a:r>
                        <a:rPr lang="en-US" sz="1000" b="1" u="none" strike="noStrike">
                          <a:solidFill>
                            <a:schemeClr val="bg1"/>
                          </a:solidFill>
                          <a:effectLst/>
                        </a:rPr>
                        <a:t>Description</a:t>
                      </a:r>
                      <a:endParaRPr lang="en-US" sz="1000" b="1" i="0" u="none" strike="noStrike">
                        <a:solidFill>
                          <a:schemeClr val="bg1"/>
                        </a:solidFill>
                        <a:effectLst/>
                        <a:latin typeface="Bookman Old Style" panose="02050604050505020204" pitchFamily="18" charset="0"/>
                      </a:endParaRPr>
                    </a:p>
                  </a:txBody>
                  <a:tcPr marL="6350" marR="6350" marT="6350" marB="0" anchor="ctr"/>
                </a:tc>
                <a:tc>
                  <a:txBody>
                    <a:bodyPr/>
                    <a:lstStyle/>
                    <a:p>
                      <a:pPr algn="l" fontAlgn="t"/>
                      <a:r>
                        <a:rPr lang="en-US" sz="1000" b="1" u="none" strike="noStrike">
                          <a:solidFill>
                            <a:schemeClr val="bg1"/>
                          </a:solidFill>
                          <a:effectLst/>
                        </a:rPr>
                        <a:t>MFN</a:t>
                      </a:r>
                      <a:br>
                        <a:rPr lang="en-US" sz="1000" b="1" u="none" strike="noStrike">
                          <a:solidFill>
                            <a:schemeClr val="bg1"/>
                          </a:solidFill>
                          <a:effectLst/>
                        </a:rPr>
                      </a:br>
                      <a:r>
                        <a:rPr lang="en-US" sz="1000" b="1" u="none" strike="noStrike">
                          <a:solidFill>
                            <a:schemeClr val="bg1"/>
                          </a:solidFill>
                          <a:effectLst/>
                        </a:rPr>
                        <a:t>Rate 2013</a:t>
                      </a:r>
                      <a:endParaRPr lang="en-US" sz="1000" b="0" i="0" u="none" strike="noStrike">
                        <a:solidFill>
                          <a:schemeClr val="bg1"/>
                        </a:solidFill>
                        <a:effectLst/>
                        <a:latin typeface="Bookman Old Style" panose="02050604050505020204" pitchFamily="18" charset="0"/>
                      </a:endParaRPr>
                    </a:p>
                  </a:txBody>
                  <a:tcPr marL="190500" marR="6350" marT="6350" marB="0"/>
                </a:tc>
                <a:tc>
                  <a:txBody>
                    <a:bodyPr/>
                    <a:lstStyle/>
                    <a:p>
                      <a:pPr algn="l" fontAlgn="t"/>
                      <a:r>
                        <a:rPr lang="en-US" sz="1000" b="1" u="none" strike="noStrike">
                          <a:solidFill>
                            <a:schemeClr val="bg1"/>
                          </a:solidFill>
                          <a:effectLst/>
                        </a:rPr>
                        <a:t>Phase I rate for Pakistan</a:t>
                      </a:r>
                      <a:endParaRPr lang="en-US" sz="1000" b="1" i="0" u="none" strike="noStrike">
                        <a:solidFill>
                          <a:schemeClr val="bg1"/>
                        </a:solidFill>
                        <a:effectLst/>
                        <a:latin typeface="Bookman Old Style" panose="02050604050505020204" pitchFamily="18" charset="0"/>
                      </a:endParaRPr>
                    </a:p>
                  </a:txBody>
                  <a:tcPr marL="95250" marR="6350" marT="6350" marB="0"/>
                </a:tc>
                <a:tc>
                  <a:txBody>
                    <a:bodyPr/>
                    <a:lstStyle/>
                    <a:p>
                      <a:pPr algn="l" fontAlgn="t"/>
                      <a:r>
                        <a:rPr lang="en-US" sz="1000" b="1" u="none" strike="noStrike">
                          <a:solidFill>
                            <a:schemeClr val="bg1"/>
                          </a:solidFill>
                          <a:effectLst/>
                        </a:rPr>
                        <a:t>Phase II rate for Pakistan</a:t>
                      </a:r>
                      <a:endParaRPr lang="en-US" sz="1000" b="1" i="0" u="none" strike="noStrike">
                        <a:solidFill>
                          <a:schemeClr val="bg1"/>
                        </a:solidFill>
                        <a:effectLst/>
                        <a:latin typeface="Bookman Old Style" panose="02050604050505020204" pitchFamily="18" charset="0"/>
                      </a:endParaRPr>
                    </a:p>
                  </a:txBody>
                  <a:tcPr marL="6350" marR="6350" marT="6350" marB="0"/>
                </a:tc>
                <a:tc>
                  <a:txBody>
                    <a:bodyPr/>
                    <a:lstStyle/>
                    <a:p>
                      <a:pPr algn="ctr" fontAlgn="ctr"/>
                      <a:r>
                        <a:rPr lang="en-US" sz="1000" b="1" u="none" strike="noStrike">
                          <a:solidFill>
                            <a:schemeClr val="bg1"/>
                          </a:solidFill>
                          <a:effectLst/>
                        </a:rPr>
                        <a:t>Utilization at Karachi Port </a:t>
                      </a:r>
                      <a:endParaRPr lang="en-US" sz="1000" b="1" i="0" u="none" strike="noStrike">
                        <a:solidFill>
                          <a:schemeClr val="bg1"/>
                        </a:solidFill>
                        <a:effectLst/>
                        <a:latin typeface="Bookman Old Style" panose="02050604050505020204" pitchFamily="18" charset="0"/>
                      </a:endParaRPr>
                    </a:p>
                  </a:txBody>
                  <a:tcPr marL="6350" marR="6350" marT="6350" marB="0" anchor="ctr"/>
                </a:tc>
                <a:tc>
                  <a:txBody>
                    <a:bodyPr/>
                    <a:lstStyle/>
                    <a:p>
                      <a:pPr algn="ctr" fontAlgn="ctr"/>
                      <a:r>
                        <a:rPr lang="en-US" sz="1000" b="1" u="none" strike="noStrike" dirty="0">
                          <a:solidFill>
                            <a:schemeClr val="bg1"/>
                          </a:solidFill>
                          <a:effectLst/>
                        </a:rPr>
                        <a:t>Utilization at Port </a:t>
                      </a:r>
                      <a:r>
                        <a:rPr lang="en-US" sz="1000" b="1" u="none" strike="noStrike" dirty="0" err="1">
                          <a:solidFill>
                            <a:schemeClr val="bg1"/>
                          </a:solidFill>
                          <a:effectLst/>
                        </a:rPr>
                        <a:t>Qasim</a:t>
                      </a:r>
                      <a:endParaRPr lang="en-US" sz="1000" b="1" i="0" u="none" strike="noStrike" dirty="0">
                        <a:solidFill>
                          <a:schemeClr val="bg1"/>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1819663408"/>
                  </a:ext>
                </a:extLst>
              </a:tr>
              <a:tr h="331706">
                <a:tc>
                  <a:txBody>
                    <a:bodyPr/>
                    <a:lstStyle/>
                    <a:p>
                      <a:pPr algn="ctr" fontAlgn="t"/>
                      <a:r>
                        <a:rPr lang="en-US" sz="1000" b="0" u="none" strike="noStrike" dirty="0">
                          <a:solidFill>
                            <a:srgbClr val="000000"/>
                          </a:solidFill>
                          <a:effectLst/>
                        </a:rPr>
                        <a:t>52051100</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rPr>
                        <a:t>Uncombed single cotton yarn, with≥85% cotton,</a:t>
                      </a:r>
                      <a:br>
                        <a:rPr lang="en-US" sz="1000" b="0" u="none" strike="noStrike" dirty="0">
                          <a:solidFill>
                            <a:srgbClr val="000000"/>
                          </a:solidFill>
                          <a:effectLst/>
                        </a:rPr>
                      </a:br>
                      <a:r>
                        <a:rPr lang="en-US" sz="1000" b="0" u="none" strike="noStrike" dirty="0">
                          <a:solidFill>
                            <a:srgbClr val="000000"/>
                          </a:solidFill>
                          <a:effectLst/>
                        </a:rPr>
                        <a:t>nprs,≤14mn</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3.5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fr-FR" sz="1000" b="0" u="none" strike="noStrike" dirty="0">
                          <a:solidFill>
                            <a:srgbClr val="000000"/>
                          </a:solidFill>
                          <a:effectLst/>
                        </a:rPr>
                        <a:t>860 Transaction /107. 92 Million</a:t>
                      </a:r>
                      <a:endParaRPr lang="fr-FR"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rPr>
                        <a:t>1 Transaction / 2,59,398 dollars</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3148051833"/>
                  </a:ext>
                </a:extLst>
              </a:tr>
              <a:tr h="331706">
                <a:tc>
                  <a:txBody>
                    <a:bodyPr/>
                    <a:lstStyle/>
                    <a:p>
                      <a:pPr algn="ctr" fontAlgn="t"/>
                      <a:r>
                        <a:rPr lang="en-US" sz="1000" b="0" u="none" strike="noStrike">
                          <a:solidFill>
                            <a:srgbClr val="000000"/>
                          </a:solidFill>
                          <a:effectLst/>
                        </a:rPr>
                        <a:t>52051200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rPr>
                        <a:t>Uncombed single cotton yarn, with≥85% cotton, </a:t>
                      </a:r>
                      <a:r>
                        <a:rPr lang="en-US" sz="1000" b="0" u="none" strike="noStrike" dirty="0" err="1">
                          <a:solidFill>
                            <a:srgbClr val="000000"/>
                          </a:solidFill>
                          <a:effectLst/>
                        </a:rPr>
                        <a:t>nprs</a:t>
                      </a:r>
                      <a:r>
                        <a:rPr lang="en-US" sz="1000" b="0" u="none" strike="noStrike" dirty="0">
                          <a:solidFill>
                            <a:srgbClr val="000000"/>
                          </a:solidFill>
                          <a:effectLst/>
                        </a:rPr>
                        <a:t>,</a:t>
                      </a:r>
                      <a:br>
                        <a:rPr lang="en-US" sz="1000" b="0" u="none" strike="noStrike" dirty="0">
                          <a:solidFill>
                            <a:srgbClr val="000000"/>
                          </a:solidFill>
                          <a:effectLst/>
                        </a:rPr>
                      </a:br>
                      <a:r>
                        <a:rPr lang="en-US" sz="1000" b="0" u="none" strike="noStrike" dirty="0">
                          <a:solidFill>
                            <a:srgbClr val="000000"/>
                          </a:solidFill>
                          <a:effectLst/>
                        </a:rPr>
                        <a:t>&gt;14mn but≤43mn</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3.5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rPr>
                        <a:t>3031 Transaction/ 442.102 Million</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rPr>
                        <a:t>8 Transaction/ 9,85,141 Dollars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3101547508"/>
                  </a:ext>
                </a:extLst>
              </a:tr>
              <a:tr h="331706">
                <a:tc>
                  <a:txBody>
                    <a:bodyPr/>
                    <a:lstStyle/>
                    <a:p>
                      <a:pPr algn="ctr" fontAlgn="t"/>
                      <a:r>
                        <a:rPr lang="en-US" sz="1000" b="0" u="none" strike="noStrike">
                          <a:solidFill>
                            <a:srgbClr val="000000"/>
                          </a:solidFill>
                          <a:effectLst/>
                        </a:rPr>
                        <a:t>52051300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rPr>
                        <a:t>Uncombed single cotton yarn, with≥85% cotton, nprs,</a:t>
                      </a:r>
                      <a:br>
                        <a:rPr lang="en-US" sz="1000" b="0" u="none" strike="noStrike">
                          <a:solidFill>
                            <a:srgbClr val="000000"/>
                          </a:solidFill>
                          <a:effectLst/>
                        </a:rPr>
                      </a:br>
                      <a:r>
                        <a:rPr lang="en-US" sz="1000" b="0" u="none" strike="noStrike">
                          <a:solidFill>
                            <a:srgbClr val="000000"/>
                          </a:solidFill>
                          <a:effectLst/>
                        </a:rPr>
                        <a:t>&gt;43mn but≤52mn</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dirty="0">
                          <a:solidFill>
                            <a:srgbClr val="000000"/>
                          </a:solidFill>
                          <a:effectLst/>
                        </a:rPr>
                        <a:t>5</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dirty="0">
                          <a:solidFill>
                            <a:srgbClr val="000000"/>
                          </a:solidFill>
                          <a:effectLst/>
                        </a:rPr>
                        <a:t>3.5</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rPr>
                        <a:t>0</a:t>
                      </a:r>
                      <a:endParaRPr lang="en-US" sz="1000" b="0" i="0" u="none" strike="noStrike" dirty="0">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rPr>
                        <a:t>12 </a:t>
                      </a:r>
                      <a:r>
                        <a:rPr lang="en-US" sz="1000" b="0" u="none" strike="noStrike" dirty="0" err="1">
                          <a:solidFill>
                            <a:srgbClr val="000000"/>
                          </a:solidFill>
                          <a:effectLst/>
                        </a:rPr>
                        <a:t>Transction</a:t>
                      </a:r>
                      <a:r>
                        <a:rPr lang="en-US" sz="1000" b="0" u="none" strike="noStrike" dirty="0">
                          <a:solidFill>
                            <a:srgbClr val="000000"/>
                          </a:solidFill>
                          <a:effectLst/>
                        </a:rPr>
                        <a:t>/ 1.043 Million</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966178642"/>
                  </a:ext>
                </a:extLst>
              </a:tr>
              <a:tr h="331706">
                <a:tc>
                  <a:txBody>
                    <a:bodyPr/>
                    <a:lstStyle/>
                    <a:p>
                      <a:pPr algn="ctr" fontAlgn="t"/>
                      <a:r>
                        <a:rPr lang="en-US" sz="1000" b="0" u="none" strike="noStrike" dirty="0">
                          <a:solidFill>
                            <a:srgbClr val="000000"/>
                          </a:solidFill>
                          <a:effectLst/>
                        </a:rPr>
                        <a:t>52051400</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rPr>
                        <a:t>Uncombed single cotton yarn, with≥85% cotton, nprs,</a:t>
                      </a:r>
                      <a:br>
                        <a:rPr lang="en-US" sz="1000" b="0" u="none" strike="noStrike">
                          <a:solidFill>
                            <a:srgbClr val="000000"/>
                          </a:solidFill>
                          <a:effectLst/>
                        </a:rPr>
                      </a:br>
                      <a:r>
                        <a:rPr lang="en-US" sz="1000" b="0" u="none" strike="noStrike">
                          <a:solidFill>
                            <a:srgbClr val="000000"/>
                          </a:solidFill>
                          <a:effectLst/>
                        </a:rPr>
                        <a:t>&gt;52mn but≤80mn</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3.5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rPr>
                        <a:t>0</a:t>
                      </a:r>
                      <a:endParaRPr lang="en-US" sz="1000" b="0" i="0" u="none" strike="noStrike" dirty="0">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rPr>
                        <a:t>7 Transaction/ 4,59, 232 Dollars</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1888537967"/>
                  </a:ext>
                </a:extLst>
              </a:tr>
              <a:tr h="331706">
                <a:tc>
                  <a:txBody>
                    <a:bodyPr/>
                    <a:lstStyle/>
                    <a:p>
                      <a:pPr algn="ctr" fontAlgn="t"/>
                      <a:r>
                        <a:rPr lang="en-US" sz="1000" b="0" u="none" strike="noStrike">
                          <a:solidFill>
                            <a:srgbClr val="000000"/>
                          </a:solidFill>
                          <a:effectLst/>
                        </a:rPr>
                        <a:t>52052200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rPr>
                        <a:t>Combed single cotton yarn, with≥85% cotton, </a:t>
                      </a:r>
                      <a:r>
                        <a:rPr lang="en-US" sz="1000" b="0" u="none" strike="noStrike" dirty="0" err="1">
                          <a:solidFill>
                            <a:srgbClr val="000000"/>
                          </a:solidFill>
                          <a:effectLst/>
                        </a:rPr>
                        <a:t>nprs</a:t>
                      </a:r>
                      <a:r>
                        <a:rPr lang="en-US" sz="1000" b="0" u="none" strike="noStrike" dirty="0">
                          <a:solidFill>
                            <a:srgbClr val="000000"/>
                          </a:solidFill>
                          <a:effectLst/>
                        </a:rPr>
                        <a:t>,</a:t>
                      </a:r>
                      <a:br>
                        <a:rPr lang="en-US" sz="1000" b="0" u="none" strike="noStrike" dirty="0">
                          <a:solidFill>
                            <a:srgbClr val="000000"/>
                          </a:solidFill>
                          <a:effectLst/>
                        </a:rPr>
                      </a:br>
                      <a:r>
                        <a:rPr lang="en-US" sz="1000" b="0" u="none" strike="noStrike" dirty="0">
                          <a:solidFill>
                            <a:srgbClr val="000000"/>
                          </a:solidFill>
                          <a:effectLst/>
                        </a:rPr>
                        <a:t>&gt;14mn but≤43mn</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3.5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rPr>
                        <a:t>82 Transaction/ 6.867 Million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rPr>
                        <a:t>1 Transaction / 47,682 Dollars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2018684007"/>
                  </a:ext>
                </a:extLst>
              </a:tr>
              <a:tr h="331706">
                <a:tc>
                  <a:txBody>
                    <a:bodyPr/>
                    <a:lstStyle/>
                    <a:p>
                      <a:pPr algn="ctr" fontAlgn="t"/>
                      <a:r>
                        <a:rPr lang="en-US" sz="1000" b="0" u="none" strike="noStrike">
                          <a:solidFill>
                            <a:srgbClr val="000000"/>
                          </a:solidFill>
                          <a:effectLst/>
                        </a:rPr>
                        <a:t>52052300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rPr>
                        <a:t>Combed single cotton yarn, with≥85% cotton, nprs,</a:t>
                      </a:r>
                      <a:br>
                        <a:rPr lang="en-US" sz="1000" b="0" u="none" strike="noStrike">
                          <a:solidFill>
                            <a:srgbClr val="000000"/>
                          </a:solidFill>
                          <a:effectLst/>
                        </a:rPr>
                      </a:br>
                      <a:r>
                        <a:rPr lang="en-US" sz="1000" b="0" u="none" strike="noStrike">
                          <a:solidFill>
                            <a:srgbClr val="000000"/>
                          </a:solidFill>
                          <a:effectLst/>
                        </a:rPr>
                        <a:t>&gt;43mn but≤52mn</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3.5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rPr>
                        <a:t>4 Transaction/ 5,04,184 Dollars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4216815878"/>
                  </a:ext>
                </a:extLst>
              </a:tr>
              <a:tr h="331706">
                <a:tc>
                  <a:txBody>
                    <a:bodyPr/>
                    <a:lstStyle/>
                    <a:p>
                      <a:pPr algn="ctr" fontAlgn="t"/>
                      <a:r>
                        <a:rPr lang="en-US" sz="1000" b="0" u="none" strike="noStrike">
                          <a:solidFill>
                            <a:srgbClr val="000000"/>
                          </a:solidFill>
                          <a:effectLst/>
                        </a:rPr>
                        <a:t>52052400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rPr>
                        <a:t>Combed single cotton yarn, with≥85% cotton, nprs,</a:t>
                      </a:r>
                      <a:br>
                        <a:rPr lang="en-US" sz="1000" b="0" u="none" strike="noStrike">
                          <a:solidFill>
                            <a:srgbClr val="000000"/>
                          </a:solidFill>
                          <a:effectLst/>
                        </a:rPr>
                      </a:br>
                      <a:r>
                        <a:rPr lang="en-US" sz="1000" b="0" u="none" strike="noStrike">
                          <a:solidFill>
                            <a:srgbClr val="000000"/>
                          </a:solidFill>
                          <a:effectLst/>
                        </a:rPr>
                        <a:t>&gt;52mn but≤80mn</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3.5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rPr>
                        <a:t>7 Transaction/ 3,85,780</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1057560335"/>
                  </a:ext>
                </a:extLst>
              </a:tr>
              <a:tr h="497425">
                <a:tc>
                  <a:txBody>
                    <a:bodyPr/>
                    <a:lstStyle/>
                    <a:p>
                      <a:pPr algn="ctr" fontAlgn="t"/>
                      <a:r>
                        <a:rPr lang="en-US" sz="1000" b="0" u="none" strike="noStrike">
                          <a:solidFill>
                            <a:srgbClr val="000000"/>
                          </a:solidFill>
                          <a:effectLst/>
                        </a:rPr>
                        <a:t>52053200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rPr>
                        <a:t>Uncombed cabled cotton yarn, with≥85% cotton, </a:t>
                      </a:r>
                      <a:r>
                        <a:rPr lang="en-US" sz="1000" b="0" u="none" strike="noStrike" dirty="0" err="1">
                          <a:solidFill>
                            <a:srgbClr val="000000"/>
                          </a:solidFill>
                          <a:effectLst/>
                        </a:rPr>
                        <a:t>nprs</a:t>
                      </a:r>
                      <a:r>
                        <a:rPr lang="en-US" sz="1000" b="0" u="none" strike="noStrike" dirty="0">
                          <a:solidFill>
                            <a:srgbClr val="000000"/>
                          </a:solidFill>
                          <a:effectLst/>
                        </a:rPr>
                        <a:t>,</a:t>
                      </a:r>
                      <a:br>
                        <a:rPr lang="en-US" sz="1000" b="0" u="none" strike="noStrike" dirty="0">
                          <a:solidFill>
                            <a:srgbClr val="000000"/>
                          </a:solidFill>
                          <a:effectLst/>
                        </a:rPr>
                      </a:br>
                      <a:r>
                        <a:rPr lang="en-US" sz="1000" b="0" u="none" strike="noStrike" dirty="0">
                          <a:solidFill>
                            <a:srgbClr val="000000"/>
                          </a:solidFill>
                          <a:effectLst/>
                        </a:rPr>
                        <a:t>&gt;14mn but≤43mn</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3.5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rPr>
                        <a:t>59 Transaction/ 6.053 Million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641397954"/>
                  </a:ext>
                </a:extLst>
              </a:tr>
              <a:tr h="331706">
                <a:tc>
                  <a:txBody>
                    <a:bodyPr/>
                    <a:lstStyle/>
                    <a:p>
                      <a:pPr algn="ctr" fontAlgn="t"/>
                      <a:r>
                        <a:rPr lang="en-US" sz="1000" b="0" u="none" strike="noStrike">
                          <a:solidFill>
                            <a:srgbClr val="000000"/>
                          </a:solidFill>
                          <a:effectLst/>
                        </a:rPr>
                        <a:t>52053400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rPr>
                        <a:t>Uncombed cabled cotton yarn, with≥85% cotton, nprs,</a:t>
                      </a:r>
                      <a:br>
                        <a:rPr lang="en-US" sz="1000" b="0" u="none" strike="noStrike">
                          <a:solidFill>
                            <a:srgbClr val="000000"/>
                          </a:solidFill>
                          <a:effectLst/>
                        </a:rPr>
                      </a:br>
                      <a:r>
                        <a:rPr lang="en-US" sz="1000" b="0" u="none" strike="noStrike">
                          <a:solidFill>
                            <a:srgbClr val="000000"/>
                          </a:solidFill>
                          <a:effectLst/>
                        </a:rPr>
                        <a:t>&gt;52mn but≤80mn</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ctr"/>
                      <a:r>
                        <a:rPr lang="en-US" sz="1000" b="0" u="none" strike="noStrike">
                          <a:solidFill>
                            <a:srgbClr val="000000"/>
                          </a:solidFill>
                          <a:effectLst/>
                        </a:rPr>
                        <a:t>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l" fontAlgn="t"/>
                      <a:r>
                        <a:rPr lang="en-US" sz="1000" b="0" u="none" strike="noStrike">
                          <a:solidFill>
                            <a:srgbClr val="000000"/>
                          </a:solidFill>
                          <a:effectLst/>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rPr>
                        <a:t>1 Transaction/ 29,334 Dollar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156999747"/>
                  </a:ext>
                </a:extLst>
              </a:tr>
              <a:tr h="331706">
                <a:tc>
                  <a:txBody>
                    <a:bodyPr/>
                    <a:lstStyle/>
                    <a:p>
                      <a:pPr algn="ctr" fontAlgn="t"/>
                      <a:r>
                        <a:rPr lang="en-US" sz="1000" b="0" u="none" strike="noStrike">
                          <a:solidFill>
                            <a:srgbClr val="000000"/>
                          </a:solidFill>
                          <a:effectLst/>
                        </a:rPr>
                        <a:t>52054200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rPr>
                        <a:t>Combed cabled cotton yarn, with≥85% cotton, </a:t>
                      </a:r>
                      <a:r>
                        <a:rPr lang="en-US" sz="1000" b="0" u="none" strike="noStrike" dirty="0" err="1">
                          <a:solidFill>
                            <a:srgbClr val="000000"/>
                          </a:solidFill>
                          <a:effectLst/>
                        </a:rPr>
                        <a:t>nprs</a:t>
                      </a:r>
                      <a:r>
                        <a:rPr lang="en-US" sz="1000" b="0" u="none" strike="noStrike" dirty="0">
                          <a:solidFill>
                            <a:srgbClr val="000000"/>
                          </a:solidFill>
                          <a:effectLst/>
                        </a:rPr>
                        <a:t>,</a:t>
                      </a:r>
                      <a:br>
                        <a:rPr lang="en-US" sz="1000" b="0" u="none" strike="noStrike" dirty="0">
                          <a:solidFill>
                            <a:srgbClr val="000000"/>
                          </a:solidFill>
                          <a:effectLst/>
                        </a:rPr>
                      </a:br>
                      <a:r>
                        <a:rPr lang="en-US" sz="1000" b="0" u="none" strike="noStrike" dirty="0">
                          <a:solidFill>
                            <a:srgbClr val="000000"/>
                          </a:solidFill>
                          <a:effectLst/>
                        </a:rPr>
                        <a:t>&gt;14mn but≤43mn</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3.5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rPr>
                        <a:t>14 Transaction /8,75,987 Dollar</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3574036803"/>
                  </a:ext>
                </a:extLst>
              </a:tr>
              <a:tr h="331706">
                <a:tc>
                  <a:txBody>
                    <a:bodyPr/>
                    <a:lstStyle/>
                    <a:p>
                      <a:pPr algn="ctr" fontAlgn="t"/>
                      <a:r>
                        <a:rPr lang="en-US" sz="1000" b="0" u="none" strike="noStrike">
                          <a:solidFill>
                            <a:srgbClr val="000000"/>
                          </a:solidFill>
                          <a:effectLst/>
                        </a:rPr>
                        <a:t>52061200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rPr>
                        <a:t>Uncombed single cotton yarn, with&lt;85% cotton, </a:t>
                      </a:r>
                      <a:r>
                        <a:rPr lang="en-US" sz="1000" b="0" u="none" strike="noStrike" dirty="0" err="1">
                          <a:solidFill>
                            <a:srgbClr val="000000"/>
                          </a:solidFill>
                          <a:effectLst/>
                        </a:rPr>
                        <a:t>nprs</a:t>
                      </a:r>
                      <a:r>
                        <a:rPr lang="en-US" sz="1000" b="0" u="none" strike="noStrike" dirty="0">
                          <a:solidFill>
                            <a:srgbClr val="000000"/>
                          </a:solidFill>
                          <a:effectLst/>
                        </a:rPr>
                        <a:t>,</a:t>
                      </a:r>
                      <a:br>
                        <a:rPr lang="en-US" sz="1000" b="0" u="none" strike="noStrike" dirty="0">
                          <a:solidFill>
                            <a:srgbClr val="000000"/>
                          </a:solidFill>
                          <a:effectLst/>
                        </a:rPr>
                      </a:br>
                      <a:r>
                        <a:rPr lang="en-US" sz="1000" b="0" u="none" strike="noStrike" dirty="0">
                          <a:solidFill>
                            <a:srgbClr val="000000"/>
                          </a:solidFill>
                          <a:effectLst/>
                        </a:rPr>
                        <a:t>&gt;14mn but≤43mn</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3.5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rPr>
                        <a:t>4 Transaction / 1,58,813 Dollars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1501229420"/>
                  </a:ext>
                </a:extLst>
              </a:tr>
              <a:tr h="331706">
                <a:tc>
                  <a:txBody>
                    <a:bodyPr/>
                    <a:lstStyle/>
                    <a:p>
                      <a:pPr algn="ctr" fontAlgn="t"/>
                      <a:r>
                        <a:rPr lang="en-US" sz="1000" b="0" u="none" strike="noStrike">
                          <a:solidFill>
                            <a:srgbClr val="000000"/>
                          </a:solidFill>
                          <a:effectLst/>
                        </a:rPr>
                        <a:t>52062200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rPr>
                        <a:t>Combed single cotton yarn, with&lt;85% cotton, </a:t>
                      </a:r>
                      <a:r>
                        <a:rPr lang="en-US" sz="1000" b="0" u="none" strike="noStrike" dirty="0" err="1">
                          <a:solidFill>
                            <a:srgbClr val="000000"/>
                          </a:solidFill>
                          <a:effectLst/>
                        </a:rPr>
                        <a:t>nprs</a:t>
                      </a:r>
                      <a:r>
                        <a:rPr lang="en-US" sz="1000" b="0" u="none" strike="noStrike" dirty="0">
                          <a:solidFill>
                            <a:srgbClr val="000000"/>
                          </a:solidFill>
                          <a:effectLst/>
                        </a:rPr>
                        <a:t>,</a:t>
                      </a:r>
                      <a:br>
                        <a:rPr lang="en-US" sz="1000" b="0" u="none" strike="noStrike" dirty="0">
                          <a:solidFill>
                            <a:srgbClr val="000000"/>
                          </a:solidFill>
                          <a:effectLst/>
                        </a:rPr>
                      </a:br>
                      <a:r>
                        <a:rPr lang="en-US" sz="1000" b="0" u="none" strike="noStrike" dirty="0">
                          <a:solidFill>
                            <a:srgbClr val="000000"/>
                          </a:solidFill>
                          <a:effectLst/>
                        </a:rPr>
                        <a:t>&gt;14mn but≤43mn</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ctr"/>
                      <a:r>
                        <a:rPr lang="en-US" sz="1000" b="0" u="none" strike="noStrike">
                          <a:solidFill>
                            <a:srgbClr val="000000"/>
                          </a:solidFill>
                          <a:effectLst/>
                        </a:rPr>
                        <a:t>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l" fontAlgn="t"/>
                      <a:r>
                        <a:rPr lang="en-US" sz="1000" b="0" u="none" strike="noStrike">
                          <a:solidFill>
                            <a:srgbClr val="000000"/>
                          </a:solidFill>
                          <a:effectLst/>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rPr>
                        <a:t>6 Transaction / 4,15,236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2422029759"/>
                  </a:ext>
                </a:extLst>
              </a:tr>
              <a:tr h="331706">
                <a:tc>
                  <a:txBody>
                    <a:bodyPr/>
                    <a:lstStyle/>
                    <a:p>
                      <a:pPr algn="ctr" fontAlgn="t"/>
                      <a:r>
                        <a:rPr lang="en-US" sz="1000" b="0" u="none" strike="noStrike">
                          <a:solidFill>
                            <a:srgbClr val="000000"/>
                          </a:solidFill>
                          <a:effectLst/>
                        </a:rPr>
                        <a:t>61033200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rPr>
                        <a:t>Men's or boys' jackets &amp; blazers of cotton, knitted or</a:t>
                      </a:r>
                      <a:br>
                        <a:rPr lang="en-US" sz="1000" b="0" u="none" strike="noStrike" dirty="0">
                          <a:solidFill>
                            <a:srgbClr val="000000"/>
                          </a:solidFill>
                          <a:effectLst/>
                        </a:rPr>
                      </a:br>
                      <a:r>
                        <a:rPr lang="en-US" sz="1000" b="0" u="none" strike="noStrike" dirty="0">
                          <a:solidFill>
                            <a:srgbClr val="000000"/>
                          </a:solidFill>
                          <a:effectLst/>
                        </a:rPr>
                        <a:t>crocheted</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16</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8</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rPr>
                        <a:t>1 Transaction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rPr>
                        <a:t>12 Transaction/ 86,997 Dollars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2397156041"/>
                  </a:ext>
                </a:extLst>
              </a:tr>
              <a:tr h="331706">
                <a:tc>
                  <a:txBody>
                    <a:bodyPr/>
                    <a:lstStyle/>
                    <a:p>
                      <a:pPr algn="ctr" fontAlgn="t"/>
                      <a:r>
                        <a:rPr lang="en-US" sz="1000" b="0" u="none" strike="noStrike">
                          <a:solidFill>
                            <a:srgbClr val="000000"/>
                          </a:solidFill>
                          <a:effectLst/>
                        </a:rPr>
                        <a:t>61033900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rPr>
                        <a:t>Men's or boys' jackets... of other textiles, </a:t>
                      </a:r>
                      <a:r>
                        <a:rPr lang="en-US" sz="1000" b="0" u="none" strike="noStrike" dirty="0" err="1">
                          <a:solidFill>
                            <a:srgbClr val="000000"/>
                          </a:solidFill>
                          <a:effectLst/>
                        </a:rPr>
                        <a:t>nes</a:t>
                      </a:r>
                      <a:r>
                        <a:rPr lang="en-US" sz="1000" b="0" u="none" strike="noStrike" dirty="0">
                          <a:solidFill>
                            <a:srgbClr val="000000"/>
                          </a:solidFill>
                          <a:effectLst/>
                        </a:rPr>
                        <a:t>,</a:t>
                      </a:r>
                      <a:br>
                        <a:rPr lang="en-US" sz="1000" b="0" u="none" strike="noStrike" dirty="0">
                          <a:solidFill>
                            <a:srgbClr val="000000"/>
                          </a:solidFill>
                          <a:effectLst/>
                        </a:rPr>
                      </a:br>
                      <a:r>
                        <a:rPr lang="en-US" sz="1000" b="0" u="none" strike="noStrike" dirty="0">
                          <a:solidFill>
                            <a:srgbClr val="000000"/>
                          </a:solidFill>
                          <a:effectLst/>
                        </a:rPr>
                        <a:t>knitted/crocheted</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16</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8</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rPr>
                        <a:t>2 Transaction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rPr>
                        <a:t>29 Transactions/ 9,78,652* Dollars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1271039057"/>
                  </a:ext>
                </a:extLst>
              </a:tr>
              <a:tr h="331706">
                <a:tc>
                  <a:txBody>
                    <a:bodyPr/>
                    <a:lstStyle/>
                    <a:p>
                      <a:pPr algn="ctr" fontAlgn="t"/>
                      <a:r>
                        <a:rPr lang="en-US" sz="1000" b="0" u="none" strike="noStrike">
                          <a:solidFill>
                            <a:srgbClr val="000000"/>
                          </a:solidFill>
                          <a:effectLst/>
                        </a:rPr>
                        <a:t>61034200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rPr>
                        <a:t>Men's or boys' trousers, </a:t>
                      </a:r>
                      <a:r>
                        <a:rPr lang="en-US" sz="1000" b="0" u="none" strike="noStrike" dirty="0" err="1">
                          <a:solidFill>
                            <a:srgbClr val="000000"/>
                          </a:solidFill>
                          <a:effectLst/>
                        </a:rPr>
                        <a:t>etc</a:t>
                      </a:r>
                      <a:r>
                        <a:rPr lang="en-US" sz="1000" b="0" u="none" strike="noStrike" dirty="0">
                          <a:solidFill>
                            <a:srgbClr val="000000"/>
                          </a:solidFill>
                          <a:effectLst/>
                        </a:rPr>
                        <a:t>, of cotton, knitted or</a:t>
                      </a:r>
                      <a:br>
                        <a:rPr lang="en-US" sz="1000" b="0" u="none" strike="noStrike" dirty="0">
                          <a:solidFill>
                            <a:srgbClr val="000000"/>
                          </a:solidFill>
                          <a:effectLst/>
                        </a:rPr>
                      </a:br>
                      <a:r>
                        <a:rPr lang="en-US" sz="1000" b="0" u="none" strike="noStrike" dirty="0">
                          <a:solidFill>
                            <a:srgbClr val="000000"/>
                          </a:solidFill>
                          <a:effectLst/>
                        </a:rPr>
                        <a:t>crocheted</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16</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rPr>
                        <a:t>8</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dirty="0">
                          <a:solidFill>
                            <a:srgbClr val="000000"/>
                          </a:solidFill>
                          <a:effectLst/>
                        </a:rPr>
                        <a:t>2 Transaction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rPr>
                        <a:t>51 Transaction/ 1.753 Million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2656549699"/>
                  </a:ext>
                </a:extLst>
              </a:tr>
            </a:tbl>
          </a:graphicData>
        </a:graphic>
      </p:graphicFrame>
      <p:pic>
        <p:nvPicPr>
          <p:cNvPr id="5" name="Picture 2" descr="2nd Phase of China-Pakistan Free Trade Agreement Comes Into Effect | ACE  NEWS">
            <a:extLst>
              <a:ext uri="{FF2B5EF4-FFF2-40B4-BE49-F238E27FC236}">
                <a16:creationId xmlns:a16="http://schemas.microsoft.com/office/drawing/2014/main" id="{3313B0F9-244E-13FB-8D28-EF7F4A6F6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6" y="-71120"/>
            <a:ext cx="12120880" cy="10582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87605B-B3FF-4994-A6EC-1ECEDF699358}"/>
              </a:ext>
            </a:extLst>
          </p:cNvPr>
          <p:cNvSpPr>
            <a:spLocks noGrp="1"/>
          </p:cNvSpPr>
          <p:nvPr>
            <p:ph type="title"/>
          </p:nvPr>
        </p:nvSpPr>
        <p:spPr>
          <a:xfrm>
            <a:off x="838196" y="149710"/>
            <a:ext cx="10515600" cy="596900"/>
          </a:xfrm>
        </p:spPr>
        <p:txBody>
          <a:bodyPr>
            <a:normAutofit fontScale="90000"/>
          </a:bodyPr>
          <a:lstStyle/>
          <a:p>
            <a:r>
              <a:rPr lang="en-US" b="1" dirty="0">
                <a:solidFill>
                  <a:schemeClr val="bg1"/>
                </a:solidFill>
                <a:latin typeface="Bookman Old Style" panose="02050604050505020204" pitchFamily="18" charset="0"/>
              </a:rPr>
              <a:t>Analysis of Utilization of CPFTA -II</a:t>
            </a:r>
          </a:p>
        </p:txBody>
      </p:sp>
    </p:spTree>
    <p:extLst>
      <p:ext uri="{BB962C8B-B14F-4D97-AF65-F5344CB8AC3E}">
        <p14:creationId xmlns:p14="http://schemas.microsoft.com/office/powerpoint/2010/main" val="3017532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0DCA3B8-39C8-4505-BAAF-CE38653B186C}"/>
              </a:ext>
            </a:extLst>
          </p:cNvPr>
          <p:cNvGraphicFramePr>
            <a:graphicFrameLocks noGrp="1"/>
          </p:cNvGraphicFramePr>
          <p:nvPr>
            <p:ph idx="1"/>
          </p:nvPr>
        </p:nvGraphicFramePr>
        <p:xfrm>
          <a:off x="0" y="742951"/>
          <a:ext cx="12183710" cy="5973386"/>
        </p:xfrm>
        <a:graphic>
          <a:graphicData uri="http://schemas.openxmlformats.org/drawingml/2006/table">
            <a:tbl>
              <a:tblPr firstRow="1" bandRow="1">
                <a:tableStyleId>{17292A2E-F333-43FB-9621-5CBBE7FDCDCB}</a:tableStyleId>
              </a:tblPr>
              <a:tblGrid>
                <a:gridCol w="1103683">
                  <a:extLst>
                    <a:ext uri="{9D8B030D-6E8A-4147-A177-3AD203B41FA5}">
                      <a16:colId xmlns:a16="http://schemas.microsoft.com/office/drawing/2014/main" val="778723648"/>
                    </a:ext>
                  </a:extLst>
                </a:gridCol>
                <a:gridCol w="4103312">
                  <a:extLst>
                    <a:ext uri="{9D8B030D-6E8A-4147-A177-3AD203B41FA5}">
                      <a16:colId xmlns:a16="http://schemas.microsoft.com/office/drawing/2014/main" val="2235813887"/>
                    </a:ext>
                  </a:extLst>
                </a:gridCol>
                <a:gridCol w="946919">
                  <a:extLst>
                    <a:ext uri="{9D8B030D-6E8A-4147-A177-3AD203B41FA5}">
                      <a16:colId xmlns:a16="http://schemas.microsoft.com/office/drawing/2014/main" val="2018810680"/>
                    </a:ext>
                  </a:extLst>
                </a:gridCol>
                <a:gridCol w="880056">
                  <a:extLst>
                    <a:ext uri="{9D8B030D-6E8A-4147-A177-3AD203B41FA5}">
                      <a16:colId xmlns:a16="http://schemas.microsoft.com/office/drawing/2014/main" val="2393544948"/>
                    </a:ext>
                  </a:extLst>
                </a:gridCol>
                <a:gridCol w="850518">
                  <a:extLst>
                    <a:ext uri="{9D8B030D-6E8A-4147-A177-3AD203B41FA5}">
                      <a16:colId xmlns:a16="http://schemas.microsoft.com/office/drawing/2014/main" val="1215212019"/>
                    </a:ext>
                  </a:extLst>
                </a:gridCol>
                <a:gridCol w="2067983">
                  <a:extLst>
                    <a:ext uri="{9D8B030D-6E8A-4147-A177-3AD203B41FA5}">
                      <a16:colId xmlns:a16="http://schemas.microsoft.com/office/drawing/2014/main" val="2372536641"/>
                    </a:ext>
                  </a:extLst>
                </a:gridCol>
                <a:gridCol w="2231239">
                  <a:extLst>
                    <a:ext uri="{9D8B030D-6E8A-4147-A177-3AD203B41FA5}">
                      <a16:colId xmlns:a16="http://schemas.microsoft.com/office/drawing/2014/main" val="1510180186"/>
                    </a:ext>
                  </a:extLst>
                </a:gridCol>
              </a:tblGrid>
              <a:tr h="459153">
                <a:tc>
                  <a:txBody>
                    <a:bodyPr/>
                    <a:lstStyle/>
                    <a:p>
                      <a:pPr algn="l" fontAlgn="t"/>
                      <a:r>
                        <a:rPr lang="en-US" sz="1000" b="1" u="none" strike="noStrike" dirty="0">
                          <a:solidFill>
                            <a:schemeClr val="bg1"/>
                          </a:solidFill>
                          <a:effectLst/>
                          <a:latin typeface="Bookman Old Style" panose="02050604050505020204" pitchFamily="18" charset="0"/>
                        </a:rPr>
                        <a:t>HS Code (8-DIGIT)</a:t>
                      </a:r>
                      <a:endParaRPr lang="en-US" sz="1000" b="1" i="0" u="none" strike="noStrike" dirty="0">
                        <a:solidFill>
                          <a:schemeClr val="bg1"/>
                        </a:solidFill>
                        <a:effectLst/>
                        <a:latin typeface="Bookman Old Style" panose="02050604050505020204" pitchFamily="18" charset="0"/>
                      </a:endParaRPr>
                    </a:p>
                  </a:txBody>
                  <a:tcPr marL="95250" marR="6350" marT="6350" marB="0"/>
                </a:tc>
                <a:tc>
                  <a:txBody>
                    <a:bodyPr/>
                    <a:lstStyle/>
                    <a:p>
                      <a:pPr algn="ctr" fontAlgn="ctr"/>
                      <a:r>
                        <a:rPr lang="en-US" sz="1000" b="1" u="none" strike="noStrike">
                          <a:solidFill>
                            <a:schemeClr val="bg1"/>
                          </a:solidFill>
                          <a:effectLst/>
                          <a:latin typeface="Bookman Old Style" panose="02050604050505020204" pitchFamily="18" charset="0"/>
                        </a:rPr>
                        <a:t>Description</a:t>
                      </a:r>
                      <a:endParaRPr lang="en-US" sz="1000" b="1" i="0" u="none" strike="noStrike">
                        <a:solidFill>
                          <a:schemeClr val="bg1"/>
                        </a:solidFill>
                        <a:effectLst/>
                        <a:latin typeface="Bookman Old Style" panose="02050604050505020204" pitchFamily="18" charset="0"/>
                      </a:endParaRPr>
                    </a:p>
                  </a:txBody>
                  <a:tcPr marL="6350" marR="6350" marT="6350" marB="0" anchor="ctr"/>
                </a:tc>
                <a:tc>
                  <a:txBody>
                    <a:bodyPr/>
                    <a:lstStyle/>
                    <a:p>
                      <a:pPr algn="l" fontAlgn="t"/>
                      <a:r>
                        <a:rPr lang="en-US" sz="1000" b="1" u="none" strike="noStrike">
                          <a:solidFill>
                            <a:schemeClr val="bg1"/>
                          </a:solidFill>
                          <a:effectLst/>
                          <a:latin typeface="Bookman Old Style" panose="02050604050505020204" pitchFamily="18" charset="0"/>
                        </a:rPr>
                        <a:t>MFN</a:t>
                      </a:r>
                      <a:br>
                        <a:rPr lang="en-US" sz="1000" b="1" u="none" strike="noStrike">
                          <a:solidFill>
                            <a:schemeClr val="bg1"/>
                          </a:solidFill>
                          <a:effectLst/>
                          <a:latin typeface="Bookman Old Style" panose="02050604050505020204" pitchFamily="18" charset="0"/>
                        </a:rPr>
                      </a:br>
                      <a:r>
                        <a:rPr lang="en-US" sz="1000" b="1" u="none" strike="noStrike">
                          <a:solidFill>
                            <a:schemeClr val="bg1"/>
                          </a:solidFill>
                          <a:effectLst/>
                          <a:latin typeface="Bookman Old Style" panose="02050604050505020204" pitchFamily="18" charset="0"/>
                        </a:rPr>
                        <a:t>Rate 2013</a:t>
                      </a:r>
                      <a:endParaRPr lang="en-US" sz="1000" b="0" i="0" u="none" strike="noStrike">
                        <a:solidFill>
                          <a:schemeClr val="bg1"/>
                        </a:solidFill>
                        <a:effectLst/>
                        <a:latin typeface="Bookman Old Style" panose="02050604050505020204" pitchFamily="18" charset="0"/>
                      </a:endParaRPr>
                    </a:p>
                  </a:txBody>
                  <a:tcPr marL="190500" marR="6350" marT="6350" marB="0"/>
                </a:tc>
                <a:tc>
                  <a:txBody>
                    <a:bodyPr/>
                    <a:lstStyle/>
                    <a:p>
                      <a:pPr algn="l" fontAlgn="t"/>
                      <a:r>
                        <a:rPr lang="en-US" sz="1000" b="1" u="none" strike="noStrike">
                          <a:solidFill>
                            <a:schemeClr val="bg1"/>
                          </a:solidFill>
                          <a:effectLst/>
                          <a:latin typeface="Bookman Old Style" panose="02050604050505020204" pitchFamily="18" charset="0"/>
                        </a:rPr>
                        <a:t>Phase I rate for Pakistan</a:t>
                      </a:r>
                      <a:endParaRPr lang="en-US" sz="1000" b="1" i="0" u="none" strike="noStrike">
                        <a:solidFill>
                          <a:schemeClr val="bg1"/>
                        </a:solidFill>
                        <a:effectLst/>
                        <a:latin typeface="Bookman Old Style" panose="02050604050505020204" pitchFamily="18" charset="0"/>
                      </a:endParaRPr>
                    </a:p>
                  </a:txBody>
                  <a:tcPr marL="95250" marR="6350" marT="6350" marB="0"/>
                </a:tc>
                <a:tc>
                  <a:txBody>
                    <a:bodyPr/>
                    <a:lstStyle/>
                    <a:p>
                      <a:pPr algn="l" fontAlgn="t"/>
                      <a:r>
                        <a:rPr lang="en-US" sz="1000" b="1" u="none" strike="noStrike">
                          <a:solidFill>
                            <a:schemeClr val="bg1"/>
                          </a:solidFill>
                          <a:effectLst/>
                          <a:latin typeface="Bookman Old Style" panose="02050604050505020204" pitchFamily="18" charset="0"/>
                        </a:rPr>
                        <a:t>Phase II rate for Pakistan</a:t>
                      </a:r>
                      <a:endParaRPr lang="en-US" sz="1000" b="1" i="0" u="none" strike="noStrike">
                        <a:solidFill>
                          <a:schemeClr val="bg1"/>
                        </a:solidFill>
                        <a:effectLst/>
                        <a:latin typeface="Bookman Old Style" panose="02050604050505020204" pitchFamily="18" charset="0"/>
                      </a:endParaRPr>
                    </a:p>
                  </a:txBody>
                  <a:tcPr marL="6350" marR="6350" marT="6350" marB="0"/>
                </a:tc>
                <a:tc>
                  <a:txBody>
                    <a:bodyPr/>
                    <a:lstStyle/>
                    <a:p>
                      <a:pPr algn="ctr" fontAlgn="ctr"/>
                      <a:r>
                        <a:rPr lang="en-US" sz="1000" b="1" u="none" strike="noStrike">
                          <a:solidFill>
                            <a:schemeClr val="bg1"/>
                          </a:solidFill>
                          <a:effectLst/>
                          <a:latin typeface="Bookman Old Style" panose="02050604050505020204" pitchFamily="18" charset="0"/>
                        </a:rPr>
                        <a:t>Utilization at Karachi Port </a:t>
                      </a:r>
                      <a:endParaRPr lang="en-US" sz="1000" b="1" i="0" u="none" strike="noStrike">
                        <a:solidFill>
                          <a:schemeClr val="bg1"/>
                        </a:solidFill>
                        <a:effectLst/>
                        <a:latin typeface="Bookman Old Style" panose="02050604050505020204" pitchFamily="18" charset="0"/>
                      </a:endParaRPr>
                    </a:p>
                  </a:txBody>
                  <a:tcPr marL="6350" marR="6350" marT="6350" marB="0" anchor="ctr"/>
                </a:tc>
                <a:tc>
                  <a:txBody>
                    <a:bodyPr/>
                    <a:lstStyle/>
                    <a:p>
                      <a:pPr algn="ctr" fontAlgn="ctr"/>
                      <a:r>
                        <a:rPr lang="en-US" sz="1000" b="1" u="none" strike="noStrike" dirty="0">
                          <a:solidFill>
                            <a:schemeClr val="bg1"/>
                          </a:solidFill>
                          <a:effectLst/>
                          <a:latin typeface="Bookman Old Style" panose="02050604050505020204" pitchFamily="18" charset="0"/>
                        </a:rPr>
                        <a:t>Utilization at Port </a:t>
                      </a:r>
                      <a:r>
                        <a:rPr lang="en-US" sz="1000" b="1" u="none" strike="noStrike" dirty="0" err="1">
                          <a:solidFill>
                            <a:schemeClr val="bg1"/>
                          </a:solidFill>
                          <a:effectLst/>
                          <a:latin typeface="Bookman Old Style" panose="02050604050505020204" pitchFamily="18" charset="0"/>
                        </a:rPr>
                        <a:t>Qasim</a:t>
                      </a:r>
                      <a:endParaRPr lang="en-US" sz="1000" b="1" i="0" u="none" strike="noStrike" dirty="0">
                        <a:solidFill>
                          <a:schemeClr val="bg1"/>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1819663408"/>
                  </a:ext>
                </a:extLst>
              </a:tr>
              <a:tr h="459153">
                <a:tc>
                  <a:txBody>
                    <a:bodyPr/>
                    <a:lstStyle/>
                    <a:p>
                      <a:pPr algn="ctr" fontAlgn="t"/>
                      <a:r>
                        <a:rPr lang="en-US" sz="1000" b="0" u="none" strike="noStrike">
                          <a:solidFill>
                            <a:srgbClr val="000000"/>
                          </a:solidFill>
                          <a:effectLst/>
                          <a:latin typeface="Bookman Old Style" panose="02050604050505020204" pitchFamily="18" charset="0"/>
                        </a:rPr>
                        <a:t>61046200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Women's or girls' trousers, </a:t>
                      </a:r>
                      <a:r>
                        <a:rPr lang="en-US" sz="1000" b="0" u="none" strike="noStrike" dirty="0" err="1">
                          <a:solidFill>
                            <a:srgbClr val="000000"/>
                          </a:solidFill>
                          <a:effectLst/>
                          <a:latin typeface="Bookman Old Style" panose="02050604050505020204" pitchFamily="18" charset="0"/>
                        </a:rPr>
                        <a:t>etc</a:t>
                      </a:r>
                      <a:r>
                        <a:rPr lang="en-US" sz="1000" b="0" u="none" strike="noStrike" dirty="0">
                          <a:solidFill>
                            <a:srgbClr val="000000"/>
                          </a:solidFill>
                          <a:effectLst/>
                          <a:latin typeface="Bookman Old Style" panose="02050604050505020204" pitchFamily="18" charset="0"/>
                        </a:rPr>
                        <a:t>, of cotton, knitted or</a:t>
                      </a:r>
                      <a:br>
                        <a:rPr lang="en-US" sz="1000" b="0" u="none" strike="noStrike" dirty="0">
                          <a:solidFill>
                            <a:srgbClr val="000000"/>
                          </a:solidFill>
                          <a:effectLst/>
                          <a:latin typeface="Bookman Old Style" panose="02050604050505020204" pitchFamily="18" charset="0"/>
                        </a:rPr>
                      </a:br>
                      <a:r>
                        <a:rPr lang="en-US" sz="1000" b="0" u="none" strike="noStrike" dirty="0">
                          <a:solidFill>
                            <a:srgbClr val="000000"/>
                          </a:solidFill>
                          <a:effectLst/>
                          <a:latin typeface="Bookman Old Style" panose="02050604050505020204" pitchFamily="18" charset="0"/>
                        </a:rPr>
                        <a:t>crocheted</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16</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8</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1 Transaction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21 Transaction /4,46,523 Dollars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3148051833"/>
                  </a:ext>
                </a:extLst>
              </a:tr>
              <a:tr h="459153">
                <a:tc>
                  <a:txBody>
                    <a:bodyPr/>
                    <a:lstStyle/>
                    <a:p>
                      <a:pPr algn="ctr" fontAlgn="t"/>
                      <a:r>
                        <a:rPr lang="en-US" sz="1000" b="0" u="none" strike="noStrike">
                          <a:solidFill>
                            <a:srgbClr val="000000"/>
                          </a:solidFill>
                          <a:effectLst/>
                          <a:latin typeface="Bookman Old Style" panose="02050604050505020204" pitchFamily="18" charset="0"/>
                        </a:rPr>
                        <a:t>61046300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Women's or girls' trousers, etc, of synthetic, knitted or</a:t>
                      </a:r>
                      <a:br>
                        <a:rPr lang="en-US" sz="1000" b="0" u="none" strike="noStrike">
                          <a:solidFill>
                            <a:srgbClr val="000000"/>
                          </a:solidFill>
                          <a:effectLst/>
                          <a:latin typeface="Bookman Old Style" panose="02050604050505020204" pitchFamily="18" charset="0"/>
                        </a:rPr>
                      </a:br>
                      <a:r>
                        <a:rPr lang="en-US" sz="1000" b="0" u="none" strike="noStrike">
                          <a:solidFill>
                            <a:srgbClr val="000000"/>
                          </a:solidFill>
                          <a:effectLst/>
                          <a:latin typeface="Bookman Old Style" panose="02050604050505020204" pitchFamily="18" charset="0"/>
                        </a:rPr>
                        <a:t>crocheted</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17.5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8.8</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1 Transaction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Zero Utilization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3101547508"/>
                  </a:ext>
                </a:extLst>
              </a:tr>
              <a:tr h="459153">
                <a:tc>
                  <a:txBody>
                    <a:bodyPr/>
                    <a:lstStyle/>
                    <a:p>
                      <a:pPr algn="ctr" fontAlgn="t"/>
                      <a:r>
                        <a:rPr lang="en-US" sz="1000" b="0" u="none" strike="noStrike">
                          <a:solidFill>
                            <a:srgbClr val="000000"/>
                          </a:solidFill>
                          <a:effectLst/>
                          <a:latin typeface="Bookman Old Style" panose="02050604050505020204" pitchFamily="18" charset="0"/>
                        </a:rPr>
                        <a:t>61046900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Women's or girls' trousers, </a:t>
                      </a:r>
                      <a:r>
                        <a:rPr lang="en-US" sz="1000" b="0" u="none" strike="noStrike" dirty="0" err="1">
                          <a:solidFill>
                            <a:srgbClr val="000000"/>
                          </a:solidFill>
                          <a:effectLst/>
                          <a:latin typeface="Bookman Old Style" panose="02050604050505020204" pitchFamily="18" charset="0"/>
                        </a:rPr>
                        <a:t>etc</a:t>
                      </a:r>
                      <a:r>
                        <a:rPr lang="en-US" sz="1000" b="0" u="none" strike="noStrike" dirty="0">
                          <a:solidFill>
                            <a:srgbClr val="000000"/>
                          </a:solidFill>
                          <a:effectLst/>
                          <a:latin typeface="Bookman Old Style" panose="02050604050505020204" pitchFamily="18" charset="0"/>
                        </a:rPr>
                        <a:t>, of other textile,</a:t>
                      </a:r>
                      <a:br>
                        <a:rPr lang="en-US" sz="1000" b="0" u="none" strike="noStrike" dirty="0">
                          <a:solidFill>
                            <a:srgbClr val="000000"/>
                          </a:solidFill>
                          <a:effectLst/>
                          <a:latin typeface="Bookman Old Style" panose="02050604050505020204" pitchFamily="18" charset="0"/>
                        </a:rPr>
                      </a:br>
                      <a:r>
                        <a:rPr lang="en-US" sz="1000" b="0" u="none" strike="noStrike" dirty="0">
                          <a:solidFill>
                            <a:srgbClr val="000000"/>
                          </a:solidFill>
                          <a:effectLst/>
                          <a:latin typeface="Bookman Old Style" panose="02050604050505020204" pitchFamily="18" charset="0"/>
                        </a:rPr>
                        <a:t>knitted/crocheted</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16</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8</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1 Transaction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a:solidFill>
                            <a:srgbClr val="000000"/>
                          </a:solidFill>
                          <a:effectLst/>
                          <a:latin typeface="Bookman Old Style" panose="02050604050505020204" pitchFamily="18" charset="0"/>
                        </a:rPr>
                        <a:t>61 Transaction/ 1.001 Million </a:t>
                      </a:r>
                      <a:endParaRPr lang="en-US" sz="1000" b="0" i="0" u="none" strike="noStrike">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966178642"/>
                  </a:ext>
                </a:extLst>
              </a:tr>
              <a:tr h="459153">
                <a:tc>
                  <a:txBody>
                    <a:bodyPr/>
                    <a:lstStyle/>
                    <a:p>
                      <a:pPr algn="ctr" fontAlgn="t"/>
                      <a:r>
                        <a:rPr lang="en-US" sz="1000" b="0" u="none" strike="noStrike">
                          <a:solidFill>
                            <a:srgbClr val="000000"/>
                          </a:solidFill>
                          <a:effectLst/>
                          <a:latin typeface="Bookman Old Style" panose="02050604050505020204" pitchFamily="18" charset="0"/>
                        </a:rPr>
                        <a:t>61091000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T-shirts, singlets &amp; other vests, of cotton, knitted or</a:t>
                      </a:r>
                      <a:br>
                        <a:rPr lang="en-US" sz="1000" b="0" u="none" strike="noStrike" dirty="0">
                          <a:solidFill>
                            <a:srgbClr val="000000"/>
                          </a:solidFill>
                          <a:effectLst/>
                          <a:latin typeface="Bookman Old Style" panose="02050604050505020204" pitchFamily="18" charset="0"/>
                        </a:rPr>
                      </a:br>
                      <a:r>
                        <a:rPr lang="en-US" sz="1000" b="0" u="none" strike="noStrike" dirty="0">
                          <a:solidFill>
                            <a:srgbClr val="000000"/>
                          </a:solidFill>
                          <a:effectLst/>
                          <a:latin typeface="Bookman Old Style" panose="02050604050505020204" pitchFamily="18" charset="0"/>
                        </a:rPr>
                        <a:t>crocheted</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14</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9.4</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13 Transactions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a:solidFill>
                            <a:srgbClr val="000000"/>
                          </a:solidFill>
                          <a:effectLst/>
                          <a:latin typeface="Bookman Old Style" panose="02050604050505020204" pitchFamily="18" charset="0"/>
                        </a:rPr>
                        <a:t>493 Transaction/ 8.501* Million </a:t>
                      </a:r>
                      <a:endParaRPr lang="en-US" sz="1000" b="0" i="0" u="none" strike="noStrike">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1888537967"/>
                  </a:ext>
                </a:extLst>
              </a:tr>
              <a:tr h="459153">
                <a:tc>
                  <a:txBody>
                    <a:bodyPr/>
                    <a:lstStyle/>
                    <a:p>
                      <a:pPr algn="ctr" fontAlgn="t"/>
                      <a:r>
                        <a:rPr lang="en-US" sz="1000" b="0" u="none" strike="noStrike">
                          <a:solidFill>
                            <a:srgbClr val="000000"/>
                          </a:solidFill>
                          <a:effectLst/>
                          <a:latin typeface="Bookman Old Style" panose="02050604050505020204" pitchFamily="18" charset="0"/>
                        </a:rPr>
                        <a:t>61099090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T-shirts, singlets, </a:t>
                      </a:r>
                      <a:r>
                        <a:rPr lang="en-US" sz="1000" b="0" u="none" strike="noStrike" dirty="0" err="1">
                          <a:solidFill>
                            <a:srgbClr val="000000"/>
                          </a:solidFill>
                          <a:effectLst/>
                          <a:latin typeface="Bookman Old Style" panose="02050604050505020204" pitchFamily="18" charset="0"/>
                        </a:rPr>
                        <a:t>etc</a:t>
                      </a:r>
                      <a:r>
                        <a:rPr lang="en-US" sz="1000" b="0" u="none" strike="noStrike" dirty="0">
                          <a:solidFill>
                            <a:srgbClr val="000000"/>
                          </a:solidFill>
                          <a:effectLst/>
                          <a:latin typeface="Bookman Old Style" panose="02050604050505020204" pitchFamily="18" charset="0"/>
                        </a:rPr>
                        <a:t>, of other textiles, </a:t>
                      </a:r>
                      <a:r>
                        <a:rPr lang="en-US" sz="1000" b="0" u="none" strike="noStrike" dirty="0" err="1">
                          <a:solidFill>
                            <a:srgbClr val="000000"/>
                          </a:solidFill>
                          <a:effectLst/>
                          <a:latin typeface="Bookman Old Style" panose="02050604050505020204" pitchFamily="18" charset="0"/>
                        </a:rPr>
                        <a:t>nes</a:t>
                      </a:r>
                      <a:r>
                        <a:rPr lang="en-US" sz="1000" b="0" u="none" strike="noStrike" dirty="0">
                          <a:solidFill>
                            <a:srgbClr val="000000"/>
                          </a:solidFill>
                          <a:effectLst/>
                          <a:latin typeface="Bookman Old Style" panose="02050604050505020204" pitchFamily="18" charset="0"/>
                        </a:rPr>
                        <a:t>,</a:t>
                      </a:r>
                      <a:br>
                        <a:rPr lang="en-US" sz="1000" b="0" u="none" strike="noStrike" dirty="0">
                          <a:solidFill>
                            <a:srgbClr val="000000"/>
                          </a:solidFill>
                          <a:effectLst/>
                          <a:latin typeface="Bookman Old Style" panose="02050604050505020204" pitchFamily="18" charset="0"/>
                        </a:rPr>
                      </a:br>
                      <a:r>
                        <a:rPr lang="en-US" sz="1000" b="0" u="none" strike="noStrike" dirty="0">
                          <a:solidFill>
                            <a:srgbClr val="000000"/>
                          </a:solidFill>
                          <a:effectLst/>
                          <a:latin typeface="Bookman Old Style" panose="02050604050505020204" pitchFamily="18" charset="0"/>
                        </a:rPr>
                        <a:t>knitted/crocheted</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14</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9.3</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3 Transactions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a:solidFill>
                            <a:srgbClr val="000000"/>
                          </a:solidFill>
                          <a:effectLst/>
                          <a:latin typeface="Bookman Old Style" panose="02050604050505020204" pitchFamily="18" charset="0"/>
                        </a:rPr>
                        <a:t>83 Transactions/ 1.380* Millions </a:t>
                      </a:r>
                      <a:endParaRPr lang="en-US" sz="1000" b="0" i="0" u="none" strike="noStrike">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2018684007"/>
                  </a:ext>
                </a:extLst>
              </a:tr>
              <a:tr h="459153">
                <a:tc>
                  <a:txBody>
                    <a:bodyPr/>
                    <a:lstStyle/>
                    <a:p>
                      <a:pPr algn="ctr" fontAlgn="t"/>
                      <a:r>
                        <a:rPr lang="en-US" sz="1000" b="0" u="none" strike="noStrike">
                          <a:solidFill>
                            <a:srgbClr val="000000"/>
                          </a:solidFill>
                          <a:effectLst/>
                          <a:latin typeface="Bookman Old Style" panose="02050604050505020204" pitchFamily="18" charset="0"/>
                        </a:rPr>
                        <a:t>61159500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Panty hose, </a:t>
                      </a:r>
                      <a:r>
                        <a:rPr lang="en-US" sz="1000" b="0" u="none" strike="noStrike" dirty="0" err="1">
                          <a:solidFill>
                            <a:srgbClr val="000000"/>
                          </a:solidFill>
                          <a:effectLst/>
                          <a:latin typeface="Bookman Old Style" panose="02050604050505020204" pitchFamily="18" charset="0"/>
                        </a:rPr>
                        <a:t>tights,stockings</a:t>
                      </a:r>
                      <a:r>
                        <a:rPr lang="en-US" sz="1000" b="0" u="none" strike="noStrike" dirty="0">
                          <a:solidFill>
                            <a:srgbClr val="000000"/>
                          </a:solidFill>
                          <a:effectLst/>
                          <a:latin typeface="Bookman Old Style" panose="02050604050505020204" pitchFamily="18" charset="0"/>
                        </a:rPr>
                        <a:t>, etc., of cotton , knitted or</a:t>
                      </a:r>
                      <a:br>
                        <a:rPr lang="en-US" sz="1000" b="0" u="none" strike="noStrike" dirty="0">
                          <a:solidFill>
                            <a:srgbClr val="000000"/>
                          </a:solidFill>
                          <a:effectLst/>
                          <a:latin typeface="Bookman Old Style" panose="02050604050505020204" pitchFamily="18" charset="0"/>
                        </a:rPr>
                      </a:br>
                      <a:r>
                        <a:rPr lang="en-US" sz="1000" b="0" u="none" strike="noStrike" dirty="0">
                          <a:solidFill>
                            <a:srgbClr val="000000"/>
                          </a:solidFill>
                          <a:effectLst/>
                          <a:latin typeface="Bookman Old Style" panose="02050604050505020204" pitchFamily="18" charset="0"/>
                        </a:rPr>
                        <a:t>crocheted</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14</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11.2</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3 Transactions/ 85,878 Dollars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a:solidFill>
                            <a:srgbClr val="000000"/>
                          </a:solidFill>
                          <a:effectLst/>
                          <a:latin typeface="Bookman Old Style" panose="02050604050505020204" pitchFamily="18" charset="0"/>
                        </a:rPr>
                        <a:t>Zero Utilization </a:t>
                      </a:r>
                      <a:endParaRPr lang="en-US" sz="1000" b="0" i="0" u="none" strike="noStrike">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4216815878"/>
                  </a:ext>
                </a:extLst>
              </a:tr>
              <a:tr h="459153">
                <a:tc>
                  <a:txBody>
                    <a:bodyPr/>
                    <a:lstStyle/>
                    <a:p>
                      <a:pPr algn="ctr" fontAlgn="t"/>
                      <a:r>
                        <a:rPr lang="en-US" sz="1000" b="0" u="none" strike="noStrike">
                          <a:solidFill>
                            <a:srgbClr val="000000"/>
                          </a:solidFill>
                          <a:effectLst/>
                          <a:latin typeface="Bookman Old Style" panose="02050604050505020204" pitchFamily="18" charset="0"/>
                        </a:rPr>
                        <a:t>61161000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Gloves, impregnated... with plastics or rubber, knitted or</a:t>
                      </a:r>
                      <a:br>
                        <a:rPr lang="en-US" sz="1000" b="0" u="none" strike="noStrike">
                          <a:solidFill>
                            <a:srgbClr val="000000"/>
                          </a:solidFill>
                          <a:effectLst/>
                          <a:latin typeface="Bookman Old Style" panose="02050604050505020204" pitchFamily="18" charset="0"/>
                        </a:rPr>
                      </a:br>
                      <a:r>
                        <a:rPr lang="en-US" sz="1000" b="0" u="none" strike="noStrike">
                          <a:solidFill>
                            <a:srgbClr val="000000"/>
                          </a:solidFill>
                          <a:effectLst/>
                          <a:latin typeface="Bookman Old Style" panose="02050604050505020204" pitchFamily="18" charset="0"/>
                        </a:rPr>
                        <a:t>crocheted</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14</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ctr"/>
                      <a:r>
                        <a:rPr lang="en-US" sz="1000" b="0" u="none" strike="noStrike">
                          <a:solidFill>
                            <a:srgbClr val="000000"/>
                          </a:solidFill>
                          <a:effectLst/>
                          <a:latin typeface="Bookman Old Style" panose="02050604050505020204" pitchFamily="18" charset="0"/>
                        </a:rPr>
                        <a:t>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22 Transactions/ 6,32,146 Dollars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a:solidFill>
                            <a:srgbClr val="000000"/>
                          </a:solidFill>
                          <a:effectLst/>
                          <a:latin typeface="Bookman Old Style" panose="02050604050505020204" pitchFamily="18" charset="0"/>
                        </a:rPr>
                        <a:t>Zero Utilization </a:t>
                      </a:r>
                      <a:endParaRPr lang="en-US" sz="1000" b="0" i="0" u="none" strike="noStrike">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1057560335"/>
                  </a:ext>
                </a:extLst>
              </a:tr>
              <a:tr h="459153">
                <a:tc>
                  <a:txBody>
                    <a:bodyPr/>
                    <a:lstStyle/>
                    <a:p>
                      <a:pPr algn="ctr" fontAlgn="t"/>
                      <a:r>
                        <a:rPr lang="en-US" sz="1000" b="0" u="none" strike="noStrike">
                          <a:solidFill>
                            <a:srgbClr val="000000"/>
                          </a:solidFill>
                          <a:effectLst/>
                          <a:latin typeface="Bookman Old Style" panose="02050604050505020204" pitchFamily="18" charset="0"/>
                        </a:rPr>
                        <a:t>62032200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Men's or boys' ensembles of cotton</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17.5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14</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182 Transactions/ 12.663 Millions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a:solidFill>
                            <a:srgbClr val="000000"/>
                          </a:solidFill>
                          <a:effectLst/>
                          <a:latin typeface="Bookman Old Style" panose="02050604050505020204" pitchFamily="18" charset="0"/>
                        </a:rPr>
                        <a:t>Zero Utilization </a:t>
                      </a:r>
                      <a:endParaRPr lang="en-US" sz="1000" b="0" i="0" u="none" strike="noStrike">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641397954"/>
                  </a:ext>
                </a:extLst>
              </a:tr>
              <a:tr h="459153">
                <a:tc>
                  <a:txBody>
                    <a:bodyPr/>
                    <a:lstStyle/>
                    <a:p>
                      <a:pPr algn="ctr" fontAlgn="t"/>
                      <a:r>
                        <a:rPr lang="en-US" sz="1000" b="0" u="none" strike="noStrike">
                          <a:solidFill>
                            <a:srgbClr val="000000"/>
                          </a:solidFill>
                          <a:effectLst/>
                          <a:latin typeface="Bookman Old Style" panose="02050604050505020204" pitchFamily="18" charset="0"/>
                        </a:rPr>
                        <a:t>62033200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Men's or boys' jackets &amp; blazers of cotton</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16</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12.8</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1 Transaction / 5080 dollars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a:solidFill>
                            <a:srgbClr val="000000"/>
                          </a:solidFill>
                          <a:effectLst/>
                          <a:latin typeface="Bookman Old Style" panose="02050604050505020204" pitchFamily="18" charset="0"/>
                        </a:rPr>
                        <a:t>19 Transaction/1.495 Million </a:t>
                      </a:r>
                      <a:endParaRPr lang="en-US" sz="1000" b="0" i="0" u="none" strike="noStrike">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156999747"/>
                  </a:ext>
                </a:extLst>
              </a:tr>
              <a:tr h="459153">
                <a:tc>
                  <a:txBody>
                    <a:bodyPr/>
                    <a:lstStyle/>
                    <a:p>
                      <a:pPr algn="ctr" fontAlgn="t"/>
                      <a:r>
                        <a:rPr lang="en-US" sz="1000" b="0" u="none" strike="noStrike">
                          <a:solidFill>
                            <a:srgbClr val="000000"/>
                          </a:solidFill>
                          <a:effectLst/>
                          <a:latin typeface="Bookman Old Style" panose="02050604050505020204" pitchFamily="18" charset="0"/>
                        </a:rPr>
                        <a:t>62033300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Men's or boys' jackets &amp; blazers of synthetic </a:t>
                      </a:r>
                      <a:r>
                        <a:rPr lang="en-US" sz="1000" b="0" u="none" strike="noStrike" dirty="0" err="1">
                          <a:solidFill>
                            <a:srgbClr val="000000"/>
                          </a:solidFill>
                          <a:effectLst/>
                          <a:latin typeface="Bookman Old Style" panose="02050604050505020204" pitchFamily="18" charset="0"/>
                        </a:rPr>
                        <a:t>fibres</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17.5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8.8</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6 Transaction/ 60,114 Dollars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a:solidFill>
                            <a:srgbClr val="000000"/>
                          </a:solidFill>
                          <a:effectLst/>
                          <a:latin typeface="Bookman Old Style" panose="02050604050505020204" pitchFamily="18" charset="0"/>
                        </a:rPr>
                        <a:t>Zero Utilization </a:t>
                      </a:r>
                      <a:endParaRPr lang="en-US" sz="1000" b="0" i="0" u="none" strike="noStrike">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3574036803"/>
                  </a:ext>
                </a:extLst>
              </a:tr>
              <a:tr h="459153">
                <a:tc>
                  <a:txBody>
                    <a:bodyPr/>
                    <a:lstStyle/>
                    <a:p>
                      <a:pPr algn="ctr" fontAlgn="t"/>
                      <a:r>
                        <a:rPr lang="en-US" sz="1000" b="0" u="none" strike="noStrike">
                          <a:solidFill>
                            <a:srgbClr val="000000"/>
                          </a:solidFill>
                          <a:effectLst/>
                          <a:latin typeface="Bookman Old Style" panose="02050604050505020204" pitchFamily="18" charset="0"/>
                        </a:rPr>
                        <a:t>68159990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Articles of stone or of other mineral substances </a:t>
                      </a:r>
                      <a:r>
                        <a:rPr lang="en-US" sz="1000" b="0" u="none" strike="noStrike" dirty="0" err="1">
                          <a:solidFill>
                            <a:srgbClr val="000000"/>
                          </a:solidFill>
                          <a:effectLst/>
                          <a:latin typeface="Bookman Old Style" panose="02050604050505020204" pitchFamily="18" charset="0"/>
                        </a:rPr>
                        <a:t>nes</a:t>
                      </a:r>
                      <a:endParaRPr lang="en-US" sz="1000" b="0" i="0" u="none" strike="noStrike" dirty="0">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17.5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ctr"/>
                      <a:r>
                        <a:rPr lang="en-US" sz="1000" b="0" u="none" strike="noStrike">
                          <a:solidFill>
                            <a:srgbClr val="000000"/>
                          </a:solidFill>
                          <a:effectLst/>
                          <a:latin typeface="Bookman Old Style" panose="02050604050505020204" pitchFamily="18" charset="0"/>
                        </a:rPr>
                        <a:t>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4 Transaction / 6,010 Dollars </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a:solidFill>
                            <a:srgbClr val="000000"/>
                          </a:solidFill>
                          <a:effectLst/>
                          <a:latin typeface="Bookman Old Style" panose="02050604050505020204" pitchFamily="18" charset="0"/>
                        </a:rPr>
                        <a:t>Zero Utilization </a:t>
                      </a:r>
                      <a:endParaRPr lang="en-US" sz="1000" b="0" i="0" u="none" strike="noStrike">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1501229420"/>
                  </a:ext>
                </a:extLst>
              </a:tr>
              <a:tr h="459153">
                <a:tc>
                  <a:txBody>
                    <a:bodyPr/>
                    <a:lstStyle/>
                    <a:p>
                      <a:pPr algn="ctr" fontAlgn="t"/>
                      <a:r>
                        <a:rPr lang="en-US" sz="1000" b="0" u="none" strike="noStrike">
                          <a:solidFill>
                            <a:srgbClr val="000000"/>
                          </a:solidFill>
                          <a:effectLst/>
                          <a:latin typeface="Bookman Old Style" panose="02050604050505020204" pitchFamily="18" charset="0"/>
                        </a:rPr>
                        <a:t>76012000</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dirty="0">
                          <a:solidFill>
                            <a:srgbClr val="000000"/>
                          </a:solidFill>
                          <a:effectLst/>
                          <a:latin typeface="Bookman Old Style" panose="02050604050505020204" pitchFamily="18" charset="0"/>
                        </a:rPr>
                        <a:t>Al unwrought, alloyed</a:t>
                      </a:r>
                      <a:endParaRPr lang="en-US" sz="1000" b="0" i="0" u="none" strike="noStrike" dirty="0">
                        <a:solidFill>
                          <a:srgbClr val="000000"/>
                        </a:solidFill>
                        <a:effectLst/>
                        <a:latin typeface="Bookman Old Style" panose="02050604050505020204" pitchFamily="18" charset="0"/>
                      </a:endParaRPr>
                    </a:p>
                  </a:txBody>
                  <a:tcPr marL="1047750" marR="6350" marT="6350" marB="0"/>
                </a:tc>
                <a:tc>
                  <a:txBody>
                    <a:bodyPr/>
                    <a:lstStyle/>
                    <a:p>
                      <a:pPr algn="ctr" fontAlgn="t"/>
                      <a:r>
                        <a:rPr lang="en-US" sz="1000" b="0" u="none" strike="noStrike">
                          <a:solidFill>
                            <a:srgbClr val="000000"/>
                          </a:solidFill>
                          <a:effectLst/>
                          <a:latin typeface="Bookman Old Style" panose="02050604050505020204" pitchFamily="18" charset="0"/>
                        </a:rPr>
                        <a:t>7</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ctr" fontAlgn="t"/>
                      <a:r>
                        <a:rPr lang="en-US" sz="1000" b="0" u="none" strike="noStrike">
                          <a:solidFill>
                            <a:srgbClr val="000000"/>
                          </a:solidFill>
                          <a:effectLst/>
                          <a:latin typeface="Bookman Old Style" panose="02050604050505020204" pitchFamily="18" charset="0"/>
                        </a:rPr>
                        <a:t>5</a:t>
                      </a:r>
                      <a:endParaRPr lang="en-US" sz="1000" b="0" i="0" u="none" strike="noStrike">
                        <a:solidFill>
                          <a:srgbClr val="000000"/>
                        </a:solidFill>
                        <a:effectLst/>
                        <a:latin typeface="Bookman Old Style" panose="02050604050505020204" pitchFamily="18" charset="0"/>
                      </a:endParaRPr>
                    </a:p>
                  </a:txBody>
                  <a:tcPr marL="6350" marR="6350" marT="6350" marB="0"/>
                </a:tc>
                <a:tc>
                  <a:txBody>
                    <a:bodyPr/>
                    <a:lstStyle/>
                    <a:p>
                      <a:pPr algn="l" fontAlgn="t"/>
                      <a:r>
                        <a:rPr lang="en-US" sz="1000" b="0" u="none" strike="noStrike">
                          <a:solidFill>
                            <a:srgbClr val="000000"/>
                          </a:solidFill>
                          <a:effectLst/>
                          <a:latin typeface="Bookman Old Style" panose="02050604050505020204" pitchFamily="18" charset="0"/>
                        </a:rPr>
                        <a:t>0</a:t>
                      </a:r>
                      <a:endParaRPr lang="en-US" sz="1000" b="0" i="0" u="none" strike="noStrike">
                        <a:solidFill>
                          <a:srgbClr val="000000"/>
                        </a:solidFill>
                        <a:effectLst/>
                        <a:latin typeface="Bookman Old Style" panose="02050604050505020204" pitchFamily="18" charset="0"/>
                      </a:endParaRPr>
                    </a:p>
                  </a:txBody>
                  <a:tcPr marL="285750" marR="6350" marT="6350" marB="0"/>
                </a:tc>
                <a:tc>
                  <a:txBody>
                    <a:bodyPr/>
                    <a:lstStyle/>
                    <a:p>
                      <a:pPr algn="ctr" fontAlgn="ctr"/>
                      <a:r>
                        <a:rPr lang="en-US" sz="1000" b="0" u="none" strike="noStrike">
                          <a:solidFill>
                            <a:srgbClr val="000000"/>
                          </a:solidFill>
                          <a:effectLst/>
                          <a:latin typeface="Bookman Old Style" panose="02050604050505020204" pitchFamily="18" charset="0"/>
                        </a:rPr>
                        <a:t>229 Transaction/ 19.473 Million</a:t>
                      </a:r>
                      <a:endParaRPr lang="en-US" sz="1000" b="0" i="0" u="none" strike="noStrike">
                        <a:solidFill>
                          <a:srgbClr val="000000"/>
                        </a:solidFill>
                        <a:effectLst/>
                        <a:latin typeface="Bookman Old Style" panose="02050604050505020204" pitchFamily="18" charset="0"/>
                      </a:endParaRPr>
                    </a:p>
                  </a:txBody>
                  <a:tcPr marL="6350" marR="6350" marT="6350" marB="0" anchor="ctr"/>
                </a:tc>
                <a:tc>
                  <a:txBody>
                    <a:bodyPr/>
                    <a:lstStyle/>
                    <a:p>
                      <a:pPr algn="ctr" fontAlgn="ctr"/>
                      <a:r>
                        <a:rPr lang="en-US" sz="1000" b="0" u="none" strike="noStrike" dirty="0">
                          <a:solidFill>
                            <a:srgbClr val="000000"/>
                          </a:solidFill>
                          <a:effectLst/>
                          <a:latin typeface="Bookman Old Style" panose="02050604050505020204" pitchFamily="18" charset="0"/>
                        </a:rPr>
                        <a:t>11 Transaction/ 7,52,969 Dollars </a:t>
                      </a:r>
                      <a:endParaRPr lang="en-US" sz="1000" b="0" i="0" u="none" strike="noStrike" dirty="0">
                        <a:solidFill>
                          <a:srgbClr val="000000"/>
                        </a:solidFill>
                        <a:effectLst/>
                        <a:latin typeface="Bookman Old Style" panose="02050604050505020204" pitchFamily="18" charset="0"/>
                      </a:endParaRPr>
                    </a:p>
                  </a:txBody>
                  <a:tcPr marL="6350" marR="6350" marT="6350" marB="0" anchor="ctr"/>
                </a:tc>
                <a:extLst>
                  <a:ext uri="{0D108BD9-81ED-4DB2-BD59-A6C34878D82A}">
                    <a16:rowId xmlns:a16="http://schemas.microsoft.com/office/drawing/2014/main" val="2422029759"/>
                  </a:ext>
                </a:extLst>
              </a:tr>
            </a:tbl>
          </a:graphicData>
        </a:graphic>
      </p:graphicFrame>
      <p:pic>
        <p:nvPicPr>
          <p:cNvPr id="5" name="Picture 2" descr="2nd Phase of China-Pakistan Free Trade Agreement Comes Into Effect | ACE  NEWS">
            <a:extLst>
              <a:ext uri="{FF2B5EF4-FFF2-40B4-BE49-F238E27FC236}">
                <a16:creationId xmlns:a16="http://schemas.microsoft.com/office/drawing/2014/main" id="{01824000-983D-0C57-524E-9C4CD0BF3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 y="-71119"/>
            <a:ext cx="12120880" cy="8140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87605B-B3FF-4994-A6EC-1ECEDF699358}"/>
              </a:ext>
            </a:extLst>
          </p:cNvPr>
          <p:cNvSpPr>
            <a:spLocks noGrp="1"/>
          </p:cNvSpPr>
          <p:nvPr>
            <p:ph type="title"/>
          </p:nvPr>
        </p:nvSpPr>
        <p:spPr>
          <a:xfrm>
            <a:off x="838196" y="146051"/>
            <a:ext cx="10515600" cy="596900"/>
          </a:xfrm>
          <a:noFill/>
        </p:spPr>
        <p:txBody>
          <a:bodyPr>
            <a:normAutofit fontScale="90000"/>
          </a:bodyPr>
          <a:lstStyle/>
          <a:p>
            <a:r>
              <a:rPr lang="en-US" b="1" dirty="0">
                <a:solidFill>
                  <a:schemeClr val="bg1"/>
                </a:solidFill>
                <a:latin typeface="Bookman Old Style" panose="02050604050505020204" pitchFamily="18" charset="0"/>
              </a:rPr>
              <a:t>Analysis of Utilization of CPFTA -II</a:t>
            </a:r>
          </a:p>
        </p:txBody>
      </p:sp>
    </p:spTree>
    <p:extLst>
      <p:ext uri="{BB962C8B-B14F-4D97-AF65-F5344CB8AC3E}">
        <p14:creationId xmlns:p14="http://schemas.microsoft.com/office/powerpoint/2010/main" val="200487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nd Phase of China-Pakistan Free Trade Agreement Comes Into Effect | ACE  NEWS">
            <a:extLst>
              <a:ext uri="{FF2B5EF4-FFF2-40B4-BE49-F238E27FC236}">
                <a16:creationId xmlns:a16="http://schemas.microsoft.com/office/drawing/2014/main" id="{E3680631-FCC9-7A15-936A-B493273E5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86"/>
            <a:ext cx="12192000" cy="11762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B3CD43F-D802-7E0E-C104-160EEFFE7F2D}"/>
              </a:ext>
            </a:extLst>
          </p:cNvPr>
          <p:cNvSpPr>
            <a:spLocks noGrp="1"/>
          </p:cNvSpPr>
          <p:nvPr>
            <p:ph idx="1"/>
          </p:nvPr>
        </p:nvSpPr>
        <p:spPr>
          <a:xfrm>
            <a:off x="106680" y="1371600"/>
            <a:ext cx="11978640" cy="5486400"/>
          </a:xfrm>
        </p:spPr>
        <p:txBody>
          <a:bodyPr>
            <a:normAutofit fontScale="92500" lnSpcReduction="20000"/>
          </a:bodyPr>
          <a:lstStyle/>
          <a:p>
            <a:pPr>
              <a:lnSpc>
                <a:spcPct val="150000"/>
              </a:lnSpc>
            </a:pPr>
            <a:r>
              <a:rPr lang="en-US" sz="2400" dirty="0">
                <a:latin typeface="Bookman Old Style" panose="02050604050505020204" pitchFamily="18" charset="0"/>
              </a:rPr>
              <a:t>Pakistan and China are members of (WTO) since 1st January 1995 and 11 December 2001</a:t>
            </a:r>
          </a:p>
          <a:p>
            <a:pPr>
              <a:lnSpc>
                <a:spcPct val="150000"/>
              </a:lnSpc>
            </a:pPr>
            <a:r>
              <a:rPr lang="en-US" sz="2400" dirty="0">
                <a:latin typeface="Bookman Old Style" panose="02050604050505020204" pitchFamily="18" charset="0"/>
              </a:rPr>
              <a:t> Share strong economic and trade relationship</a:t>
            </a:r>
          </a:p>
          <a:p>
            <a:pPr>
              <a:lnSpc>
                <a:spcPct val="150000"/>
              </a:lnSpc>
            </a:pPr>
            <a:r>
              <a:rPr lang="en-US" sz="2400" dirty="0">
                <a:latin typeface="Bookman Old Style" panose="02050604050505020204" pitchFamily="18" charset="0"/>
              </a:rPr>
              <a:t>FTA of Pakistan and China is significant on several levels</a:t>
            </a:r>
          </a:p>
          <a:p>
            <a:pPr lvl="1">
              <a:lnSpc>
                <a:spcPct val="150000"/>
              </a:lnSpc>
            </a:pPr>
            <a:r>
              <a:rPr lang="en-US" dirty="0">
                <a:latin typeface="Bookman Old Style" panose="02050604050505020204" pitchFamily="18" charset="0"/>
              </a:rPr>
              <a:t> Establishes the long-lasting trade association</a:t>
            </a:r>
          </a:p>
          <a:p>
            <a:pPr lvl="1">
              <a:lnSpc>
                <a:spcPct val="150000"/>
              </a:lnSpc>
            </a:pPr>
            <a:r>
              <a:rPr lang="en-US" dirty="0">
                <a:latin typeface="Bookman Old Style" panose="02050604050505020204" pitchFamily="18" charset="0"/>
              </a:rPr>
              <a:t>Both are involved in FTAs with other economies </a:t>
            </a:r>
          </a:p>
          <a:p>
            <a:pPr lvl="1">
              <a:lnSpc>
                <a:spcPct val="150000"/>
              </a:lnSpc>
            </a:pPr>
            <a:r>
              <a:rPr lang="en-US" dirty="0">
                <a:latin typeface="Bookman Old Style" panose="02050604050505020204" pitchFamily="18" charset="0"/>
              </a:rPr>
              <a:t>China maintains 16 FTAs with  ASEAN, Singapore, Pakistan, New Zealand, Chile, Peru, Costa Rica, Iceland, Switzerland, Maldives, Mauritius, Georgia, Korea, Australia, Hong Kong, and Macao</a:t>
            </a:r>
          </a:p>
          <a:p>
            <a:pPr lvl="1">
              <a:lnSpc>
                <a:spcPct val="150000"/>
              </a:lnSpc>
            </a:pPr>
            <a:r>
              <a:rPr lang="en-US" dirty="0">
                <a:latin typeface="Bookman Old Style" panose="02050604050505020204" pitchFamily="18" charset="0"/>
              </a:rPr>
              <a:t> Pakistan maintains 03 FTAs with China, Malaysia and Sri Lanka</a:t>
            </a:r>
          </a:p>
          <a:p>
            <a:pPr lvl="1">
              <a:lnSpc>
                <a:spcPct val="150000"/>
              </a:lnSpc>
            </a:pPr>
            <a:r>
              <a:rPr lang="en-US" dirty="0">
                <a:latin typeface="Bookman Old Style" panose="02050604050505020204" pitchFamily="18" charset="0"/>
              </a:rPr>
              <a:t>To improve bilateral trade (export growth specifically)</a:t>
            </a:r>
          </a:p>
        </p:txBody>
      </p:sp>
      <p:sp>
        <p:nvSpPr>
          <p:cNvPr id="2" name="Title 1">
            <a:extLst>
              <a:ext uri="{FF2B5EF4-FFF2-40B4-BE49-F238E27FC236}">
                <a16:creationId xmlns:a16="http://schemas.microsoft.com/office/drawing/2014/main" id="{5540BC1B-4432-C01B-BE28-8403835E04B4}"/>
              </a:ext>
            </a:extLst>
          </p:cNvPr>
          <p:cNvSpPr>
            <a:spLocks noGrp="1"/>
          </p:cNvSpPr>
          <p:nvPr>
            <p:ph type="title"/>
          </p:nvPr>
        </p:nvSpPr>
        <p:spPr>
          <a:xfrm>
            <a:off x="838200" y="365126"/>
            <a:ext cx="10515600" cy="644968"/>
          </a:xfrm>
        </p:spPr>
        <p:txBody>
          <a:bodyPr>
            <a:noAutofit/>
          </a:bodyPr>
          <a:lstStyle/>
          <a:p>
            <a:r>
              <a:rPr lang="en-US" sz="6600" b="1" dirty="0">
                <a:solidFill>
                  <a:schemeClr val="bg1"/>
                </a:solidFill>
                <a:latin typeface="Bookman Old Style" panose="02050604050505020204" pitchFamily="18" charset="0"/>
              </a:rPr>
              <a:t>Introduction</a:t>
            </a:r>
          </a:p>
        </p:txBody>
      </p:sp>
    </p:spTree>
    <p:extLst>
      <p:ext uri="{BB962C8B-B14F-4D97-AF65-F5344CB8AC3E}">
        <p14:creationId xmlns:p14="http://schemas.microsoft.com/office/powerpoint/2010/main" val="2335278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14D38B2-4FBB-462C-B671-C46B37A73B6A}"/>
              </a:ext>
            </a:extLst>
          </p:cNvPr>
          <p:cNvGraphicFramePr>
            <a:graphicFrameLocks noGrp="1"/>
          </p:cNvGraphicFramePr>
          <p:nvPr>
            <p:ph idx="1"/>
          </p:nvPr>
        </p:nvGraphicFramePr>
        <p:xfrm>
          <a:off x="294640" y="828676"/>
          <a:ext cx="11697970" cy="5618280"/>
        </p:xfrm>
        <a:graphic>
          <a:graphicData uri="http://schemas.openxmlformats.org/drawingml/2006/table">
            <a:tbl>
              <a:tblPr firstRow="1" bandRow="1">
                <a:tableStyleId>{5C22544A-7EE6-4342-B048-85BDC9FD1C3A}</a:tableStyleId>
              </a:tblPr>
              <a:tblGrid>
                <a:gridCol w="1674166">
                  <a:extLst>
                    <a:ext uri="{9D8B030D-6E8A-4147-A177-3AD203B41FA5}">
                      <a16:colId xmlns:a16="http://schemas.microsoft.com/office/drawing/2014/main" val="47561819"/>
                    </a:ext>
                  </a:extLst>
                </a:gridCol>
                <a:gridCol w="7915202">
                  <a:extLst>
                    <a:ext uri="{9D8B030D-6E8A-4147-A177-3AD203B41FA5}">
                      <a16:colId xmlns:a16="http://schemas.microsoft.com/office/drawing/2014/main" val="92858535"/>
                    </a:ext>
                  </a:extLst>
                </a:gridCol>
                <a:gridCol w="2108602">
                  <a:extLst>
                    <a:ext uri="{9D8B030D-6E8A-4147-A177-3AD203B41FA5}">
                      <a16:colId xmlns:a16="http://schemas.microsoft.com/office/drawing/2014/main" val="316960460"/>
                    </a:ext>
                  </a:extLst>
                </a:gridCol>
              </a:tblGrid>
              <a:tr h="412319">
                <a:tc>
                  <a:txBody>
                    <a:bodyPr/>
                    <a:lstStyle/>
                    <a:p>
                      <a:pPr algn="l" fontAlgn="b"/>
                      <a:r>
                        <a:rPr lang="en-US" sz="1100" b="1" i="0" u="none" strike="noStrike">
                          <a:effectLst/>
                          <a:latin typeface="Poppins"/>
                        </a:rPr>
                        <a:t>Grand Total</a:t>
                      </a:r>
                    </a:p>
                  </a:txBody>
                  <a:tcPr marL="6350" marR="6350" marT="6350" marB="0" anchor="b"/>
                </a:tc>
                <a:tc>
                  <a:txBody>
                    <a:bodyPr/>
                    <a:lstStyle/>
                    <a:p>
                      <a:pPr algn="l" fontAlgn="b"/>
                      <a:r>
                        <a:rPr lang="en-US" sz="1100" b="1" i="0" u="none" strike="noStrike">
                          <a:effectLst/>
                          <a:latin typeface="Poppins"/>
                        </a:rPr>
                        <a:t> </a:t>
                      </a:r>
                    </a:p>
                  </a:txBody>
                  <a:tcPr marL="6350" marR="6350" marT="6350" marB="0" anchor="b"/>
                </a:tc>
                <a:tc>
                  <a:txBody>
                    <a:bodyPr/>
                    <a:lstStyle/>
                    <a:p>
                      <a:pPr algn="ctr" fontAlgn="b"/>
                      <a:r>
                        <a:rPr lang="en-US" sz="1100" b="1" i="0" u="none" strike="noStrike" dirty="0">
                          <a:effectLst/>
                          <a:latin typeface="Poppins"/>
                        </a:rPr>
                        <a:t>                                </a:t>
                      </a:r>
                      <a:r>
                        <a:rPr lang="en-US" sz="1800" b="1" i="0" u="none" strike="noStrike" dirty="0">
                          <a:effectLst/>
                          <a:latin typeface="Poppins"/>
                        </a:rPr>
                        <a:t>767,173,461 </a:t>
                      </a:r>
                      <a:endParaRPr lang="en-US" sz="1100" b="1" i="0" u="none" strike="noStrike" dirty="0">
                        <a:effectLst/>
                        <a:latin typeface="Poppins"/>
                      </a:endParaRPr>
                    </a:p>
                  </a:txBody>
                  <a:tcPr marL="6350" marR="6350" marT="6350" marB="0"/>
                </a:tc>
                <a:extLst>
                  <a:ext uri="{0D108BD9-81ED-4DB2-BD59-A6C34878D82A}">
                    <a16:rowId xmlns:a16="http://schemas.microsoft.com/office/drawing/2014/main" val="3493905304"/>
                  </a:ext>
                </a:extLst>
              </a:tr>
              <a:tr h="252201">
                <a:tc>
                  <a:txBody>
                    <a:bodyPr/>
                    <a:lstStyle/>
                    <a:p>
                      <a:pPr algn="l" fontAlgn="b"/>
                      <a:r>
                        <a:rPr lang="en-US" sz="1100" b="0" i="0" u="none" strike="noStrike">
                          <a:effectLst/>
                          <a:latin typeface="Poppins"/>
                        </a:rPr>
                        <a:t>5205.1200</a:t>
                      </a:r>
                    </a:p>
                  </a:txBody>
                  <a:tcPr marL="6350" marR="6350" marT="6350" marB="0" anchor="b"/>
                </a:tc>
                <a:tc>
                  <a:txBody>
                    <a:bodyPr/>
                    <a:lstStyle/>
                    <a:p>
                      <a:pPr algn="l" fontAlgn="b"/>
                      <a:r>
                        <a:rPr lang="en-US" sz="1100" b="0" i="0" u="none" strike="noStrike">
                          <a:effectLst/>
                          <a:latin typeface="Poppins"/>
                        </a:rPr>
                        <a:t>COTTON</a:t>
                      </a:r>
                    </a:p>
                  </a:txBody>
                  <a:tcPr marL="6350" marR="6350" marT="6350" marB="0" anchor="b"/>
                </a:tc>
                <a:tc>
                  <a:txBody>
                    <a:bodyPr/>
                    <a:lstStyle/>
                    <a:p>
                      <a:pPr algn="ctr" fontAlgn="b"/>
                      <a:r>
                        <a:rPr lang="en-US" sz="1100" b="0" i="0" u="none" strike="noStrike" dirty="0">
                          <a:effectLst/>
                          <a:latin typeface="Poppins"/>
                        </a:rPr>
                        <a:t>                                237,373,999 </a:t>
                      </a:r>
                    </a:p>
                  </a:txBody>
                  <a:tcPr marL="6350" marR="6350" marT="6350" marB="0"/>
                </a:tc>
                <a:extLst>
                  <a:ext uri="{0D108BD9-81ED-4DB2-BD59-A6C34878D82A}">
                    <a16:rowId xmlns:a16="http://schemas.microsoft.com/office/drawing/2014/main" val="4115712776"/>
                  </a:ext>
                </a:extLst>
              </a:tr>
              <a:tr h="252201">
                <a:tc>
                  <a:txBody>
                    <a:bodyPr/>
                    <a:lstStyle/>
                    <a:p>
                      <a:pPr algn="l" fontAlgn="b"/>
                      <a:r>
                        <a:rPr lang="en-US" sz="1100" b="0" i="0" u="none" strike="noStrike">
                          <a:effectLst/>
                          <a:latin typeface="Poppins"/>
                        </a:rPr>
                        <a:t>7403.1900</a:t>
                      </a:r>
                    </a:p>
                  </a:txBody>
                  <a:tcPr marL="6350" marR="6350" marT="6350" marB="0" anchor="b"/>
                </a:tc>
                <a:tc>
                  <a:txBody>
                    <a:bodyPr/>
                    <a:lstStyle/>
                    <a:p>
                      <a:pPr algn="l" fontAlgn="b"/>
                      <a:r>
                        <a:rPr lang="en-US" sz="1100" b="0" i="0" u="none" strike="noStrike">
                          <a:effectLst/>
                          <a:latin typeface="Poppins"/>
                        </a:rPr>
                        <a:t>COPPER AND ARTICLES THEREOF.</a:t>
                      </a:r>
                    </a:p>
                  </a:txBody>
                  <a:tcPr marL="6350" marR="6350" marT="6350" marB="0" anchor="b"/>
                </a:tc>
                <a:tc>
                  <a:txBody>
                    <a:bodyPr/>
                    <a:lstStyle/>
                    <a:p>
                      <a:pPr algn="ctr" fontAlgn="b"/>
                      <a:r>
                        <a:rPr lang="en-US" sz="1100" b="0" i="0" u="none" strike="noStrike">
                          <a:effectLst/>
                          <a:latin typeface="Poppins"/>
                        </a:rPr>
                        <a:t>                                111,562,003 </a:t>
                      </a:r>
                    </a:p>
                  </a:txBody>
                  <a:tcPr marL="6350" marR="6350" marT="6350" marB="0"/>
                </a:tc>
                <a:extLst>
                  <a:ext uri="{0D108BD9-81ED-4DB2-BD59-A6C34878D82A}">
                    <a16:rowId xmlns:a16="http://schemas.microsoft.com/office/drawing/2014/main" val="1511187261"/>
                  </a:ext>
                </a:extLst>
              </a:tr>
              <a:tr h="252201">
                <a:tc>
                  <a:txBody>
                    <a:bodyPr/>
                    <a:lstStyle/>
                    <a:p>
                      <a:pPr algn="l" fontAlgn="b"/>
                      <a:r>
                        <a:rPr lang="en-US" sz="1100" b="0" i="0" u="none" strike="noStrike">
                          <a:effectLst/>
                          <a:latin typeface="Poppins"/>
                        </a:rPr>
                        <a:t>5205.1100</a:t>
                      </a:r>
                    </a:p>
                  </a:txBody>
                  <a:tcPr marL="6350" marR="6350" marT="6350" marB="0" anchor="b"/>
                </a:tc>
                <a:tc>
                  <a:txBody>
                    <a:bodyPr/>
                    <a:lstStyle/>
                    <a:p>
                      <a:pPr algn="l" fontAlgn="b"/>
                      <a:r>
                        <a:rPr lang="en-US" sz="1100" b="0" i="0" u="none" strike="noStrike">
                          <a:effectLst/>
                          <a:latin typeface="Poppins"/>
                        </a:rPr>
                        <a:t>COTTON</a:t>
                      </a:r>
                    </a:p>
                  </a:txBody>
                  <a:tcPr marL="6350" marR="6350" marT="6350" marB="0" anchor="b"/>
                </a:tc>
                <a:tc>
                  <a:txBody>
                    <a:bodyPr/>
                    <a:lstStyle/>
                    <a:p>
                      <a:pPr algn="ctr" fontAlgn="b"/>
                      <a:r>
                        <a:rPr lang="en-US" sz="1100" b="0" i="0" u="none" strike="noStrike" dirty="0">
                          <a:effectLst/>
                          <a:latin typeface="Poppins"/>
                        </a:rPr>
                        <a:t>                                  56,281,987 </a:t>
                      </a:r>
                    </a:p>
                  </a:txBody>
                  <a:tcPr marL="6350" marR="6350" marT="6350" marB="0"/>
                </a:tc>
                <a:extLst>
                  <a:ext uri="{0D108BD9-81ED-4DB2-BD59-A6C34878D82A}">
                    <a16:rowId xmlns:a16="http://schemas.microsoft.com/office/drawing/2014/main" val="2435706493"/>
                  </a:ext>
                </a:extLst>
              </a:tr>
              <a:tr h="252201">
                <a:tc>
                  <a:txBody>
                    <a:bodyPr/>
                    <a:lstStyle/>
                    <a:p>
                      <a:pPr algn="l" fontAlgn="b"/>
                      <a:r>
                        <a:rPr lang="en-US" sz="1100" b="0" i="0" u="none" strike="noStrike">
                          <a:effectLst/>
                          <a:latin typeface="Poppins"/>
                        </a:rPr>
                        <a:t>2610.0000</a:t>
                      </a:r>
                    </a:p>
                  </a:txBody>
                  <a:tcPr marL="6350" marR="6350" marT="6350" marB="0" anchor="b"/>
                </a:tc>
                <a:tc>
                  <a:txBody>
                    <a:bodyPr/>
                    <a:lstStyle/>
                    <a:p>
                      <a:pPr algn="l" fontAlgn="b"/>
                      <a:r>
                        <a:rPr lang="en-US" sz="1100" b="0" i="0" u="none" strike="noStrike">
                          <a:effectLst/>
                          <a:latin typeface="Poppins"/>
                        </a:rPr>
                        <a:t>ORSES, SLAG AND ASH</a:t>
                      </a:r>
                    </a:p>
                  </a:txBody>
                  <a:tcPr marL="6350" marR="6350" marT="6350" marB="0" anchor="b"/>
                </a:tc>
                <a:tc>
                  <a:txBody>
                    <a:bodyPr/>
                    <a:lstStyle/>
                    <a:p>
                      <a:pPr algn="ctr" fontAlgn="b"/>
                      <a:r>
                        <a:rPr lang="en-US" sz="1100" b="0" i="0" u="none" strike="noStrike">
                          <a:effectLst/>
                          <a:latin typeface="Poppins"/>
                        </a:rPr>
                        <a:t>                                  30,935,059 </a:t>
                      </a:r>
                    </a:p>
                  </a:txBody>
                  <a:tcPr marL="6350" marR="6350" marT="6350" marB="0"/>
                </a:tc>
                <a:extLst>
                  <a:ext uri="{0D108BD9-81ED-4DB2-BD59-A6C34878D82A}">
                    <a16:rowId xmlns:a16="http://schemas.microsoft.com/office/drawing/2014/main" val="657964235"/>
                  </a:ext>
                </a:extLst>
              </a:tr>
              <a:tr h="252201">
                <a:tc>
                  <a:txBody>
                    <a:bodyPr/>
                    <a:lstStyle/>
                    <a:p>
                      <a:pPr algn="l" fontAlgn="b"/>
                      <a:r>
                        <a:rPr lang="en-US" sz="1100" b="0" i="0" u="none" strike="noStrike">
                          <a:effectLst/>
                          <a:latin typeface="Poppins"/>
                        </a:rPr>
                        <a:t>1006.4000</a:t>
                      </a:r>
                    </a:p>
                  </a:txBody>
                  <a:tcPr marL="6350" marR="6350" marT="6350" marB="0" anchor="b"/>
                </a:tc>
                <a:tc>
                  <a:txBody>
                    <a:bodyPr/>
                    <a:lstStyle/>
                    <a:p>
                      <a:pPr algn="l" fontAlgn="b"/>
                      <a:r>
                        <a:rPr lang="en-US" sz="1100" b="0" i="0" u="none" strike="noStrike">
                          <a:effectLst/>
                          <a:latin typeface="Poppins"/>
                        </a:rPr>
                        <a:t>CEREALS</a:t>
                      </a:r>
                    </a:p>
                  </a:txBody>
                  <a:tcPr marL="6350" marR="6350" marT="6350" marB="0" anchor="b"/>
                </a:tc>
                <a:tc>
                  <a:txBody>
                    <a:bodyPr/>
                    <a:lstStyle/>
                    <a:p>
                      <a:pPr algn="ctr" fontAlgn="b"/>
                      <a:r>
                        <a:rPr lang="en-US" sz="1100" b="0" i="0" u="none" strike="noStrike">
                          <a:effectLst/>
                          <a:latin typeface="Poppins"/>
                        </a:rPr>
                        <a:t>                                  22,449,744 </a:t>
                      </a:r>
                    </a:p>
                  </a:txBody>
                  <a:tcPr marL="6350" marR="6350" marT="6350" marB="0"/>
                </a:tc>
                <a:extLst>
                  <a:ext uri="{0D108BD9-81ED-4DB2-BD59-A6C34878D82A}">
                    <a16:rowId xmlns:a16="http://schemas.microsoft.com/office/drawing/2014/main" val="3490943461"/>
                  </a:ext>
                </a:extLst>
              </a:tr>
              <a:tr h="252201">
                <a:tc>
                  <a:txBody>
                    <a:bodyPr/>
                    <a:lstStyle/>
                    <a:p>
                      <a:pPr algn="l" fontAlgn="b"/>
                      <a:r>
                        <a:rPr lang="en-US" sz="1100" b="0" i="0" u="none" strike="noStrike">
                          <a:effectLst/>
                          <a:latin typeface="Poppins"/>
                        </a:rPr>
                        <a:t>1006.3090</a:t>
                      </a:r>
                    </a:p>
                  </a:txBody>
                  <a:tcPr marL="6350" marR="6350" marT="6350" marB="0" anchor="b"/>
                </a:tc>
                <a:tc>
                  <a:txBody>
                    <a:bodyPr/>
                    <a:lstStyle/>
                    <a:p>
                      <a:pPr algn="l" fontAlgn="b"/>
                      <a:r>
                        <a:rPr lang="en-US" sz="1100" b="0" i="0" u="none" strike="noStrike">
                          <a:effectLst/>
                          <a:latin typeface="Poppins"/>
                        </a:rPr>
                        <a:t>CEREALS</a:t>
                      </a:r>
                    </a:p>
                  </a:txBody>
                  <a:tcPr marL="6350" marR="6350" marT="6350" marB="0" anchor="b"/>
                </a:tc>
                <a:tc>
                  <a:txBody>
                    <a:bodyPr/>
                    <a:lstStyle/>
                    <a:p>
                      <a:pPr algn="ctr" fontAlgn="b"/>
                      <a:r>
                        <a:rPr lang="en-US" sz="1100" b="0" i="0" u="none" strike="noStrike">
                          <a:effectLst/>
                          <a:latin typeface="Poppins"/>
                        </a:rPr>
                        <a:t>                                  17,872,833 </a:t>
                      </a:r>
                    </a:p>
                  </a:txBody>
                  <a:tcPr marL="6350" marR="6350" marT="6350" marB="0"/>
                </a:tc>
                <a:extLst>
                  <a:ext uri="{0D108BD9-81ED-4DB2-BD59-A6C34878D82A}">
                    <a16:rowId xmlns:a16="http://schemas.microsoft.com/office/drawing/2014/main" val="1077458898"/>
                  </a:ext>
                </a:extLst>
              </a:tr>
              <a:tr h="252201">
                <a:tc>
                  <a:txBody>
                    <a:bodyPr/>
                    <a:lstStyle/>
                    <a:p>
                      <a:pPr algn="l" fontAlgn="b"/>
                      <a:r>
                        <a:rPr lang="en-US" sz="1100" b="0" i="0" u="none" strike="noStrike">
                          <a:effectLst/>
                          <a:latin typeface="Poppins"/>
                        </a:rPr>
                        <a:t>5209.1200</a:t>
                      </a:r>
                    </a:p>
                  </a:txBody>
                  <a:tcPr marL="6350" marR="6350" marT="6350" marB="0" anchor="b"/>
                </a:tc>
                <a:tc>
                  <a:txBody>
                    <a:bodyPr/>
                    <a:lstStyle/>
                    <a:p>
                      <a:pPr algn="l" fontAlgn="b"/>
                      <a:r>
                        <a:rPr lang="en-US" sz="1100" b="0" i="0" u="none" strike="noStrike">
                          <a:effectLst/>
                          <a:latin typeface="Poppins"/>
                        </a:rPr>
                        <a:t>COTTON</a:t>
                      </a:r>
                    </a:p>
                  </a:txBody>
                  <a:tcPr marL="6350" marR="6350" marT="6350" marB="0" anchor="b"/>
                </a:tc>
                <a:tc>
                  <a:txBody>
                    <a:bodyPr/>
                    <a:lstStyle/>
                    <a:p>
                      <a:pPr algn="ctr" fontAlgn="b"/>
                      <a:r>
                        <a:rPr lang="en-US" sz="1100" b="0" i="0" u="none" strike="noStrike">
                          <a:effectLst/>
                          <a:latin typeface="Poppins"/>
                        </a:rPr>
                        <a:t>                                  14,417,382 </a:t>
                      </a:r>
                    </a:p>
                  </a:txBody>
                  <a:tcPr marL="6350" marR="6350" marT="6350" marB="0"/>
                </a:tc>
                <a:extLst>
                  <a:ext uri="{0D108BD9-81ED-4DB2-BD59-A6C34878D82A}">
                    <a16:rowId xmlns:a16="http://schemas.microsoft.com/office/drawing/2014/main" val="169234030"/>
                  </a:ext>
                </a:extLst>
              </a:tr>
              <a:tr h="252201">
                <a:tc>
                  <a:txBody>
                    <a:bodyPr/>
                    <a:lstStyle/>
                    <a:p>
                      <a:pPr algn="l" fontAlgn="b"/>
                      <a:r>
                        <a:rPr lang="en-US" sz="1100" b="0" i="0" u="none" strike="noStrike">
                          <a:effectLst/>
                          <a:latin typeface="Poppins"/>
                        </a:rPr>
                        <a:t>0303.3900</a:t>
                      </a:r>
                    </a:p>
                  </a:txBody>
                  <a:tcPr marL="6350" marR="6350" marT="6350" marB="0" anchor="b"/>
                </a:tc>
                <a:tc>
                  <a:txBody>
                    <a:bodyPr/>
                    <a:lstStyle/>
                    <a:p>
                      <a:pPr algn="l" fontAlgn="b"/>
                      <a:r>
                        <a:rPr lang="en-US" sz="1100" b="0" i="0" u="none" strike="noStrike">
                          <a:effectLst/>
                          <a:latin typeface="Poppins"/>
                        </a:rPr>
                        <a:t>FISH AND CRUSTACEANS, MOLLUSCS AND OTHER AQUATIC INVERTEBRATES</a:t>
                      </a:r>
                    </a:p>
                  </a:txBody>
                  <a:tcPr marL="6350" marR="6350" marT="6350" marB="0" anchor="b"/>
                </a:tc>
                <a:tc>
                  <a:txBody>
                    <a:bodyPr/>
                    <a:lstStyle/>
                    <a:p>
                      <a:pPr algn="ctr" fontAlgn="b"/>
                      <a:r>
                        <a:rPr lang="en-US" sz="1100" b="0" i="0" u="none" strike="noStrike" dirty="0">
                          <a:effectLst/>
                          <a:latin typeface="Poppins"/>
                        </a:rPr>
                        <a:t>                                  13,791,294 </a:t>
                      </a:r>
                    </a:p>
                  </a:txBody>
                  <a:tcPr marL="6350" marR="6350" marT="6350" marB="0"/>
                </a:tc>
                <a:extLst>
                  <a:ext uri="{0D108BD9-81ED-4DB2-BD59-A6C34878D82A}">
                    <a16:rowId xmlns:a16="http://schemas.microsoft.com/office/drawing/2014/main" val="415210898"/>
                  </a:ext>
                </a:extLst>
              </a:tr>
              <a:tr h="252201">
                <a:tc>
                  <a:txBody>
                    <a:bodyPr/>
                    <a:lstStyle/>
                    <a:p>
                      <a:pPr algn="l" fontAlgn="b"/>
                      <a:r>
                        <a:rPr lang="en-US" sz="1100" b="0" i="0" u="none" strike="noStrike">
                          <a:effectLst/>
                          <a:latin typeface="Poppins"/>
                        </a:rPr>
                        <a:t>7402.0000</a:t>
                      </a:r>
                    </a:p>
                  </a:txBody>
                  <a:tcPr marL="6350" marR="6350" marT="6350" marB="0" anchor="b"/>
                </a:tc>
                <a:tc>
                  <a:txBody>
                    <a:bodyPr/>
                    <a:lstStyle/>
                    <a:p>
                      <a:pPr algn="l" fontAlgn="b"/>
                      <a:r>
                        <a:rPr lang="en-US" sz="1100" b="0" i="0" u="none" strike="noStrike">
                          <a:effectLst/>
                          <a:latin typeface="Poppins"/>
                        </a:rPr>
                        <a:t>COPPER AND ARTICLES THEREOF.</a:t>
                      </a:r>
                    </a:p>
                  </a:txBody>
                  <a:tcPr marL="6350" marR="6350" marT="6350" marB="0" anchor="b"/>
                </a:tc>
                <a:tc>
                  <a:txBody>
                    <a:bodyPr/>
                    <a:lstStyle/>
                    <a:p>
                      <a:pPr algn="ctr" fontAlgn="b"/>
                      <a:r>
                        <a:rPr lang="en-US" sz="1100" b="0" i="0" u="none" strike="noStrike" dirty="0">
                          <a:effectLst/>
                          <a:latin typeface="Poppins"/>
                        </a:rPr>
                        <a:t>                                  12,388,539 </a:t>
                      </a:r>
                    </a:p>
                  </a:txBody>
                  <a:tcPr marL="6350" marR="6350" marT="6350" marB="0"/>
                </a:tc>
                <a:extLst>
                  <a:ext uri="{0D108BD9-81ED-4DB2-BD59-A6C34878D82A}">
                    <a16:rowId xmlns:a16="http://schemas.microsoft.com/office/drawing/2014/main" val="1477361915"/>
                  </a:ext>
                </a:extLst>
              </a:tr>
              <a:tr h="252201">
                <a:tc>
                  <a:txBody>
                    <a:bodyPr/>
                    <a:lstStyle/>
                    <a:p>
                      <a:pPr algn="l" fontAlgn="b"/>
                      <a:r>
                        <a:rPr lang="en-US" sz="1100" b="0" i="0" u="none" strike="noStrike">
                          <a:effectLst/>
                          <a:latin typeface="Poppins"/>
                        </a:rPr>
                        <a:t>2301.2010</a:t>
                      </a:r>
                    </a:p>
                  </a:txBody>
                  <a:tcPr marL="6350" marR="6350" marT="6350" marB="0" anchor="b"/>
                </a:tc>
                <a:tc>
                  <a:txBody>
                    <a:bodyPr/>
                    <a:lstStyle/>
                    <a:p>
                      <a:pPr algn="l" fontAlgn="b"/>
                      <a:r>
                        <a:rPr lang="en-US" sz="1100" b="0" i="0" u="none" strike="noStrike">
                          <a:effectLst/>
                          <a:latin typeface="Poppins"/>
                        </a:rPr>
                        <a:t>RESIDUES AND WASTE FROM THE FOOD INDUSTRIES; PREPARED ANIMAL FODDER.</a:t>
                      </a:r>
                    </a:p>
                  </a:txBody>
                  <a:tcPr marL="6350" marR="6350" marT="6350" marB="0" anchor="b"/>
                </a:tc>
                <a:tc>
                  <a:txBody>
                    <a:bodyPr/>
                    <a:lstStyle/>
                    <a:p>
                      <a:pPr algn="ctr" fontAlgn="b"/>
                      <a:r>
                        <a:rPr lang="en-US" sz="1100" b="0" i="0" u="none" strike="noStrike" dirty="0">
                          <a:effectLst/>
                          <a:latin typeface="Poppins"/>
                        </a:rPr>
                        <a:t>                                  11,286,704 </a:t>
                      </a:r>
                    </a:p>
                  </a:txBody>
                  <a:tcPr marL="6350" marR="6350" marT="6350" marB="0"/>
                </a:tc>
                <a:extLst>
                  <a:ext uri="{0D108BD9-81ED-4DB2-BD59-A6C34878D82A}">
                    <a16:rowId xmlns:a16="http://schemas.microsoft.com/office/drawing/2014/main" val="3802377635"/>
                  </a:ext>
                </a:extLst>
              </a:tr>
              <a:tr h="378151">
                <a:tc>
                  <a:txBody>
                    <a:bodyPr/>
                    <a:lstStyle/>
                    <a:p>
                      <a:pPr algn="l" fontAlgn="b"/>
                      <a:r>
                        <a:rPr lang="en-US" sz="1100" b="0" i="0" u="none" strike="noStrike">
                          <a:effectLst/>
                          <a:latin typeface="Poppins"/>
                        </a:rPr>
                        <a:t>9018.9090</a:t>
                      </a:r>
                    </a:p>
                  </a:txBody>
                  <a:tcPr marL="6350" marR="6350" marT="6350" marB="0" anchor="b"/>
                </a:tc>
                <a:tc>
                  <a:txBody>
                    <a:bodyPr/>
                    <a:lstStyle/>
                    <a:p>
                      <a:pPr algn="l" fontAlgn="b"/>
                      <a:r>
                        <a:rPr lang="en-US" sz="1100" b="0" i="0" u="none" strike="noStrike">
                          <a:effectLst/>
                          <a:latin typeface="Poppins"/>
                        </a:rPr>
                        <a:t>OPTICAL, PHOTOGRAPHIC, CINEMATOGRAPHIC, MEASURING, CHECKING, PRECISION, MEDICAL OR SURGICAL INSTRUMENTS AND APPARATUS; PARTS AND ACCESSORIES THEREOF.</a:t>
                      </a:r>
                    </a:p>
                  </a:txBody>
                  <a:tcPr marL="6350" marR="6350" marT="6350" marB="0" anchor="b"/>
                </a:tc>
                <a:tc>
                  <a:txBody>
                    <a:bodyPr/>
                    <a:lstStyle/>
                    <a:p>
                      <a:pPr algn="ctr" fontAlgn="b"/>
                      <a:r>
                        <a:rPr lang="en-US" sz="1100" b="0" i="0" u="none" strike="noStrike" dirty="0">
                          <a:effectLst/>
                          <a:latin typeface="Poppins"/>
                        </a:rPr>
                        <a:t>                                    8,752,891 </a:t>
                      </a:r>
                    </a:p>
                  </a:txBody>
                  <a:tcPr marL="6350" marR="6350" marT="6350" marB="0"/>
                </a:tc>
                <a:extLst>
                  <a:ext uri="{0D108BD9-81ED-4DB2-BD59-A6C34878D82A}">
                    <a16:rowId xmlns:a16="http://schemas.microsoft.com/office/drawing/2014/main" val="2952745606"/>
                  </a:ext>
                </a:extLst>
              </a:tr>
              <a:tr h="252201">
                <a:tc>
                  <a:txBody>
                    <a:bodyPr/>
                    <a:lstStyle/>
                    <a:p>
                      <a:pPr algn="l" fontAlgn="b"/>
                      <a:r>
                        <a:rPr lang="en-US" sz="1100" b="0" i="0" u="none" strike="noStrike">
                          <a:effectLst/>
                          <a:latin typeface="Poppins"/>
                        </a:rPr>
                        <a:t>3903.1910</a:t>
                      </a:r>
                    </a:p>
                  </a:txBody>
                  <a:tcPr marL="6350" marR="6350" marT="6350" marB="0" anchor="b"/>
                </a:tc>
                <a:tc>
                  <a:txBody>
                    <a:bodyPr/>
                    <a:lstStyle/>
                    <a:p>
                      <a:pPr algn="l" fontAlgn="b"/>
                      <a:r>
                        <a:rPr lang="en-US" sz="1100" b="0" i="0" u="none" strike="noStrike">
                          <a:effectLst/>
                          <a:latin typeface="Poppins"/>
                        </a:rPr>
                        <a:t>PLASTICS AND ARTICLES THEREOF</a:t>
                      </a:r>
                    </a:p>
                  </a:txBody>
                  <a:tcPr marL="6350" marR="6350" marT="6350" marB="0" anchor="b"/>
                </a:tc>
                <a:tc>
                  <a:txBody>
                    <a:bodyPr/>
                    <a:lstStyle/>
                    <a:p>
                      <a:pPr algn="ctr" fontAlgn="b"/>
                      <a:r>
                        <a:rPr lang="en-US" sz="1100" b="0" i="0" u="none" strike="noStrike" dirty="0">
                          <a:effectLst/>
                          <a:latin typeface="Poppins"/>
                        </a:rPr>
                        <a:t>                                    8,651,273 </a:t>
                      </a:r>
                    </a:p>
                  </a:txBody>
                  <a:tcPr marL="6350" marR="6350" marT="6350" marB="0"/>
                </a:tc>
                <a:extLst>
                  <a:ext uri="{0D108BD9-81ED-4DB2-BD59-A6C34878D82A}">
                    <a16:rowId xmlns:a16="http://schemas.microsoft.com/office/drawing/2014/main" val="2594080641"/>
                  </a:ext>
                </a:extLst>
              </a:tr>
              <a:tr h="252201">
                <a:tc>
                  <a:txBody>
                    <a:bodyPr/>
                    <a:lstStyle/>
                    <a:p>
                      <a:pPr algn="l" fontAlgn="b"/>
                      <a:r>
                        <a:rPr lang="en-US" sz="1100" b="0" i="0" u="none" strike="noStrike">
                          <a:effectLst/>
                          <a:latin typeface="Poppins"/>
                        </a:rPr>
                        <a:t>5208.1200</a:t>
                      </a:r>
                    </a:p>
                  </a:txBody>
                  <a:tcPr marL="6350" marR="6350" marT="6350" marB="0" anchor="b"/>
                </a:tc>
                <a:tc>
                  <a:txBody>
                    <a:bodyPr/>
                    <a:lstStyle/>
                    <a:p>
                      <a:pPr algn="l" fontAlgn="b"/>
                      <a:r>
                        <a:rPr lang="en-US" sz="1100" b="0" i="0" u="none" strike="noStrike">
                          <a:effectLst/>
                          <a:latin typeface="Poppins"/>
                        </a:rPr>
                        <a:t>COTTON</a:t>
                      </a:r>
                    </a:p>
                  </a:txBody>
                  <a:tcPr marL="6350" marR="6350" marT="6350" marB="0" anchor="b"/>
                </a:tc>
                <a:tc>
                  <a:txBody>
                    <a:bodyPr/>
                    <a:lstStyle/>
                    <a:p>
                      <a:pPr algn="ctr" fontAlgn="b"/>
                      <a:r>
                        <a:rPr lang="en-US" sz="1100" b="0" i="0" u="none" strike="noStrike" dirty="0">
                          <a:effectLst/>
                          <a:latin typeface="Poppins"/>
                        </a:rPr>
                        <a:t>                                    8,324,573 </a:t>
                      </a:r>
                    </a:p>
                  </a:txBody>
                  <a:tcPr marL="6350" marR="6350" marT="6350" marB="0"/>
                </a:tc>
                <a:extLst>
                  <a:ext uri="{0D108BD9-81ED-4DB2-BD59-A6C34878D82A}">
                    <a16:rowId xmlns:a16="http://schemas.microsoft.com/office/drawing/2014/main" val="1237416124"/>
                  </a:ext>
                </a:extLst>
              </a:tr>
              <a:tr h="252201">
                <a:tc>
                  <a:txBody>
                    <a:bodyPr/>
                    <a:lstStyle/>
                    <a:p>
                      <a:pPr algn="l" fontAlgn="b"/>
                      <a:r>
                        <a:rPr lang="en-US" sz="1100" b="0" i="0" u="none" strike="noStrike">
                          <a:effectLst/>
                          <a:latin typeface="Poppins"/>
                        </a:rPr>
                        <a:t>6109.1000</a:t>
                      </a:r>
                    </a:p>
                  </a:txBody>
                  <a:tcPr marL="6350" marR="6350" marT="6350" marB="0" anchor="b"/>
                </a:tc>
                <a:tc>
                  <a:txBody>
                    <a:bodyPr/>
                    <a:lstStyle/>
                    <a:p>
                      <a:pPr algn="l" fontAlgn="b"/>
                      <a:r>
                        <a:rPr lang="en-US" sz="1100" b="0" i="0" u="none" strike="noStrike">
                          <a:effectLst/>
                          <a:latin typeface="Poppins"/>
                        </a:rPr>
                        <a:t>ARTICLES OF APPAREL AND CLOTHING ACCESSORIES, KNITTED OR CROCHETED.</a:t>
                      </a:r>
                    </a:p>
                  </a:txBody>
                  <a:tcPr marL="6350" marR="6350" marT="6350" marB="0" anchor="b"/>
                </a:tc>
                <a:tc>
                  <a:txBody>
                    <a:bodyPr/>
                    <a:lstStyle/>
                    <a:p>
                      <a:pPr algn="ctr" fontAlgn="b"/>
                      <a:r>
                        <a:rPr lang="en-US" sz="1100" b="0" i="0" u="none" strike="noStrike" dirty="0">
                          <a:effectLst/>
                          <a:latin typeface="Poppins"/>
                        </a:rPr>
                        <a:t>                                    8,311,087 </a:t>
                      </a:r>
                    </a:p>
                  </a:txBody>
                  <a:tcPr marL="6350" marR="6350" marT="6350" marB="0"/>
                </a:tc>
                <a:extLst>
                  <a:ext uri="{0D108BD9-81ED-4DB2-BD59-A6C34878D82A}">
                    <a16:rowId xmlns:a16="http://schemas.microsoft.com/office/drawing/2014/main" val="2455234229"/>
                  </a:ext>
                </a:extLst>
              </a:tr>
              <a:tr h="252201">
                <a:tc>
                  <a:txBody>
                    <a:bodyPr/>
                    <a:lstStyle/>
                    <a:p>
                      <a:pPr algn="l" fontAlgn="b"/>
                      <a:r>
                        <a:rPr lang="en-US" sz="1100" b="0" i="0" u="none" strike="noStrike">
                          <a:effectLst/>
                          <a:latin typeface="Poppins"/>
                        </a:rPr>
                        <a:t>0303.8900</a:t>
                      </a:r>
                    </a:p>
                  </a:txBody>
                  <a:tcPr marL="6350" marR="6350" marT="6350" marB="0" anchor="b"/>
                </a:tc>
                <a:tc>
                  <a:txBody>
                    <a:bodyPr/>
                    <a:lstStyle/>
                    <a:p>
                      <a:pPr algn="l" fontAlgn="b"/>
                      <a:r>
                        <a:rPr lang="en-US" sz="1100" b="0" i="0" u="none" strike="noStrike">
                          <a:effectLst/>
                          <a:latin typeface="Poppins"/>
                        </a:rPr>
                        <a:t>FISH AND CRUSTACEANS, MOLLUSCS AND OTHER AQUATIC INVERTEBRATES</a:t>
                      </a:r>
                    </a:p>
                  </a:txBody>
                  <a:tcPr marL="6350" marR="6350" marT="6350" marB="0" anchor="b"/>
                </a:tc>
                <a:tc>
                  <a:txBody>
                    <a:bodyPr/>
                    <a:lstStyle/>
                    <a:p>
                      <a:pPr algn="ctr" fontAlgn="b"/>
                      <a:r>
                        <a:rPr lang="en-US" sz="1100" b="0" i="0" u="none" strike="noStrike" dirty="0">
                          <a:effectLst/>
                          <a:latin typeface="Poppins"/>
                        </a:rPr>
                        <a:t>                                    8,295,967 </a:t>
                      </a:r>
                    </a:p>
                  </a:txBody>
                  <a:tcPr marL="6350" marR="6350" marT="6350" marB="0"/>
                </a:tc>
                <a:extLst>
                  <a:ext uri="{0D108BD9-81ED-4DB2-BD59-A6C34878D82A}">
                    <a16:rowId xmlns:a16="http://schemas.microsoft.com/office/drawing/2014/main" val="2611851621"/>
                  </a:ext>
                </a:extLst>
              </a:tr>
              <a:tr h="252201">
                <a:tc>
                  <a:txBody>
                    <a:bodyPr/>
                    <a:lstStyle/>
                    <a:p>
                      <a:pPr algn="l" fontAlgn="b"/>
                      <a:r>
                        <a:rPr lang="en-US" sz="1100" b="0" i="0" u="none" strike="noStrike">
                          <a:effectLst/>
                          <a:latin typeface="Poppins"/>
                        </a:rPr>
                        <a:t>7407.1090</a:t>
                      </a:r>
                    </a:p>
                  </a:txBody>
                  <a:tcPr marL="6350" marR="6350" marT="6350" marB="0" anchor="b"/>
                </a:tc>
                <a:tc>
                  <a:txBody>
                    <a:bodyPr/>
                    <a:lstStyle/>
                    <a:p>
                      <a:pPr algn="l" fontAlgn="b"/>
                      <a:r>
                        <a:rPr lang="en-US" sz="1100" b="0" i="0" u="none" strike="noStrike">
                          <a:effectLst/>
                          <a:latin typeface="Poppins"/>
                        </a:rPr>
                        <a:t>COPPER AND ARTICLES THEREOF.</a:t>
                      </a:r>
                    </a:p>
                  </a:txBody>
                  <a:tcPr marL="6350" marR="6350" marT="6350" marB="0" anchor="b"/>
                </a:tc>
                <a:tc>
                  <a:txBody>
                    <a:bodyPr/>
                    <a:lstStyle/>
                    <a:p>
                      <a:pPr algn="ctr" fontAlgn="b"/>
                      <a:r>
                        <a:rPr lang="en-US" sz="1100" b="0" i="0" u="none" strike="noStrike" dirty="0">
                          <a:effectLst/>
                          <a:latin typeface="Poppins"/>
                        </a:rPr>
                        <a:t>                                    7,748,050 </a:t>
                      </a:r>
                    </a:p>
                  </a:txBody>
                  <a:tcPr marL="6350" marR="6350" marT="6350" marB="0"/>
                </a:tc>
                <a:extLst>
                  <a:ext uri="{0D108BD9-81ED-4DB2-BD59-A6C34878D82A}">
                    <a16:rowId xmlns:a16="http://schemas.microsoft.com/office/drawing/2014/main" val="2905898051"/>
                  </a:ext>
                </a:extLst>
              </a:tr>
              <a:tr h="252201">
                <a:tc>
                  <a:txBody>
                    <a:bodyPr/>
                    <a:lstStyle/>
                    <a:p>
                      <a:pPr algn="l" fontAlgn="b"/>
                      <a:r>
                        <a:rPr lang="en-US" sz="1100" b="0" i="0" u="none" strike="noStrike">
                          <a:effectLst/>
                          <a:latin typeface="Poppins"/>
                        </a:rPr>
                        <a:t>1302.3210</a:t>
                      </a:r>
                    </a:p>
                  </a:txBody>
                  <a:tcPr marL="6350" marR="6350" marT="6350" marB="0" anchor="b"/>
                </a:tc>
                <a:tc>
                  <a:txBody>
                    <a:bodyPr/>
                    <a:lstStyle/>
                    <a:p>
                      <a:pPr algn="l" fontAlgn="b"/>
                      <a:r>
                        <a:rPr lang="en-US" sz="1100" b="0" i="0" u="none" strike="noStrike">
                          <a:effectLst/>
                          <a:latin typeface="Poppins"/>
                        </a:rPr>
                        <a:t>LAC; GUMS, RESINS AND OTHER VEGETABLE SAPS AND EXTRACTS</a:t>
                      </a:r>
                    </a:p>
                  </a:txBody>
                  <a:tcPr marL="6350" marR="6350" marT="6350" marB="0" anchor="b"/>
                </a:tc>
                <a:tc>
                  <a:txBody>
                    <a:bodyPr/>
                    <a:lstStyle/>
                    <a:p>
                      <a:pPr algn="ctr" fontAlgn="b"/>
                      <a:r>
                        <a:rPr lang="en-US" sz="1100" b="0" i="0" u="none" strike="noStrike" dirty="0">
                          <a:effectLst/>
                          <a:latin typeface="Poppins"/>
                        </a:rPr>
                        <a:t>                                    7,634,785 </a:t>
                      </a:r>
                    </a:p>
                  </a:txBody>
                  <a:tcPr marL="6350" marR="6350" marT="6350" marB="0"/>
                </a:tc>
                <a:extLst>
                  <a:ext uri="{0D108BD9-81ED-4DB2-BD59-A6C34878D82A}">
                    <a16:rowId xmlns:a16="http://schemas.microsoft.com/office/drawing/2014/main" val="4162547107"/>
                  </a:ext>
                </a:extLst>
              </a:tr>
              <a:tr h="252201">
                <a:tc>
                  <a:txBody>
                    <a:bodyPr/>
                    <a:lstStyle/>
                    <a:p>
                      <a:pPr algn="l" fontAlgn="b"/>
                      <a:r>
                        <a:rPr lang="en-US" sz="1100" b="0" i="0" u="none" strike="noStrike">
                          <a:effectLst/>
                          <a:latin typeface="Poppins"/>
                        </a:rPr>
                        <a:t>0303.5300</a:t>
                      </a:r>
                    </a:p>
                  </a:txBody>
                  <a:tcPr marL="6350" marR="6350" marT="6350" marB="0" anchor="b"/>
                </a:tc>
                <a:tc>
                  <a:txBody>
                    <a:bodyPr/>
                    <a:lstStyle/>
                    <a:p>
                      <a:pPr algn="l" fontAlgn="b"/>
                      <a:r>
                        <a:rPr lang="en-US" sz="1100" b="0" i="0" u="none" strike="noStrike">
                          <a:effectLst/>
                          <a:latin typeface="Poppins"/>
                        </a:rPr>
                        <a:t>FISH AND CRUSTACEANS, MOLLUSCS AND OTHER AQUATIC INVERTEBRATES</a:t>
                      </a:r>
                    </a:p>
                  </a:txBody>
                  <a:tcPr marL="6350" marR="6350" marT="6350" marB="0" anchor="b"/>
                </a:tc>
                <a:tc>
                  <a:txBody>
                    <a:bodyPr/>
                    <a:lstStyle/>
                    <a:p>
                      <a:pPr algn="ctr" fontAlgn="b"/>
                      <a:r>
                        <a:rPr lang="en-US" sz="1100" b="0" i="0" u="none" strike="noStrike" dirty="0">
                          <a:effectLst/>
                          <a:latin typeface="Poppins"/>
                        </a:rPr>
                        <a:t>                                    7,466,856 </a:t>
                      </a:r>
                    </a:p>
                  </a:txBody>
                  <a:tcPr marL="6350" marR="6350" marT="6350" marB="0"/>
                </a:tc>
                <a:extLst>
                  <a:ext uri="{0D108BD9-81ED-4DB2-BD59-A6C34878D82A}">
                    <a16:rowId xmlns:a16="http://schemas.microsoft.com/office/drawing/2014/main" val="506360396"/>
                  </a:ext>
                </a:extLst>
              </a:tr>
              <a:tr h="252201">
                <a:tc>
                  <a:txBody>
                    <a:bodyPr/>
                    <a:lstStyle/>
                    <a:p>
                      <a:pPr algn="l" fontAlgn="b"/>
                      <a:r>
                        <a:rPr lang="en-US" sz="1100" b="0" i="0" u="none" strike="noStrike">
                          <a:effectLst/>
                          <a:latin typeface="Poppins"/>
                        </a:rPr>
                        <a:t>2710.1942</a:t>
                      </a:r>
                    </a:p>
                  </a:txBody>
                  <a:tcPr marL="6350" marR="6350" marT="6350" marB="0" anchor="b"/>
                </a:tc>
                <a:tc>
                  <a:txBody>
                    <a:bodyPr/>
                    <a:lstStyle/>
                    <a:p>
                      <a:pPr algn="l" fontAlgn="b"/>
                      <a:r>
                        <a:rPr lang="en-US" sz="1100" b="0" i="0" u="none" strike="noStrike">
                          <a:effectLst/>
                          <a:latin typeface="Poppins"/>
                        </a:rPr>
                        <a:t>MINERAL FUELS, MINERAL OILS AND PRODUCTS OF THEIR DISTILLATION; BITUMINOUS SUBSTANCES; MINERAL WAXES.</a:t>
                      </a:r>
                    </a:p>
                  </a:txBody>
                  <a:tcPr marL="6350" marR="6350" marT="6350" marB="0" anchor="b"/>
                </a:tc>
                <a:tc>
                  <a:txBody>
                    <a:bodyPr/>
                    <a:lstStyle/>
                    <a:p>
                      <a:pPr algn="ctr" fontAlgn="b"/>
                      <a:r>
                        <a:rPr lang="en-US" sz="1100" b="0" i="0" u="none" strike="noStrike" dirty="0">
                          <a:effectLst/>
                          <a:latin typeface="Poppins"/>
                        </a:rPr>
                        <a:t>                                    6,590,839 </a:t>
                      </a:r>
                    </a:p>
                  </a:txBody>
                  <a:tcPr marL="6350" marR="6350" marT="6350" marB="0"/>
                </a:tc>
                <a:extLst>
                  <a:ext uri="{0D108BD9-81ED-4DB2-BD59-A6C34878D82A}">
                    <a16:rowId xmlns:a16="http://schemas.microsoft.com/office/drawing/2014/main" val="885448186"/>
                  </a:ext>
                </a:extLst>
              </a:tr>
              <a:tr h="252201">
                <a:tc>
                  <a:txBody>
                    <a:bodyPr/>
                    <a:lstStyle/>
                    <a:p>
                      <a:pPr algn="l" fontAlgn="b"/>
                      <a:r>
                        <a:rPr lang="en-US" sz="1100" b="0" i="0" u="none" strike="noStrike">
                          <a:effectLst/>
                          <a:latin typeface="Poppins"/>
                        </a:rPr>
                        <a:t>0303.1900</a:t>
                      </a:r>
                    </a:p>
                  </a:txBody>
                  <a:tcPr marL="6350" marR="6350" marT="6350" marB="0" anchor="b"/>
                </a:tc>
                <a:tc>
                  <a:txBody>
                    <a:bodyPr/>
                    <a:lstStyle/>
                    <a:p>
                      <a:pPr algn="l" fontAlgn="b"/>
                      <a:r>
                        <a:rPr lang="en-US" sz="1100" b="0" i="0" u="none" strike="noStrike">
                          <a:effectLst/>
                          <a:latin typeface="Poppins"/>
                        </a:rPr>
                        <a:t>FISH AND CRUSTACEANS, MOLLUSCS AND OTHER AQUATIC INVERTEBRATES</a:t>
                      </a:r>
                    </a:p>
                  </a:txBody>
                  <a:tcPr marL="6350" marR="6350" marT="6350" marB="0" anchor="b"/>
                </a:tc>
                <a:tc>
                  <a:txBody>
                    <a:bodyPr/>
                    <a:lstStyle/>
                    <a:p>
                      <a:pPr algn="ctr" fontAlgn="b"/>
                      <a:r>
                        <a:rPr lang="en-US" sz="1100" b="0" i="0" u="none" strike="noStrike" dirty="0">
                          <a:effectLst/>
                          <a:latin typeface="Poppins"/>
                        </a:rPr>
                        <a:t>                                    5,992,461 </a:t>
                      </a:r>
                    </a:p>
                  </a:txBody>
                  <a:tcPr marL="6350" marR="6350" marT="6350" marB="0"/>
                </a:tc>
                <a:extLst>
                  <a:ext uri="{0D108BD9-81ED-4DB2-BD59-A6C34878D82A}">
                    <a16:rowId xmlns:a16="http://schemas.microsoft.com/office/drawing/2014/main" val="1268025242"/>
                  </a:ext>
                </a:extLst>
              </a:tr>
            </a:tbl>
          </a:graphicData>
        </a:graphic>
      </p:graphicFrame>
      <p:pic>
        <p:nvPicPr>
          <p:cNvPr id="6" name="Picture 2" descr="2nd Phase of China-Pakistan Free Trade Agreement Comes Into Effect | ACE  NEWS">
            <a:extLst>
              <a:ext uri="{FF2B5EF4-FFF2-40B4-BE49-F238E27FC236}">
                <a16:creationId xmlns:a16="http://schemas.microsoft.com/office/drawing/2014/main" id="{3604AF36-C5BA-88B1-0A5D-9AC069CD4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06"/>
            <a:ext cx="12120880" cy="8140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E2E2A5A-3768-495B-BD01-65A614FC7C17}"/>
              </a:ext>
            </a:extLst>
          </p:cNvPr>
          <p:cNvSpPr>
            <a:spLocks noGrp="1"/>
          </p:cNvSpPr>
          <p:nvPr>
            <p:ph type="title"/>
          </p:nvPr>
        </p:nvSpPr>
        <p:spPr>
          <a:xfrm>
            <a:off x="199390" y="231776"/>
            <a:ext cx="11421110" cy="596900"/>
          </a:xfrm>
          <a:noFill/>
        </p:spPr>
        <p:txBody>
          <a:bodyPr>
            <a:normAutofit fontScale="90000"/>
          </a:bodyPr>
          <a:lstStyle/>
          <a:p>
            <a:r>
              <a:rPr lang="en-US" dirty="0">
                <a:solidFill>
                  <a:schemeClr val="bg1"/>
                </a:solidFill>
                <a:latin typeface="Bookman Old Style" panose="02050604050505020204" pitchFamily="18" charset="0"/>
              </a:rPr>
              <a:t>Data Discrepancies (Export Data - </a:t>
            </a:r>
            <a:r>
              <a:rPr lang="en-US" dirty="0" err="1">
                <a:solidFill>
                  <a:schemeClr val="bg1"/>
                </a:solidFill>
                <a:latin typeface="Bookman Old Style" panose="02050604050505020204" pitchFamily="18" charset="0"/>
              </a:rPr>
              <a:t>Weboc</a:t>
            </a:r>
            <a:r>
              <a:rPr lang="en-US" dirty="0">
                <a:solidFill>
                  <a:schemeClr val="bg1"/>
                </a:solidFill>
                <a:latin typeface="Bookman Old Style" panose="02050604050505020204" pitchFamily="18" charset="0"/>
              </a:rPr>
              <a:t> )</a:t>
            </a:r>
          </a:p>
        </p:txBody>
      </p:sp>
    </p:spTree>
    <p:extLst>
      <p:ext uri="{BB962C8B-B14F-4D97-AF65-F5344CB8AC3E}">
        <p14:creationId xmlns:p14="http://schemas.microsoft.com/office/powerpoint/2010/main" val="895970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981" y="47971"/>
            <a:ext cx="11391014" cy="958794"/>
          </a:xfrm>
          <a:solidFill>
            <a:schemeClr val="accent4"/>
          </a:solidFill>
        </p:spPr>
        <p:txBody>
          <a:bodyPr>
            <a:noAutofit/>
          </a:bodyPr>
          <a:lstStyle/>
          <a:p>
            <a:r>
              <a:rPr lang="en-US" sz="2400" dirty="0">
                <a:latin typeface="Poppins"/>
              </a:rPr>
              <a:t>Composition of Already Liberalized Products for Pakistan    (other than 313 TLs)</a:t>
            </a:r>
          </a:p>
        </p:txBody>
      </p:sp>
      <p:graphicFrame>
        <p:nvGraphicFramePr>
          <p:cNvPr id="4" name="Table 3"/>
          <p:cNvGraphicFramePr>
            <a:graphicFrameLocks noGrp="1"/>
          </p:cNvGraphicFramePr>
          <p:nvPr/>
        </p:nvGraphicFramePr>
        <p:xfrm>
          <a:off x="517235" y="995150"/>
          <a:ext cx="11433760" cy="5605506"/>
        </p:xfrm>
        <a:graphic>
          <a:graphicData uri="http://schemas.openxmlformats.org/drawingml/2006/table">
            <a:tbl>
              <a:tblPr/>
              <a:tblGrid>
                <a:gridCol w="10122013">
                  <a:extLst>
                    <a:ext uri="{9D8B030D-6E8A-4147-A177-3AD203B41FA5}">
                      <a16:colId xmlns:a16="http://schemas.microsoft.com/office/drawing/2014/main" val="20000"/>
                    </a:ext>
                  </a:extLst>
                </a:gridCol>
                <a:gridCol w="1311747">
                  <a:extLst>
                    <a:ext uri="{9D8B030D-6E8A-4147-A177-3AD203B41FA5}">
                      <a16:colId xmlns:a16="http://schemas.microsoft.com/office/drawing/2014/main" val="20001"/>
                    </a:ext>
                  </a:extLst>
                </a:gridCol>
              </a:tblGrid>
              <a:tr h="812223">
                <a:tc>
                  <a:txBody>
                    <a:bodyPr/>
                    <a:lstStyle/>
                    <a:p>
                      <a:pPr algn="ctr" rtl="0" fontAlgn="t"/>
                      <a:r>
                        <a:rPr lang="en-US" sz="2000" b="1" i="0" u="none" strike="noStrike" dirty="0">
                          <a:solidFill>
                            <a:srgbClr val="000000"/>
                          </a:solidFill>
                          <a:latin typeface="Poppins"/>
                        </a:rPr>
                        <a:t>Sectors </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t"/>
                      <a:r>
                        <a:rPr lang="en-US" sz="2000" b="1" i="0" u="none" strike="noStrike" dirty="0">
                          <a:solidFill>
                            <a:srgbClr val="000000"/>
                          </a:solidFill>
                          <a:latin typeface="Poppins"/>
                        </a:rPr>
                        <a:t># TLs </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10000"/>
                  </a:ext>
                </a:extLst>
              </a:tr>
              <a:tr h="737882">
                <a:tc>
                  <a:txBody>
                    <a:bodyPr/>
                    <a:lstStyle/>
                    <a:p>
                      <a:pPr algn="l" fontAlgn="b"/>
                      <a:r>
                        <a:rPr lang="en-US" sz="1800" b="1" i="0" u="none" strike="noStrike" dirty="0">
                          <a:solidFill>
                            <a:srgbClr val="000000"/>
                          </a:solidFill>
                          <a:latin typeface="Poppins"/>
                        </a:rPr>
                        <a:t>Chemicals </a:t>
                      </a:r>
                      <a:r>
                        <a:rPr lang="en-US" sz="1100" b="0" i="1" u="none" strike="noStrike" dirty="0">
                          <a:solidFill>
                            <a:srgbClr val="000000"/>
                          </a:solidFill>
                          <a:latin typeface="Poppins"/>
                        </a:rPr>
                        <a:t>(Medicaments, matches, Disodium carbonate, adhesive plasters, dressing articles, HCL, finishing agents, printing ink, pigments, insecticides, acids etc.,</a:t>
                      </a:r>
                      <a:r>
                        <a:rPr lang="en-US" sz="1100" b="0" i="1" u="none" strike="noStrike" baseline="0" dirty="0">
                          <a:solidFill>
                            <a:srgbClr val="000000"/>
                          </a:solidFill>
                          <a:latin typeface="Poppins"/>
                        </a:rPr>
                        <a:t> </a:t>
                      </a:r>
                      <a:r>
                        <a:rPr lang="en-US" sz="1100" b="0" i="1" u="sng" strike="noStrike" baseline="0" dirty="0">
                          <a:solidFill>
                            <a:srgbClr val="000000"/>
                          </a:solidFill>
                          <a:latin typeface="Poppins"/>
                        </a:rPr>
                        <a:t>p-</a:t>
                      </a:r>
                      <a:r>
                        <a:rPr lang="en-US" sz="1100" b="0" i="1" u="sng" strike="noStrike" baseline="0" dirty="0" err="1">
                          <a:solidFill>
                            <a:srgbClr val="000000"/>
                          </a:solidFill>
                          <a:latin typeface="Poppins"/>
                        </a:rPr>
                        <a:t>Xylene</a:t>
                      </a:r>
                      <a:r>
                        <a:rPr lang="en-US" sz="1100" b="0" i="1" u="sng" strike="noStrike" baseline="0" dirty="0">
                          <a:solidFill>
                            <a:srgbClr val="000000"/>
                          </a:solidFill>
                          <a:latin typeface="Poppins"/>
                        </a:rPr>
                        <a:t>, Styrene, </a:t>
                      </a:r>
                      <a:r>
                        <a:rPr lang="en-US" sz="1100" b="0" i="1" u="sng" strike="noStrike" baseline="0" dirty="0" err="1">
                          <a:solidFill>
                            <a:srgbClr val="000000"/>
                          </a:solidFill>
                          <a:latin typeface="Poppins"/>
                        </a:rPr>
                        <a:t>Propene</a:t>
                      </a:r>
                      <a:r>
                        <a:rPr lang="en-US" sz="1100" b="0" i="1" u="sng" strike="noStrike" baseline="0" dirty="0">
                          <a:solidFill>
                            <a:srgbClr val="000000"/>
                          </a:solidFill>
                          <a:latin typeface="Poppins"/>
                        </a:rPr>
                        <a:t>, Natural uranium, potassium chloride, Ethylene, Methanol, Silicon, Benzene other organic and in organic chemicals etc.)</a:t>
                      </a:r>
                      <a:endParaRPr lang="en-US" sz="1800" b="0" i="1" u="sng"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757</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9938">
                <a:tc>
                  <a:txBody>
                    <a:bodyPr/>
                    <a:lstStyle/>
                    <a:p>
                      <a:pPr algn="l" fontAlgn="b"/>
                      <a:r>
                        <a:rPr lang="en-US" sz="1800" b="1" i="0" u="none" strike="noStrike" dirty="0">
                          <a:solidFill>
                            <a:srgbClr val="000000"/>
                          </a:solidFill>
                          <a:latin typeface="Poppins"/>
                        </a:rPr>
                        <a:t>Textiles </a:t>
                      </a:r>
                      <a:r>
                        <a:rPr lang="en-US" sz="1100" b="0" i="0" u="none" strike="noStrike" dirty="0">
                          <a:solidFill>
                            <a:srgbClr val="000000"/>
                          </a:solidFill>
                          <a:latin typeface="Poppins"/>
                        </a:rPr>
                        <a:t>(Fabric of cotton, denim &amp; others, polyester yarn, cabled yarn, sewing thread,  warp knit, terry fabrics and other intermediates, </a:t>
                      </a:r>
                      <a:r>
                        <a:rPr lang="en-US" sz="1100" b="0" i="0" u="sng" strike="noStrike" dirty="0">
                          <a:solidFill>
                            <a:srgbClr val="000000"/>
                          </a:solidFill>
                          <a:latin typeface="Poppins"/>
                        </a:rPr>
                        <a:t>Cellulose filament, synthetic fabric, polyester fabric, other fabrics, staple and other </a:t>
                      </a:r>
                      <a:r>
                        <a:rPr lang="en-US" sz="1100" b="0" i="0" u="sng" strike="noStrike" dirty="0" err="1">
                          <a:solidFill>
                            <a:srgbClr val="000000"/>
                          </a:solidFill>
                          <a:latin typeface="Poppins"/>
                        </a:rPr>
                        <a:t>fibres</a:t>
                      </a:r>
                      <a:r>
                        <a:rPr lang="en-US" sz="1100" b="0" i="0" u="sng" strike="noStrike" dirty="0">
                          <a:solidFill>
                            <a:srgbClr val="000000"/>
                          </a:solidFill>
                          <a:latin typeface="Poppins"/>
                        </a:rPr>
                        <a:t>)</a:t>
                      </a:r>
                      <a:endParaRPr lang="en-US" sz="1800" b="0" i="0" u="sng"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515</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1996">
                <a:tc>
                  <a:txBody>
                    <a:bodyPr/>
                    <a:lstStyle/>
                    <a:p>
                      <a:pPr algn="l" fontAlgn="b"/>
                      <a:r>
                        <a:rPr lang="en-US" sz="1800" b="1" i="0" u="none" strike="noStrike" dirty="0">
                          <a:solidFill>
                            <a:srgbClr val="000000"/>
                          </a:solidFill>
                          <a:latin typeface="Poppins"/>
                        </a:rPr>
                        <a:t>Machinery </a:t>
                      </a:r>
                      <a:r>
                        <a:rPr lang="en-US" sz="1100" b="0" i="0" u="none" strike="noStrike" dirty="0">
                          <a:solidFill>
                            <a:srgbClr val="000000"/>
                          </a:solidFill>
                          <a:latin typeface="Poppins"/>
                        </a:rPr>
                        <a:t>(Gas turbines, engines, parts of machinery, accessories, disk drives, parts, spark ignition, air or gas compressors, CD drives, engines, flow valves, etc.)</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384</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1996">
                <a:tc>
                  <a:txBody>
                    <a:bodyPr/>
                    <a:lstStyle/>
                    <a:p>
                      <a:pPr algn="l" fontAlgn="b"/>
                      <a:r>
                        <a:rPr lang="en-US" sz="1800" b="1" i="0" u="none" strike="noStrike" dirty="0">
                          <a:solidFill>
                            <a:srgbClr val="000000"/>
                          </a:solidFill>
                          <a:latin typeface="Poppins"/>
                        </a:rPr>
                        <a:t>Iron and steel</a:t>
                      </a:r>
                      <a:r>
                        <a:rPr lang="en-US" sz="1800" b="1" i="0" u="none" strike="noStrike" baseline="0" dirty="0">
                          <a:solidFill>
                            <a:srgbClr val="000000"/>
                          </a:solidFill>
                          <a:latin typeface="Poppins"/>
                        </a:rPr>
                        <a:t> </a:t>
                      </a:r>
                      <a:r>
                        <a:rPr lang="en-US" sz="1100" b="0" i="0" u="none" strike="noStrike" baseline="0" dirty="0">
                          <a:solidFill>
                            <a:srgbClr val="000000"/>
                          </a:solidFill>
                          <a:latin typeface="Poppins"/>
                        </a:rPr>
                        <a:t>(Tubes, pipes, structures, ferrous waste, tubes &amp; pipes, ingots, tracks, flat rolled products, angles shapes, bars, rods, </a:t>
                      </a:r>
                      <a:r>
                        <a:rPr lang="en-US" sz="1100" b="0" i="0" u="sng" strike="noStrike" baseline="0" dirty="0" err="1">
                          <a:solidFill>
                            <a:srgbClr val="000000"/>
                          </a:solidFill>
                          <a:latin typeface="Poppins"/>
                        </a:rPr>
                        <a:t>ferro</a:t>
                      </a:r>
                      <a:r>
                        <a:rPr lang="en-US" sz="1100" b="0" i="0" u="sng" strike="noStrike" baseline="0" dirty="0">
                          <a:solidFill>
                            <a:srgbClr val="000000"/>
                          </a:solidFill>
                          <a:latin typeface="Poppins"/>
                        </a:rPr>
                        <a:t>-alloys</a:t>
                      </a:r>
                      <a:r>
                        <a:rPr lang="en-US" sz="1100" b="0" i="0" u="none" strike="noStrike" baseline="0" dirty="0">
                          <a:solidFill>
                            <a:srgbClr val="000000"/>
                          </a:solidFill>
                          <a:latin typeface="Poppins"/>
                        </a:rPr>
                        <a:t> etc.)</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219</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1996">
                <a:tc>
                  <a:txBody>
                    <a:bodyPr/>
                    <a:lstStyle/>
                    <a:p>
                      <a:pPr algn="l" fontAlgn="b"/>
                      <a:r>
                        <a:rPr lang="en-US" sz="1800" b="1" i="0" u="none" strike="noStrike" dirty="0">
                          <a:solidFill>
                            <a:srgbClr val="000000"/>
                          </a:solidFill>
                          <a:latin typeface="Poppins"/>
                        </a:rPr>
                        <a:t>Electrical equipment </a:t>
                      </a:r>
                      <a:r>
                        <a:rPr lang="en-US" sz="1100" b="0" i="0" u="none" strike="noStrike" dirty="0">
                          <a:solidFill>
                            <a:srgbClr val="000000"/>
                          </a:solidFill>
                          <a:latin typeface="Poppins"/>
                        </a:rPr>
                        <a:t>(</a:t>
                      </a:r>
                      <a:r>
                        <a:rPr lang="en-US" sz="1100" b="0" i="0" u="sng" strike="noStrike" dirty="0">
                          <a:solidFill>
                            <a:srgbClr val="000000"/>
                          </a:solidFill>
                          <a:latin typeface="Poppins"/>
                        </a:rPr>
                        <a:t>Electronic ICs cell phones, diodes, printed circuits, apparatus, transformers, resistors, motors, microphones, others</a:t>
                      </a:r>
                      <a:r>
                        <a:rPr lang="en-US" sz="1100" b="0" i="0" u="none" strike="noStrike" dirty="0">
                          <a:solidFill>
                            <a:srgbClr val="000000"/>
                          </a:solidFill>
                          <a:latin typeface="Poppins"/>
                        </a:rPr>
                        <a:t>)</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197</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1996">
                <a:tc>
                  <a:txBody>
                    <a:bodyPr/>
                    <a:lstStyle/>
                    <a:p>
                      <a:pPr algn="l" fontAlgn="b"/>
                      <a:r>
                        <a:rPr lang="en-US" sz="1800" b="1" i="0" u="none" strike="noStrike" dirty="0">
                          <a:solidFill>
                            <a:srgbClr val="000000"/>
                          </a:solidFill>
                          <a:latin typeface="Poppins"/>
                        </a:rPr>
                        <a:t>Other base metals </a:t>
                      </a:r>
                      <a:r>
                        <a:rPr lang="en-US" sz="1100" b="0" i="0" u="none" strike="noStrike" dirty="0">
                          <a:solidFill>
                            <a:srgbClr val="000000"/>
                          </a:solidFill>
                          <a:latin typeface="Poppins"/>
                        </a:rPr>
                        <a:t>(Copper, aluminum, nickel, zinc, plates, sheets, strip, bars, rods, razors, tubes &amp; pipes, lead, knives, magnesium, lead etc.)</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174</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4053">
                <a:tc>
                  <a:txBody>
                    <a:bodyPr/>
                    <a:lstStyle/>
                    <a:p>
                      <a:pPr algn="l" fontAlgn="b"/>
                      <a:r>
                        <a:rPr lang="en-US" sz="1800" b="1" i="0" u="none" strike="noStrike" dirty="0">
                          <a:solidFill>
                            <a:srgbClr val="000000"/>
                          </a:solidFill>
                          <a:latin typeface="Poppins"/>
                        </a:rPr>
                        <a:t>Mineral products </a:t>
                      </a:r>
                      <a:r>
                        <a:rPr lang="en-US" sz="1100" b="0" i="0" u="none" strike="noStrike" dirty="0">
                          <a:solidFill>
                            <a:srgbClr val="000000"/>
                          </a:solidFill>
                          <a:latin typeface="Poppins"/>
                        </a:rPr>
                        <a:t>(Petroleum, metal ores &amp; concentrates, coal and other)</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165</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4053">
                <a:tc>
                  <a:txBody>
                    <a:bodyPr/>
                    <a:lstStyle/>
                    <a:p>
                      <a:pPr algn="l" fontAlgn="b"/>
                      <a:r>
                        <a:rPr lang="en-US" sz="1800" b="1" i="0" u="none" strike="noStrike" dirty="0">
                          <a:solidFill>
                            <a:srgbClr val="000000"/>
                          </a:solidFill>
                          <a:latin typeface="Poppins"/>
                        </a:rPr>
                        <a:t>Medical or surgical instruments</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118</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3250">
                <a:tc>
                  <a:txBody>
                    <a:bodyPr/>
                    <a:lstStyle/>
                    <a:p>
                      <a:pPr algn="l" fontAlgn="b"/>
                      <a:r>
                        <a:rPr lang="en-US" sz="1800" b="1" i="0" u="none" strike="noStrike" dirty="0">
                          <a:solidFill>
                            <a:srgbClr val="000000"/>
                          </a:solidFill>
                          <a:latin typeface="Poppins"/>
                        </a:rPr>
                        <a:t>Wood and articles</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110</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21996">
                <a:tc>
                  <a:txBody>
                    <a:bodyPr/>
                    <a:lstStyle/>
                    <a:p>
                      <a:pPr algn="l" fontAlgn="b"/>
                      <a:r>
                        <a:rPr lang="en-US" sz="1800" b="1" i="0" u="none" strike="noStrike" dirty="0">
                          <a:solidFill>
                            <a:srgbClr val="000000"/>
                          </a:solidFill>
                          <a:latin typeface="Poppins"/>
                        </a:rPr>
                        <a:t>Plant Products </a:t>
                      </a:r>
                      <a:r>
                        <a:rPr lang="en-US" sz="1100" b="0" i="0" u="none" strike="noStrike" dirty="0">
                          <a:solidFill>
                            <a:srgbClr val="000000"/>
                          </a:solidFill>
                          <a:latin typeface="Poppins"/>
                        </a:rPr>
                        <a:t>(Roots, barley, leguminous, grain, dates, citrus, oats, vegetables, cinnamon, onions, rye, lettuce, coconuts, etc.)</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104</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8067">
                <a:tc>
                  <a:txBody>
                    <a:bodyPr/>
                    <a:lstStyle/>
                    <a:p>
                      <a:pPr algn="l" fontAlgn="b"/>
                      <a:r>
                        <a:rPr lang="en-US" sz="1800" b="1" i="0" u="none" strike="noStrike" dirty="0">
                          <a:solidFill>
                            <a:srgbClr val="000000"/>
                          </a:solidFill>
                          <a:latin typeface="Poppins"/>
                        </a:rPr>
                        <a:t>Misc manufactured articles  </a:t>
                      </a:r>
                      <a:r>
                        <a:rPr lang="en-US" sz="1100" b="0" i="0" u="none" strike="noStrike" dirty="0">
                          <a:solidFill>
                            <a:srgbClr val="000000"/>
                          </a:solidFill>
                          <a:latin typeface="Poppins"/>
                        </a:rPr>
                        <a:t>(Seats, furniture, gym equipment, games, cycles etc.)</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86</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1351959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07" y="47971"/>
            <a:ext cx="11298329" cy="958794"/>
          </a:xfrm>
          <a:solidFill>
            <a:schemeClr val="accent4"/>
          </a:solidFill>
        </p:spPr>
        <p:txBody>
          <a:bodyPr>
            <a:noAutofit/>
          </a:bodyPr>
          <a:lstStyle/>
          <a:p>
            <a:r>
              <a:rPr lang="en-US" sz="2400" dirty="0">
                <a:latin typeface="Poppins"/>
              </a:rPr>
              <a:t>Composition of Already Liberalized Products for Pakistan    (other than 313 TLs)</a:t>
            </a:r>
            <a:endParaRPr lang="en-US" sz="2400" dirty="0"/>
          </a:p>
        </p:txBody>
      </p:sp>
      <p:graphicFrame>
        <p:nvGraphicFramePr>
          <p:cNvPr id="4" name="Table 3"/>
          <p:cNvGraphicFramePr>
            <a:graphicFrameLocks noGrp="1"/>
          </p:cNvGraphicFramePr>
          <p:nvPr/>
        </p:nvGraphicFramePr>
        <p:xfrm>
          <a:off x="535707" y="1032928"/>
          <a:ext cx="11298329" cy="5529631"/>
        </p:xfrm>
        <a:graphic>
          <a:graphicData uri="http://schemas.openxmlformats.org/drawingml/2006/table">
            <a:tbl>
              <a:tblPr/>
              <a:tblGrid>
                <a:gridCol w="10157707">
                  <a:extLst>
                    <a:ext uri="{9D8B030D-6E8A-4147-A177-3AD203B41FA5}">
                      <a16:colId xmlns:a16="http://schemas.microsoft.com/office/drawing/2014/main" val="20000"/>
                    </a:ext>
                  </a:extLst>
                </a:gridCol>
                <a:gridCol w="1140622">
                  <a:extLst>
                    <a:ext uri="{9D8B030D-6E8A-4147-A177-3AD203B41FA5}">
                      <a16:colId xmlns:a16="http://schemas.microsoft.com/office/drawing/2014/main" val="20001"/>
                    </a:ext>
                  </a:extLst>
                </a:gridCol>
              </a:tblGrid>
              <a:tr h="911065">
                <a:tc>
                  <a:txBody>
                    <a:bodyPr/>
                    <a:lstStyle/>
                    <a:p>
                      <a:pPr algn="ctr" rtl="0" fontAlgn="t"/>
                      <a:r>
                        <a:rPr lang="en-US" sz="2000" b="1" i="0" u="none" strike="noStrike" dirty="0">
                          <a:solidFill>
                            <a:srgbClr val="000000"/>
                          </a:solidFill>
                          <a:latin typeface="Poppins"/>
                        </a:rPr>
                        <a:t>Sectors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t"/>
                      <a:r>
                        <a:rPr lang="en-US" sz="2000" b="1" i="0" u="none" strike="noStrike" dirty="0">
                          <a:solidFill>
                            <a:srgbClr val="000000"/>
                          </a:solidFill>
                          <a:latin typeface="Poppins"/>
                        </a:rPr>
                        <a:t># TLs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10000"/>
                  </a:ext>
                </a:extLst>
              </a:tr>
              <a:tr h="316639">
                <a:tc>
                  <a:txBody>
                    <a:bodyPr/>
                    <a:lstStyle/>
                    <a:p>
                      <a:pPr algn="l" fontAlgn="b"/>
                      <a:r>
                        <a:rPr lang="en-US" sz="1800" b="1" i="0" u="none" strike="noStrike" dirty="0">
                          <a:solidFill>
                            <a:srgbClr val="000000"/>
                          </a:solidFill>
                          <a:latin typeface="Poppins"/>
                        </a:rPr>
                        <a:t>Animal</a:t>
                      </a:r>
                      <a:r>
                        <a:rPr lang="en-US" sz="1800" b="1" i="0" u="none" strike="noStrike" baseline="0" dirty="0">
                          <a:solidFill>
                            <a:srgbClr val="000000"/>
                          </a:solidFill>
                          <a:latin typeface="Poppins"/>
                        </a:rPr>
                        <a:t>s and Products </a:t>
                      </a:r>
                      <a:r>
                        <a:rPr lang="en-US" sz="1100" b="0" i="0" u="none" strike="noStrike" baseline="0" dirty="0">
                          <a:solidFill>
                            <a:srgbClr val="000000"/>
                          </a:solidFill>
                          <a:latin typeface="Poppins"/>
                        </a:rPr>
                        <a:t>(Crustaceans, shrimps, live animals, poultry, birds' eggs, </a:t>
                      </a:r>
                      <a:r>
                        <a:rPr lang="en-US" sz="1100" b="0" i="0" u="none" strike="noStrike" baseline="0" dirty="0" err="1">
                          <a:solidFill>
                            <a:srgbClr val="000000"/>
                          </a:solidFill>
                          <a:latin typeface="Poppins"/>
                        </a:rPr>
                        <a:t>molluscs</a:t>
                      </a:r>
                      <a:r>
                        <a:rPr lang="en-US" sz="1100" b="0" i="0" u="none" strike="noStrike" baseline="0" dirty="0">
                          <a:solidFill>
                            <a:srgbClr val="000000"/>
                          </a:solidFill>
                          <a:latin typeface="Poppins"/>
                        </a:rPr>
                        <a:t> etc.)</a:t>
                      </a:r>
                      <a:endParaRPr lang="en-US" sz="11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86</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772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rgbClr val="000000"/>
                          </a:solidFill>
                          <a:latin typeface="Poppins"/>
                        </a:rPr>
                        <a:t>Apparel </a:t>
                      </a:r>
                      <a:r>
                        <a:rPr lang="en-US" sz="1050" b="0" i="0" u="none" strike="noStrike" dirty="0">
                          <a:solidFill>
                            <a:srgbClr val="000000"/>
                          </a:solidFill>
                          <a:latin typeface="Poppins"/>
                        </a:rPr>
                        <a:t>(Jerseys, bed linen, made-up clothing, curtains, tarpaulins)</a:t>
                      </a:r>
                      <a:endParaRPr lang="en-US" sz="16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76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5188">
                <a:tc>
                  <a:txBody>
                    <a:bodyPr/>
                    <a:lstStyle/>
                    <a:p>
                      <a:pPr algn="l" fontAlgn="b"/>
                      <a:r>
                        <a:rPr lang="en-US" sz="1800" b="1" i="0" u="none" strike="noStrike" dirty="0">
                          <a:solidFill>
                            <a:srgbClr val="000000"/>
                          </a:solidFill>
                          <a:latin typeface="Poppins"/>
                        </a:rPr>
                        <a:t>Vehicles </a:t>
                      </a:r>
                      <a:r>
                        <a:rPr lang="en-US" sz="1100" b="0" i="0" u="none" strike="noStrike" dirty="0">
                          <a:solidFill>
                            <a:srgbClr val="000000"/>
                          </a:solidFill>
                          <a:latin typeface="Poppins"/>
                        </a:rPr>
                        <a:t>(</a:t>
                      </a:r>
                      <a:r>
                        <a:rPr lang="fr-FR" sz="1100" b="0" i="0" u="none" strike="noStrike" dirty="0" err="1">
                          <a:solidFill>
                            <a:srgbClr val="000000"/>
                          </a:solidFill>
                          <a:latin typeface="Poppins"/>
                        </a:rPr>
                        <a:t>aircrafts</a:t>
                      </a:r>
                      <a:r>
                        <a:rPr lang="fr-FR" sz="1100" b="0" i="0" u="none" strike="noStrike" dirty="0">
                          <a:solidFill>
                            <a:srgbClr val="000000"/>
                          </a:solidFill>
                          <a:latin typeface="Poppins"/>
                        </a:rPr>
                        <a:t>, parts, light </a:t>
                      </a:r>
                      <a:r>
                        <a:rPr lang="fr-FR" sz="1100" b="0" i="0" u="none" strike="noStrike" dirty="0" err="1">
                          <a:solidFill>
                            <a:srgbClr val="000000"/>
                          </a:solidFill>
                          <a:latin typeface="Poppins"/>
                        </a:rPr>
                        <a:t>vessels</a:t>
                      </a:r>
                      <a:r>
                        <a:rPr lang="fr-FR" sz="1100" b="0" i="0" u="none" strike="noStrike" dirty="0">
                          <a:solidFill>
                            <a:srgbClr val="000000"/>
                          </a:solidFill>
                          <a:latin typeface="Poppins"/>
                        </a:rPr>
                        <a:t>, </a:t>
                      </a:r>
                      <a:r>
                        <a:rPr lang="fr-FR" sz="1100" b="0" i="0" u="none" strike="noStrike" dirty="0" err="1">
                          <a:solidFill>
                            <a:srgbClr val="000000"/>
                          </a:solidFill>
                          <a:latin typeface="Poppins"/>
                        </a:rPr>
                        <a:t>aircraft</a:t>
                      </a:r>
                      <a:r>
                        <a:rPr lang="fr-FR" sz="1100" b="0" i="0" u="none" strike="noStrike" dirty="0">
                          <a:solidFill>
                            <a:srgbClr val="000000"/>
                          </a:solidFill>
                          <a:latin typeface="Poppins"/>
                        </a:rPr>
                        <a:t>, </a:t>
                      </a:r>
                      <a:r>
                        <a:rPr lang="fr-FR" sz="1100" b="0" i="0" u="none" strike="noStrike" dirty="0" err="1">
                          <a:solidFill>
                            <a:srgbClr val="000000"/>
                          </a:solidFill>
                          <a:latin typeface="Poppins"/>
                        </a:rPr>
                        <a:t>vessels</a:t>
                      </a:r>
                      <a:r>
                        <a:rPr lang="fr-FR" sz="1100" b="0" i="0" u="none" strike="noStrike" dirty="0">
                          <a:solidFill>
                            <a:srgbClr val="000000"/>
                          </a:solidFill>
                          <a:latin typeface="Poppins"/>
                        </a:rPr>
                        <a:t>, rail locomotives, etc.)</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77</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5387">
                <a:tc>
                  <a:txBody>
                    <a:bodyPr/>
                    <a:lstStyle/>
                    <a:p>
                      <a:pPr algn="l" fontAlgn="b"/>
                      <a:r>
                        <a:rPr lang="en-US" sz="1800" b="1" i="0" u="none" strike="noStrike" dirty="0">
                          <a:solidFill>
                            <a:srgbClr val="000000"/>
                          </a:solidFill>
                          <a:latin typeface="Poppins"/>
                        </a:rPr>
                        <a:t>Oil</a:t>
                      </a:r>
                      <a:r>
                        <a:rPr lang="en-US" sz="1800" b="1" i="0" u="none" strike="noStrike" baseline="0" dirty="0">
                          <a:solidFill>
                            <a:srgbClr val="000000"/>
                          </a:solidFill>
                          <a:latin typeface="Poppins"/>
                        </a:rPr>
                        <a:t> Seeds</a:t>
                      </a:r>
                      <a:r>
                        <a:rPr lang="en-US" sz="1800" b="0" i="0" u="none" strike="noStrike" baseline="0" dirty="0">
                          <a:solidFill>
                            <a:srgbClr val="000000"/>
                          </a:solidFill>
                          <a:latin typeface="Poppins"/>
                        </a:rPr>
                        <a:t> </a:t>
                      </a:r>
                      <a:r>
                        <a:rPr lang="en-US" sz="1100" b="0" i="0" u="none" strike="noStrike" dirty="0">
                          <a:solidFill>
                            <a:srgbClr val="000000"/>
                          </a:solidFill>
                          <a:latin typeface="Poppins"/>
                        </a:rPr>
                        <a:t>(soybeans, rape or colza, seeds, fats of bovine animals, sunflowers, Swedes, groundnuts)</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73</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5772">
                <a:tc>
                  <a:txBody>
                    <a:bodyPr/>
                    <a:lstStyle/>
                    <a:p>
                      <a:pPr algn="l" fontAlgn="b"/>
                      <a:r>
                        <a:rPr lang="en-US" sz="1800" b="1" i="0" u="none" strike="noStrike" dirty="0">
                          <a:solidFill>
                            <a:srgbClr val="000000"/>
                          </a:solidFill>
                          <a:latin typeface="Poppins"/>
                        </a:rPr>
                        <a:t>Prepared Food Stuff </a:t>
                      </a:r>
                      <a:r>
                        <a:rPr lang="en-US" sz="1100" b="0" i="0" u="none" strike="noStrike" dirty="0">
                          <a:solidFill>
                            <a:srgbClr val="000000"/>
                          </a:solidFill>
                          <a:latin typeface="Poppins"/>
                        </a:rPr>
                        <a:t>(Flours, meals, pellets, residues of starch, beer, preparations, oilcake, bran, jams &amp; jellies, ethyl alcohol etc.)</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57</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5188">
                <a:tc>
                  <a:txBody>
                    <a:bodyPr/>
                    <a:lstStyle/>
                    <a:p>
                      <a:pPr algn="l" fontAlgn="b"/>
                      <a:r>
                        <a:rPr lang="en-US" sz="1800" b="1" i="0" u="none" strike="noStrike" dirty="0">
                          <a:solidFill>
                            <a:srgbClr val="000000"/>
                          </a:solidFill>
                          <a:latin typeface="Poppins"/>
                        </a:rPr>
                        <a:t>Pearls and precious stones </a:t>
                      </a:r>
                      <a:r>
                        <a:rPr lang="en-US" sz="1100" b="0" i="0" u="none" strike="noStrike" dirty="0">
                          <a:solidFill>
                            <a:srgbClr val="000000"/>
                          </a:solidFill>
                          <a:latin typeface="Poppins"/>
                        </a:rPr>
                        <a:t>(Diamonds, platinum, precious stones, silver, gold, coins etc.)</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54</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5772">
                <a:tc>
                  <a:txBody>
                    <a:bodyPr/>
                    <a:lstStyle/>
                    <a:p>
                      <a:pPr algn="l" fontAlgn="b"/>
                      <a:r>
                        <a:rPr lang="en-US" sz="1800" b="1" i="0" u="none" strike="noStrike" dirty="0">
                          <a:solidFill>
                            <a:srgbClr val="000000"/>
                          </a:solidFill>
                          <a:latin typeface="Poppins"/>
                        </a:rPr>
                        <a:t>Plastics, Articles of plastic </a:t>
                      </a:r>
                      <a:r>
                        <a:rPr lang="en-US" sz="1100" b="0" i="0" u="none" strike="noStrike" dirty="0">
                          <a:solidFill>
                            <a:srgbClr val="000000"/>
                          </a:solidFill>
                          <a:latin typeface="Poppins"/>
                        </a:rPr>
                        <a:t>(</a:t>
                      </a:r>
                      <a:r>
                        <a:rPr lang="en-US" sz="1100" b="0" i="0" u="none" strike="noStrike" dirty="0" err="1">
                          <a:solidFill>
                            <a:srgbClr val="000000"/>
                          </a:solidFill>
                          <a:latin typeface="Poppins"/>
                        </a:rPr>
                        <a:t>Polyacetals</a:t>
                      </a:r>
                      <a:r>
                        <a:rPr lang="en-US" sz="1100" b="0" i="0" u="none" strike="noStrike" dirty="0">
                          <a:solidFill>
                            <a:srgbClr val="000000"/>
                          </a:solidFill>
                          <a:latin typeface="Poppins"/>
                        </a:rPr>
                        <a:t>, plates, sheets, polymers, self adhesives, amino &amp; petroleum resins, polymers, tubes, pipes, cellulose, acrylic)</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47</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5772">
                <a:tc>
                  <a:txBody>
                    <a:bodyPr/>
                    <a:lstStyle/>
                    <a:p>
                      <a:pPr algn="l" fontAlgn="b"/>
                      <a:r>
                        <a:rPr lang="en-US" sz="1800" b="1" i="0" u="none" strike="noStrike" dirty="0">
                          <a:solidFill>
                            <a:srgbClr val="000000"/>
                          </a:solidFill>
                          <a:latin typeface="Poppins"/>
                        </a:rPr>
                        <a:t>Paper and paperboard </a:t>
                      </a:r>
                      <a:r>
                        <a:rPr lang="en-US" sz="1100" b="0" i="0" u="none" strike="noStrike" dirty="0">
                          <a:solidFill>
                            <a:srgbClr val="000000"/>
                          </a:solidFill>
                          <a:latin typeface="Poppins"/>
                        </a:rPr>
                        <a:t>(Chemical pulp, waste &amp; scrap, wood pulp, printed books, maps, plans etc)</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35</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5188">
                <a:tc>
                  <a:txBody>
                    <a:bodyPr/>
                    <a:lstStyle/>
                    <a:p>
                      <a:pPr algn="l" fontAlgn="b"/>
                      <a:r>
                        <a:rPr lang="en-US" sz="1800" b="1" i="0" u="none" strike="noStrike" dirty="0">
                          <a:solidFill>
                            <a:srgbClr val="000000"/>
                          </a:solidFill>
                          <a:latin typeface="Poppins"/>
                        </a:rPr>
                        <a:t>Leather </a:t>
                      </a:r>
                      <a:r>
                        <a:rPr lang="en-US" sz="1100" b="0" i="0" u="none" strike="noStrike" dirty="0">
                          <a:solidFill>
                            <a:srgbClr val="000000"/>
                          </a:solidFill>
                          <a:latin typeface="Poppins"/>
                        </a:rPr>
                        <a:t>(Raw hides, tanned crusts, articles of apparel, prepared leather)</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25</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5188">
                <a:tc>
                  <a:txBody>
                    <a:bodyPr/>
                    <a:lstStyle/>
                    <a:p>
                      <a:pPr algn="l" fontAlgn="b"/>
                      <a:r>
                        <a:rPr lang="en-US" sz="1800" b="1" i="0" u="none" strike="noStrike" dirty="0">
                          <a:solidFill>
                            <a:srgbClr val="000000"/>
                          </a:solidFill>
                          <a:latin typeface="Poppins"/>
                        </a:rPr>
                        <a:t>Articles of stone, plaster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19</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5188">
                <a:tc>
                  <a:txBody>
                    <a:bodyPr/>
                    <a:lstStyle/>
                    <a:p>
                      <a:pPr algn="l" fontAlgn="b"/>
                      <a:r>
                        <a:rPr lang="en-US" sz="1800" b="1" i="0" u="none" strike="noStrike" dirty="0">
                          <a:solidFill>
                            <a:srgbClr val="000000"/>
                          </a:solidFill>
                          <a:latin typeface="Poppins"/>
                        </a:rPr>
                        <a:t>Rubber </a:t>
                      </a:r>
                      <a:r>
                        <a:rPr lang="en-US" sz="1100" b="0" i="0" u="none" strike="noStrike" dirty="0">
                          <a:solidFill>
                            <a:srgbClr val="000000"/>
                          </a:solidFill>
                          <a:latin typeface="Poppins"/>
                        </a:rPr>
                        <a:t>(Synthetic rubber, articles, new pneumatic </a:t>
                      </a:r>
                      <a:r>
                        <a:rPr lang="en-US" sz="1100" b="0" i="0" u="none" strike="noStrike" dirty="0" err="1">
                          <a:solidFill>
                            <a:srgbClr val="000000"/>
                          </a:solidFill>
                          <a:latin typeface="Poppins"/>
                        </a:rPr>
                        <a:t>tyres</a:t>
                      </a:r>
                      <a:r>
                        <a:rPr lang="en-US" sz="1100" b="0" i="0" u="none" strike="noStrike" dirty="0">
                          <a:solidFill>
                            <a:srgbClr val="000000"/>
                          </a:solidFill>
                          <a:latin typeface="Poppins"/>
                        </a:rPr>
                        <a:t>, inner tubes)</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8</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5188">
                <a:tc>
                  <a:txBody>
                    <a:bodyPr/>
                    <a:lstStyle/>
                    <a:p>
                      <a:pPr algn="l" fontAlgn="b"/>
                      <a:r>
                        <a:rPr lang="en-US" sz="1800" b="1" i="0" u="none" strike="noStrike" dirty="0">
                          <a:solidFill>
                            <a:srgbClr val="000000"/>
                          </a:solidFill>
                          <a:latin typeface="Poppins"/>
                        </a:rPr>
                        <a:t>Glass and glassware  </a:t>
                      </a:r>
                      <a:r>
                        <a:rPr lang="en-US" sz="1100" b="0" i="0" u="none" strike="noStrike" dirty="0">
                          <a:solidFill>
                            <a:srgbClr val="000000"/>
                          </a:solidFill>
                          <a:latin typeface="Poppins"/>
                        </a:rPr>
                        <a:t>(Glass in balls, safety glass, </a:t>
                      </a:r>
                      <a:r>
                        <a:rPr lang="en-US" sz="1100" b="0" i="0" u="none" strike="noStrike" dirty="0" err="1">
                          <a:solidFill>
                            <a:srgbClr val="000000"/>
                          </a:solidFill>
                          <a:latin typeface="Poppins"/>
                        </a:rPr>
                        <a:t>labware</a:t>
                      </a:r>
                      <a:r>
                        <a:rPr lang="en-US" sz="1100" b="0" i="0" u="none" strike="noStrike" dirty="0">
                          <a:solidFill>
                            <a:srgbClr val="000000"/>
                          </a:solidFill>
                          <a:latin typeface="Poppins"/>
                        </a:rPr>
                        <a:t>, glass </a:t>
                      </a:r>
                      <a:r>
                        <a:rPr lang="en-US" sz="1100" b="0" i="0" u="none" strike="noStrike" dirty="0" err="1">
                          <a:solidFill>
                            <a:srgbClr val="000000"/>
                          </a:solidFill>
                          <a:latin typeface="Poppins"/>
                        </a:rPr>
                        <a:t>fibre</a:t>
                      </a:r>
                      <a:r>
                        <a:rPr lang="en-US" sz="1100" b="0" i="0" u="none" strike="noStrike" dirty="0">
                          <a:solidFill>
                            <a:srgbClr val="000000"/>
                          </a:solidFill>
                          <a:latin typeface="Poppins"/>
                        </a:rPr>
                        <a:t>)</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6</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5188">
                <a:tc>
                  <a:txBody>
                    <a:bodyPr/>
                    <a:lstStyle/>
                    <a:p>
                      <a:pPr algn="l" fontAlgn="b"/>
                      <a:r>
                        <a:rPr lang="en-US" sz="1800" b="1" i="0" u="none" strike="noStrike" dirty="0">
                          <a:solidFill>
                            <a:srgbClr val="000000"/>
                          </a:solidFill>
                          <a:latin typeface="Poppins"/>
                        </a:rPr>
                        <a:t>Works of art </a:t>
                      </a:r>
                      <a:r>
                        <a:rPr lang="en-US" sz="1100" b="0" i="0" u="none" strike="noStrike" dirty="0">
                          <a:solidFill>
                            <a:srgbClr val="000000"/>
                          </a:solidFill>
                          <a:latin typeface="Poppins"/>
                        </a:rPr>
                        <a:t>(antiques and collection)</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2</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5188">
                <a:tc>
                  <a:txBody>
                    <a:bodyPr/>
                    <a:lstStyle/>
                    <a:p>
                      <a:pPr algn="l" fontAlgn="b"/>
                      <a:r>
                        <a:rPr lang="en-US" sz="1800" b="1" i="0" u="none" strike="noStrike" dirty="0">
                          <a:solidFill>
                            <a:srgbClr val="000000"/>
                          </a:solidFill>
                          <a:latin typeface="Poppins"/>
                        </a:rPr>
                        <a:t>Grand Total</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800" b="1" i="0" u="none" strike="noStrike" dirty="0">
                          <a:solidFill>
                            <a:srgbClr val="000000"/>
                          </a:solidFill>
                          <a:latin typeface="Poppins"/>
                        </a:rPr>
                        <a:t>3394</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14"/>
                  </a:ext>
                </a:extLst>
              </a:tr>
            </a:tbl>
          </a:graphicData>
        </a:graphic>
      </p:graphicFrame>
      <p:sp>
        <p:nvSpPr>
          <p:cNvPr id="5" name="TextBox 4"/>
          <p:cNvSpPr txBox="1"/>
          <p:nvPr/>
        </p:nvSpPr>
        <p:spPr>
          <a:xfrm>
            <a:off x="1309375" y="6562556"/>
            <a:ext cx="17364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Contd...</a:t>
            </a:r>
          </a:p>
        </p:txBody>
      </p:sp>
    </p:spTree>
    <p:extLst>
      <p:ext uri="{BB962C8B-B14F-4D97-AF65-F5344CB8AC3E}">
        <p14:creationId xmlns:p14="http://schemas.microsoft.com/office/powerpoint/2010/main" val="2301672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56" y="47971"/>
            <a:ext cx="10794730" cy="958794"/>
          </a:xfrm>
          <a:solidFill>
            <a:schemeClr val="accent4"/>
          </a:solidFill>
        </p:spPr>
        <p:txBody>
          <a:bodyPr>
            <a:noAutofit/>
          </a:bodyPr>
          <a:lstStyle/>
          <a:p>
            <a:r>
              <a:rPr lang="en-US" sz="3200" b="1" dirty="0"/>
              <a:t>Composition of Liberalized Products in 5 years for Pakistan</a:t>
            </a:r>
          </a:p>
        </p:txBody>
      </p:sp>
      <p:graphicFrame>
        <p:nvGraphicFramePr>
          <p:cNvPr id="4" name="Table 3"/>
          <p:cNvGraphicFramePr>
            <a:graphicFrameLocks noGrp="1"/>
          </p:cNvGraphicFramePr>
          <p:nvPr/>
        </p:nvGraphicFramePr>
        <p:xfrm>
          <a:off x="369456" y="986748"/>
          <a:ext cx="10794730" cy="5656657"/>
        </p:xfrm>
        <a:graphic>
          <a:graphicData uri="http://schemas.openxmlformats.org/drawingml/2006/table">
            <a:tbl>
              <a:tblPr/>
              <a:tblGrid>
                <a:gridCol w="9610647">
                  <a:extLst>
                    <a:ext uri="{9D8B030D-6E8A-4147-A177-3AD203B41FA5}">
                      <a16:colId xmlns:a16="http://schemas.microsoft.com/office/drawing/2014/main" val="20000"/>
                    </a:ext>
                  </a:extLst>
                </a:gridCol>
                <a:gridCol w="1184083">
                  <a:extLst>
                    <a:ext uri="{9D8B030D-6E8A-4147-A177-3AD203B41FA5}">
                      <a16:colId xmlns:a16="http://schemas.microsoft.com/office/drawing/2014/main" val="20001"/>
                    </a:ext>
                  </a:extLst>
                </a:gridCol>
              </a:tblGrid>
              <a:tr h="836451">
                <a:tc>
                  <a:txBody>
                    <a:bodyPr/>
                    <a:lstStyle/>
                    <a:p>
                      <a:pPr algn="ctr" rtl="0" fontAlgn="t"/>
                      <a:r>
                        <a:rPr lang="en-US" sz="2000" b="1" i="0" u="none" strike="noStrike" dirty="0">
                          <a:solidFill>
                            <a:srgbClr val="000000"/>
                          </a:solidFill>
                          <a:latin typeface="Poppins"/>
                        </a:rPr>
                        <a:t>Sectors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t"/>
                      <a:r>
                        <a:rPr lang="en-US" sz="2000" b="1" i="0" u="none" strike="noStrike" dirty="0">
                          <a:solidFill>
                            <a:srgbClr val="000000"/>
                          </a:solidFill>
                          <a:latin typeface="Poppins"/>
                        </a:rPr>
                        <a:t># TLs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10000"/>
                  </a:ext>
                </a:extLst>
              </a:tr>
              <a:tr h="447318">
                <a:tc>
                  <a:txBody>
                    <a:bodyPr/>
                    <a:lstStyle/>
                    <a:p>
                      <a:pPr algn="l" fontAlgn="b"/>
                      <a:r>
                        <a:rPr lang="en-US" sz="1800" b="1" i="0" u="none" strike="noStrike" dirty="0">
                          <a:solidFill>
                            <a:srgbClr val="000000"/>
                          </a:solidFill>
                          <a:latin typeface="Poppins"/>
                        </a:rPr>
                        <a:t>Machinery </a:t>
                      </a:r>
                      <a:r>
                        <a:rPr lang="en-US" sz="1100" b="0" i="0" u="none" strike="noStrike" dirty="0">
                          <a:solidFill>
                            <a:srgbClr val="000000"/>
                          </a:solidFill>
                          <a:latin typeface="Poppins"/>
                        </a:rPr>
                        <a:t>(Air or vacuum pumps, ball or roller bearings, transmission shafts, pumps, dishwashing machines, tools, compression ignition, weaving &amp; knitting machines and others)</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358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7318">
                <a:tc>
                  <a:txBody>
                    <a:bodyPr/>
                    <a:lstStyle/>
                    <a:p>
                      <a:pPr algn="l" fontAlgn="b"/>
                      <a:r>
                        <a:rPr lang="en-US" sz="1800" b="1" i="0" u="none" strike="noStrike" dirty="0">
                          <a:solidFill>
                            <a:srgbClr val="000000"/>
                          </a:solidFill>
                          <a:latin typeface="Poppins"/>
                        </a:rPr>
                        <a:t>Other base metals </a:t>
                      </a:r>
                      <a:r>
                        <a:rPr lang="en-US" sz="1100" b="0" i="0" u="none" strike="noStrike" dirty="0">
                          <a:solidFill>
                            <a:srgbClr val="000000"/>
                          </a:solidFill>
                          <a:latin typeface="Poppins"/>
                        </a:rPr>
                        <a:t>(Tools, plates, knives &amp; cutting blades, bars, rods, copper foil, tin bars, handsaws, plates, cermets, titanium, copper &amp; articles, padlocks,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7318">
                <a:tc>
                  <a:txBody>
                    <a:bodyPr/>
                    <a:lstStyle/>
                    <a:p>
                      <a:pPr algn="l" fontAlgn="b"/>
                      <a:r>
                        <a:rPr lang="en-US" sz="1800" b="1" i="0" u="none" strike="noStrike" dirty="0">
                          <a:solidFill>
                            <a:srgbClr val="000000"/>
                          </a:solidFill>
                          <a:latin typeface="Poppins"/>
                        </a:rPr>
                        <a:t>Chemicals </a:t>
                      </a:r>
                      <a:r>
                        <a:rPr lang="en-US" sz="1100" b="0" i="0" u="none" strike="noStrike" dirty="0">
                          <a:solidFill>
                            <a:srgbClr val="000000"/>
                          </a:solidFill>
                          <a:latin typeface="Poppins"/>
                        </a:rPr>
                        <a:t>(artificial corundum, chemical preps, inorganic </a:t>
                      </a:r>
                      <a:r>
                        <a:rPr lang="en-US" sz="1100" b="0" i="0" u="none" strike="noStrike" dirty="0" err="1">
                          <a:solidFill>
                            <a:srgbClr val="000000"/>
                          </a:solidFill>
                          <a:latin typeface="Poppins"/>
                        </a:rPr>
                        <a:t>colouring</a:t>
                      </a:r>
                      <a:r>
                        <a:rPr lang="en-US" sz="1100" b="0" i="0" u="none" strike="noStrike" dirty="0">
                          <a:solidFill>
                            <a:srgbClr val="000000"/>
                          </a:solidFill>
                          <a:latin typeface="Poppins"/>
                        </a:rPr>
                        <a:t> matters, glaziers' putty, anti-knock preps, photo films, reaction initiators, biodiesel, tanning substances, surface active agents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7318">
                <a:tc>
                  <a:txBody>
                    <a:bodyPr/>
                    <a:lstStyle/>
                    <a:p>
                      <a:pPr algn="l" fontAlgn="b"/>
                      <a:r>
                        <a:rPr lang="en-US" sz="1800" b="1" i="0" u="none" strike="noStrike" dirty="0">
                          <a:solidFill>
                            <a:srgbClr val="000000"/>
                          </a:solidFill>
                          <a:latin typeface="Poppins"/>
                        </a:rPr>
                        <a:t>Electrical equipment </a:t>
                      </a:r>
                      <a:r>
                        <a:rPr lang="en-US" sz="1100" b="0" i="0" u="none" strike="noStrike" dirty="0">
                          <a:solidFill>
                            <a:srgbClr val="000000"/>
                          </a:solidFill>
                          <a:latin typeface="Poppins"/>
                        </a:rPr>
                        <a:t>(transformers, electromagnets, generating sets, motors, insulating fittings, electric filaments, other electric equipments)</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7318">
                <a:tc>
                  <a:txBody>
                    <a:bodyPr/>
                    <a:lstStyle/>
                    <a:p>
                      <a:pPr algn="l" fontAlgn="b"/>
                      <a:r>
                        <a:rPr lang="en-US" sz="1800" b="1" i="0" u="none" strike="noStrike" dirty="0">
                          <a:solidFill>
                            <a:srgbClr val="000000"/>
                          </a:solidFill>
                          <a:latin typeface="Poppins"/>
                        </a:rPr>
                        <a:t>Iron and steel </a:t>
                      </a:r>
                      <a:r>
                        <a:rPr lang="en-US" sz="1100" b="0" i="0" u="none" strike="noStrike" dirty="0">
                          <a:solidFill>
                            <a:srgbClr val="000000"/>
                          </a:solidFill>
                          <a:latin typeface="Poppins"/>
                        </a:rPr>
                        <a:t>(Flat-rolled products, tube or pipe fittings, screws, bolts, wires, </a:t>
                      </a:r>
                      <a:r>
                        <a:rPr lang="en-US" sz="1100" b="0" i="0" u="none" strike="noStrike" dirty="0" err="1">
                          <a:solidFill>
                            <a:srgbClr val="000000"/>
                          </a:solidFill>
                          <a:latin typeface="Poppins"/>
                        </a:rPr>
                        <a:t>springs,bars</a:t>
                      </a:r>
                      <a:r>
                        <a:rPr lang="en-US" sz="1100" b="0" i="0" u="none" strike="noStrike" dirty="0">
                          <a:solidFill>
                            <a:srgbClr val="000000"/>
                          </a:solidFill>
                          <a:latin typeface="Poppins"/>
                        </a:rPr>
                        <a:t>, sheet, sheet pilings, articles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Poppins"/>
                        </a:rPr>
                        <a:t>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0049">
                <a:tc>
                  <a:txBody>
                    <a:bodyPr/>
                    <a:lstStyle/>
                    <a:p>
                      <a:pPr algn="l" fontAlgn="b"/>
                      <a:r>
                        <a:rPr lang="en-US" sz="1800" b="1" i="0" u="none" strike="noStrike" dirty="0">
                          <a:solidFill>
                            <a:srgbClr val="000000"/>
                          </a:solidFill>
                          <a:latin typeface="Poppins"/>
                        </a:rPr>
                        <a:t>Medical or surgical instruments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7318">
                <a:tc>
                  <a:txBody>
                    <a:bodyPr/>
                    <a:lstStyle/>
                    <a:p>
                      <a:pPr algn="l" fontAlgn="b"/>
                      <a:r>
                        <a:rPr lang="en-US" sz="1800" b="1" i="0" u="none" strike="noStrike" dirty="0">
                          <a:solidFill>
                            <a:srgbClr val="000000"/>
                          </a:solidFill>
                          <a:latin typeface="Poppins"/>
                        </a:rPr>
                        <a:t>Textiles </a:t>
                      </a:r>
                      <a:r>
                        <a:rPr lang="en-US" sz="1100" b="0" i="0" u="none" strike="noStrike" dirty="0">
                          <a:solidFill>
                            <a:srgbClr val="000000"/>
                          </a:solidFill>
                          <a:latin typeface="Poppins"/>
                        </a:rPr>
                        <a:t>(Technical use articles, </a:t>
                      </a:r>
                      <a:r>
                        <a:rPr lang="en-US" sz="1100" b="0" i="0" u="none" strike="noStrike" dirty="0" err="1">
                          <a:solidFill>
                            <a:srgbClr val="000000"/>
                          </a:solidFill>
                          <a:latin typeface="Poppins"/>
                        </a:rPr>
                        <a:t>tyre</a:t>
                      </a:r>
                      <a:r>
                        <a:rPr lang="en-US" sz="1100" b="0" i="0" u="none" strike="noStrike" dirty="0">
                          <a:solidFill>
                            <a:srgbClr val="000000"/>
                          </a:solidFill>
                          <a:latin typeface="Poppins"/>
                        </a:rPr>
                        <a:t> cords, rubberized fabrics, woven fabrics, wall coverings and others)</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49">
                <a:tc>
                  <a:txBody>
                    <a:bodyPr/>
                    <a:lstStyle/>
                    <a:p>
                      <a:pPr algn="l" fontAlgn="b"/>
                      <a:r>
                        <a:rPr lang="en-US" sz="1800" b="1" i="0" u="none" strike="noStrike" dirty="0">
                          <a:solidFill>
                            <a:srgbClr val="000000"/>
                          </a:solidFill>
                          <a:latin typeface="Poppins"/>
                        </a:rPr>
                        <a:t>Vehicles </a:t>
                      </a:r>
                      <a:r>
                        <a:rPr lang="en-US" sz="1100" b="0" i="0" u="none" strike="noStrike" dirty="0">
                          <a:solidFill>
                            <a:srgbClr val="000000"/>
                          </a:solidFill>
                          <a:latin typeface="Poppins"/>
                        </a:rPr>
                        <a:t>(Tractor parts, trailers, rafts, yachts, tractors,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49">
                <a:tc>
                  <a:txBody>
                    <a:bodyPr/>
                    <a:lstStyle/>
                    <a:p>
                      <a:pPr algn="l" fontAlgn="b"/>
                      <a:r>
                        <a:rPr lang="en-US" sz="1800" b="1" i="0" u="none" strike="noStrike" dirty="0">
                          <a:solidFill>
                            <a:srgbClr val="000000"/>
                          </a:solidFill>
                          <a:latin typeface="Poppins"/>
                        </a:rPr>
                        <a:t>Rubber </a:t>
                      </a:r>
                      <a:r>
                        <a:rPr lang="en-US" sz="1100" b="0" i="0" u="none" strike="noStrike" dirty="0">
                          <a:solidFill>
                            <a:srgbClr val="000000"/>
                          </a:solidFill>
                          <a:latin typeface="Poppins"/>
                        </a:rPr>
                        <a:t>(Compounded rubber, synthetic rubber, vulcanized rubber, plates, sheets, strip,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0049">
                <a:tc>
                  <a:txBody>
                    <a:bodyPr/>
                    <a:lstStyle/>
                    <a:p>
                      <a:pPr algn="l" fontAlgn="b"/>
                      <a:r>
                        <a:rPr lang="en-US" sz="1800" b="1" i="0" u="none" strike="noStrike" dirty="0">
                          <a:solidFill>
                            <a:srgbClr val="000000"/>
                          </a:solidFill>
                          <a:latin typeface="Poppins"/>
                        </a:rPr>
                        <a:t>Wood and articles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Poppins"/>
                        </a:rPr>
                        <a:t>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47318">
                <a:tc>
                  <a:txBody>
                    <a:bodyPr/>
                    <a:lstStyle/>
                    <a:p>
                      <a:pPr algn="l" fontAlgn="b"/>
                      <a:r>
                        <a:rPr lang="en-US" sz="1800" b="1" i="0" u="none" strike="noStrike" dirty="0">
                          <a:solidFill>
                            <a:srgbClr val="000000"/>
                          </a:solidFill>
                          <a:latin typeface="Poppins"/>
                        </a:rPr>
                        <a:t>Plastics, Articles of plastic </a:t>
                      </a:r>
                      <a:r>
                        <a:rPr lang="en-US" sz="1100" b="0" i="0" u="none" strike="noStrike" dirty="0">
                          <a:solidFill>
                            <a:srgbClr val="000000"/>
                          </a:solidFill>
                          <a:latin typeface="Poppins"/>
                        </a:rPr>
                        <a:t>(Polyamides, acrylic, polymers, plates, resins, cellulose, amino-resins, ion exchangers, polymers, </a:t>
                      </a:r>
                      <a:r>
                        <a:rPr lang="en-US" sz="1100" b="0" i="0" u="none" strike="noStrike" dirty="0" err="1">
                          <a:solidFill>
                            <a:srgbClr val="000000"/>
                          </a:solidFill>
                          <a:latin typeface="Poppins"/>
                        </a:rPr>
                        <a:t>polyacetals</a:t>
                      </a:r>
                      <a:r>
                        <a:rPr lang="en-US" sz="1100" b="0" i="0" u="none" strike="noStrike" dirty="0">
                          <a:solidFill>
                            <a:srgbClr val="000000"/>
                          </a:solidFill>
                          <a:latin typeface="Poppins"/>
                        </a:rPr>
                        <a:t>)</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0049">
                <a:tc>
                  <a:txBody>
                    <a:bodyPr/>
                    <a:lstStyle/>
                    <a:p>
                      <a:pPr algn="l" fontAlgn="b"/>
                      <a:r>
                        <a:rPr lang="en-US" sz="1800" b="1" i="0" u="none" strike="noStrike" dirty="0">
                          <a:solidFill>
                            <a:srgbClr val="000000"/>
                          </a:solidFill>
                          <a:latin typeface="Poppins"/>
                        </a:rPr>
                        <a:t>Articles of stone, plaster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0049">
                <a:tc>
                  <a:txBody>
                    <a:bodyPr/>
                    <a:lstStyle/>
                    <a:p>
                      <a:pPr marL="0" algn="l" defTabSz="914400" rtl="0" eaLnBrk="1" fontAlgn="b" latinLnBrk="0" hangingPunct="1"/>
                      <a:r>
                        <a:rPr lang="en-US" sz="1800" b="1" i="0" u="none" strike="noStrike" kern="1200" dirty="0">
                          <a:solidFill>
                            <a:srgbClr val="000000"/>
                          </a:solidFill>
                          <a:latin typeface="Poppins"/>
                          <a:ea typeface="+mn-ea"/>
                          <a:cs typeface="+mn-cs"/>
                        </a:rPr>
                        <a:t>Mineral products </a:t>
                      </a:r>
                      <a:r>
                        <a:rPr lang="en-US" sz="1100" b="0" i="0" u="none" strike="noStrike" kern="1200" dirty="0">
                          <a:solidFill>
                            <a:srgbClr val="000000"/>
                          </a:solidFill>
                          <a:latin typeface="Poppins"/>
                          <a:ea typeface="+mn-ea"/>
                          <a:cs typeface="+mn-cs"/>
                        </a:rPr>
                        <a:t>(Petroleum oils, coke, bituminous mastics, bitumen, cement clinkers, pitch)</a:t>
                      </a:r>
                      <a:endParaRPr lang="en-US" sz="1800" b="0" i="0" u="none" strike="noStrike" kern="1200" dirty="0">
                        <a:solidFill>
                          <a:srgbClr val="000000"/>
                        </a:solidFill>
                        <a:latin typeface="Poppins"/>
                        <a:ea typeface="+mn-ea"/>
                        <a:cs typeface="+mn-c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800" b="1" i="0" u="none" strike="noStrike" kern="1200" dirty="0">
                          <a:solidFill>
                            <a:srgbClr val="000000"/>
                          </a:solidFill>
                          <a:latin typeface="Poppins"/>
                          <a:ea typeface="+mn-ea"/>
                          <a:cs typeface="+mn-cs"/>
                        </a:rPr>
                        <a:t>        </a:t>
                      </a:r>
                      <a:r>
                        <a:rPr lang="en-US" sz="1800" b="1" i="0" u="none" strike="noStrike" kern="1200" baseline="0" dirty="0">
                          <a:solidFill>
                            <a:srgbClr val="000000"/>
                          </a:solidFill>
                          <a:latin typeface="Poppins"/>
                          <a:ea typeface="+mn-ea"/>
                          <a:cs typeface="+mn-cs"/>
                        </a:rPr>
                        <a:t> </a:t>
                      </a:r>
                      <a:r>
                        <a:rPr lang="en-US" sz="1800" b="1" i="0" u="none" strike="noStrike" kern="1200" dirty="0">
                          <a:solidFill>
                            <a:srgbClr val="000000"/>
                          </a:solidFill>
                          <a:latin typeface="Poppins"/>
                          <a:ea typeface="+mn-ea"/>
                          <a:cs typeface="+mn-cs"/>
                        </a:rPr>
                        <a:t>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937921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47971"/>
            <a:ext cx="11321312" cy="958794"/>
          </a:xfrm>
          <a:solidFill>
            <a:schemeClr val="accent4"/>
          </a:solidFill>
        </p:spPr>
        <p:txBody>
          <a:bodyPr>
            <a:noAutofit/>
          </a:bodyPr>
          <a:lstStyle/>
          <a:p>
            <a:r>
              <a:rPr lang="en-US" sz="3200" dirty="0">
                <a:latin typeface="Poppins"/>
              </a:rPr>
              <a:t>Composition of Liberalized Products in 5 years for Pakistan</a:t>
            </a:r>
          </a:p>
        </p:txBody>
      </p:sp>
      <p:graphicFrame>
        <p:nvGraphicFramePr>
          <p:cNvPr id="4" name="Table 3"/>
          <p:cNvGraphicFramePr>
            <a:graphicFrameLocks noGrp="1"/>
          </p:cNvGraphicFramePr>
          <p:nvPr/>
        </p:nvGraphicFramePr>
        <p:xfrm>
          <a:off x="406400" y="1134523"/>
          <a:ext cx="11321312" cy="5287540"/>
        </p:xfrm>
        <a:graphic>
          <a:graphicData uri="http://schemas.openxmlformats.org/drawingml/2006/table">
            <a:tbl>
              <a:tblPr/>
              <a:tblGrid>
                <a:gridCol w="10129814">
                  <a:extLst>
                    <a:ext uri="{9D8B030D-6E8A-4147-A177-3AD203B41FA5}">
                      <a16:colId xmlns:a16="http://schemas.microsoft.com/office/drawing/2014/main" val="20000"/>
                    </a:ext>
                  </a:extLst>
                </a:gridCol>
                <a:gridCol w="1191498">
                  <a:extLst>
                    <a:ext uri="{9D8B030D-6E8A-4147-A177-3AD203B41FA5}">
                      <a16:colId xmlns:a16="http://schemas.microsoft.com/office/drawing/2014/main" val="20001"/>
                    </a:ext>
                  </a:extLst>
                </a:gridCol>
              </a:tblGrid>
              <a:tr h="979313">
                <a:tc>
                  <a:txBody>
                    <a:bodyPr/>
                    <a:lstStyle/>
                    <a:p>
                      <a:pPr algn="ctr" rtl="0" fontAlgn="t"/>
                      <a:r>
                        <a:rPr lang="en-US" sz="2000" b="1" i="0" u="none" strike="noStrike" dirty="0">
                          <a:solidFill>
                            <a:srgbClr val="000000"/>
                          </a:solidFill>
                          <a:latin typeface="Poppins"/>
                        </a:rPr>
                        <a:t>Sectors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t"/>
                      <a:r>
                        <a:rPr lang="en-US" sz="2000" b="1" i="0" u="none" strike="noStrike" dirty="0">
                          <a:solidFill>
                            <a:srgbClr val="000000"/>
                          </a:solidFill>
                          <a:latin typeface="Poppins"/>
                        </a:rPr>
                        <a:t># TLs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10000"/>
                  </a:ext>
                </a:extLst>
              </a:tr>
              <a:tr h="373667">
                <a:tc>
                  <a:txBody>
                    <a:bodyPr/>
                    <a:lstStyle/>
                    <a:p>
                      <a:pPr algn="l" fontAlgn="b"/>
                      <a:r>
                        <a:rPr lang="en-US" sz="1800" b="1" i="0" u="none" strike="noStrike" dirty="0">
                          <a:solidFill>
                            <a:srgbClr val="000000"/>
                          </a:solidFill>
                          <a:latin typeface="Poppins"/>
                        </a:rPr>
                        <a:t>Glass and glassware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7880">
                <a:tc>
                  <a:txBody>
                    <a:bodyPr/>
                    <a:lstStyle/>
                    <a:p>
                      <a:pPr algn="l" fontAlgn="b"/>
                      <a:r>
                        <a:rPr lang="en-US" sz="1800" b="1" i="0" u="none" strike="noStrike" dirty="0">
                          <a:solidFill>
                            <a:srgbClr val="000000"/>
                          </a:solidFill>
                          <a:latin typeface="Poppins"/>
                        </a:rPr>
                        <a:t>Footwear and headgear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7880">
                <a:tc>
                  <a:txBody>
                    <a:bodyPr/>
                    <a:lstStyle/>
                    <a:p>
                      <a:pPr algn="l" fontAlgn="b"/>
                      <a:r>
                        <a:rPr lang="en-US" sz="1800" b="1" i="0" u="none" strike="noStrike" dirty="0">
                          <a:solidFill>
                            <a:srgbClr val="000000"/>
                          </a:solidFill>
                          <a:latin typeface="Poppins"/>
                        </a:rPr>
                        <a:t>Leather </a:t>
                      </a:r>
                      <a:r>
                        <a:rPr lang="en-US" sz="1100" b="0" i="0" u="none" strike="noStrike" dirty="0">
                          <a:solidFill>
                            <a:srgbClr val="000000"/>
                          </a:solidFill>
                          <a:latin typeface="Poppins"/>
                        </a:rPr>
                        <a:t>(Raw skins &amp; hides, other raw hides, articles of leather)</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7880">
                <a:tc>
                  <a:txBody>
                    <a:bodyPr/>
                    <a:lstStyle/>
                    <a:p>
                      <a:pPr algn="l" fontAlgn="b"/>
                      <a:r>
                        <a:rPr lang="en-US" sz="1800" b="1" i="0" u="none" strike="noStrike" dirty="0">
                          <a:solidFill>
                            <a:srgbClr val="000000"/>
                          </a:solidFill>
                          <a:latin typeface="Poppins"/>
                        </a:rPr>
                        <a:t>Ceramics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7880">
                <a:tc>
                  <a:txBody>
                    <a:bodyPr/>
                    <a:lstStyle/>
                    <a:p>
                      <a:pPr algn="l" fontAlgn="b"/>
                      <a:r>
                        <a:rPr lang="en-US" sz="1800" b="1" i="0" u="none" strike="noStrike" dirty="0">
                          <a:solidFill>
                            <a:srgbClr val="000000"/>
                          </a:solidFill>
                          <a:latin typeface="Poppins"/>
                        </a:rPr>
                        <a:t>Plant</a:t>
                      </a:r>
                      <a:r>
                        <a:rPr lang="en-US" sz="1800" b="1" i="0" u="none" strike="noStrike" baseline="0" dirty="0">
                          <a:solidFill>
                            <a:srgbClr val="000000"/>
                          </a:solidFill>
                          <a:latin typeface="Poppins"/>
                        </a:rPr>
                        <a:t> Products </a:t>
                      </a:r>
                      <a:r>
                        <a:rPr lang="en-US" sz="1100" b="0" i="0" u="none" strike="noStrike" baseline="0" dirty="0">
                          <a:solidFill>
                            <a:srgbClr val="000000"/>
                          </a:solidFill>
                          <a:latin typeface="Poppins"/>
                        </a:rPr>
                        <a:t>(Leguminous vegetables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7880">
                <a:tc>
                  <a:txBody>
                    <a:bodyPr/>
                    <a:lstStyle/>
                    <a:p>
                      <a:pPr algn="l" fontAlgn="b"/>
                      <a:r>
                        <a:rPr lang="en-US" sz="1800" b="1" i="0" u="none" strike="noStrike" dirty="0">
                          <a:solidFill>
                            <a:srgbClr val="000000"/>
                          </a:solidFill>
                          <a:latin typeface="Poppins"/>
                        </a:rPr>
                        <a:t>Paper and paperboard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7880">
                <a:tc>
                  <a:txBody>
                    <a:bodyPr/>
                    <a:lstStyle/>
                    <a:p>
                      <a:pPr algn="l" fontAlgn="b"/>
                      <a:r>
                        <a:rPr lang="en-US" sz="1800" b="1" i="0" u="none" strike="noStrike" dirty="0">
                          <a:solidFill>
                            <a:srgbClr val="000000"/>
                          </a:solidFill>
                          <a:latin typeface="Poppins"/>
                        </a:rPr>
                        <a:t>Oil seeds,</a:t>
                      </a:r>
                      <a:r>
                        <a:rPr lang="en-US" sz="1800" b="1" i="0" u="none" strike="noStrike" baseline="0" dirty="0">
                          <a:solidFill>
                            <a:srgbClr val="000000"/>
                          </a:solidFill>
                          <a:latin typeface="Poppins"/>
                        </a:rPr>
                        <a:t> </a:t>
                      </a:r>
                      <a:r>
                        <a:rPr lang="en-US" sz="1800" b="1" i="0" u="none" strike="noStrike" dirty="0" err="1">
                          <a:solidFill>
                            <a:srgbClr val="000000"/>
                          </a:solidFill>
                          <a:latin typeface="Poppins"/>
                        </a:rPr>
                        <a:t>lac</a:t>
                      </a:r>
                      <a:r>
                        <a:rPr lang="en-US" sz="1800" b="1" i="0" u="none" strike="noStrike" dirty="0">
                          <a:solidFill>
                            <a:srgbClr val="000000"/>
                          </a:solidFill>
                          <a:latin typeface="Poppins"/>
                        </a:rPr>
                        <a:t>, gums,</a:t>
                      </a:r>
                      <a:r>
                        <a:rPr lang="en-US" sz="1800" b="1" i="0" u="none" strike="noStrike" baseline="0" dirty="0">
                          <a:solidFill>
                            <a:srgbClr val="000000"/>
                          </a:solidFill>
                          <a:latin typeface="Poppins"/>
                        </a:rPr>
                        <a:t> </a:t>
                      </a:r>
                      <a:r>
                        <a:rPr lang="en-US" sz="1800" b="1" i="0" u="none" strike="noStrike" dirty="0">
                          <a:solidFill>
                            <a:srgbClr val="000000"/>
                          </a:solidFill>
                          <a:latin typeface="Poppins"/>
                        </a:rPr>
                        <a:t>fats and oils</a:t>
                      </a:r>
                      <a:r>
                        <a:rPr lang="en-US" sz="1800" b="1" i="0" u="none" strike="noStrike" baseline="0" dirty="0">
                          <a:solidFill>
                            <a:srgbClr val="000000"/>
                          </a:solidFill>
                          <a:latin typeface="Poppins"/>
                        </a:rPr>
                        <a:t> </a:t>
                      </a:r>
                      <a:r>
                        <a:rPr lang="en-US" sz="1100" b="0" i="0" u="none" strike="noStrike" baseline="0" dirty="0">
                          <a:solidFill>
                            <a:srgbClr val="000000"/>
                          </a:solidFill>
                          <a:latin typeface="Poppins"/>
                        </a:rPr>
                        <a:t>(Swedes, </a:t>
                      </a:r>
                      <a:r>
                        <a:rPr lang="en-US" sz="1100" b="0" i="0" u="none" strike="noStrike" baseline="0" dirty="0" err="1">
                          <a:solidFill>
                            <a:srgbClr val="000000"/>
                          </a:solidFill>
                          <a:latin typeface="Poppins"/>
                        </a:rPr>
                        <a:t>mangolds</a:t>
                      </a:r>
                      <a:r>
                        <a:rPr lang="en-US" sz="1100" b="0" i="0" u="none" strike="noStrike" baseline="0" dirty="0">
                          <a:solidFill>
                            <a:srgbClr val="000000"/>
                          </a:solidFill>
                          <a:latin typeface="Poppins"/>
                        </a:rPr>
                        <a:t>, fodder roots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7880">
                <a:tc>
                  <a:txBody>
                    <a:bodyPr/>
                    <a:lstStyle/>
                    <a:p>
                      <a:pPr algn="l" fontAlgn="b"/>
                      <a:r>
                        <a:rPr lang="en-US" sz="1800" b="1" i="0" u="none" strike="noStrike" dirty="0">
                          <a:solidFill>
                            <a:srgbClr val="000000"/>
                          </a:solidFill>
                          <a:latin typeface="Poppins"/>
                        </a:rPr>
                        <a:t>Pearls and precious stones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7880">
                <a:tc>
                  <a:txBody>
                    <a:bodyPr/>
                    <a:lstStyle/>
                    <a:p>
                      <a:pPr algn="l" fontAlgn="b"/>
                      <a:r>
                        <a:rPr lang="en-US" sz="1800" b="1" i="0" u="none" strike="noStrike" dirty="0">
                          <a:solidFill>
                            <a:srgbClr val="000000"/>
                          </a:solidFill>
                          <a:latin typeface="Poppins"/>
                        </a:rPr>
                        <a:t>Animal</a:t>
                      </a:r>
                      <a:r>
                        <a:rPr lang="en-US" sz="1800" b="1" i="0" u="none" strike="noStrike" baseline="0" dirty="0">
                          <a:solidFill>
                            <a:srgbClr val="000000"/>
                          </a:solidFill>
                          <a:latin typeface="Poppins"/>
                        </a:rPr>
                        <a:t> Products </a:t>
                      </a:r>
                      <a:r>
                        <a:rPr lang="en-US" sz="1100" b="0" i="0" u="none" strike="noStrike" baseline="0" dirty="0">
                          <a:solidFill>
                            <a:srgbClr val="000000"/>
                          </a:solidFill>
                          <a:latin typeface="Poppins"/>
                        </a:rPr>
                        <a:t>(</a:t>
                      </a:r>
                      <a:r>
                        <a:rPr lang="en-US" sz="1100" b="0" i="0" u="none" strike="noStrike" baseline="0" dirty="0" err="1">
                          <a:solidFill>
                            <a:srgbClr val="000000"/>
                          </a:solidFill>
                          <a:latin typeface="Poppins"/>
                        </a:rPr>
                        <a:t>Amberigus</a:t>
                      </a:r>
                      <a:r>
                        <a:rPr lang="en-US" sz="1100" b="0" i="0" u="none" strike="noStrike" baseline="0" dirty="0">
                          <a:solidFill>
                            <a:srgbClr val="000000"/>
                          </a:solidFill>
                          <a:latin typeface="Poppins"/>
                        </a:rPr>
                        <a:t>)</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7880">
                <a:tc>
                  <a:txBody>
                    <a:bodyPr/>
                    <a:lstStyle/>
                    <a:p>
                      <a:pPr algn="l" fontAlgn="b"/>
                      <a:r>
                        <a:rPr lang="en-US" sz="1800" b="1" i="0" u="none" strike="noStrike">
                          <a:solidFill>
                            <a:srgbClr val="000000"/>
                          </a:solidFill>
                          <a:latin typeface="Poppins"/>
                        </a:rPr>
                        <a:t>Misc manufactured articles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27880">
                <a:tc>
                  <a:txBody>
                    <a:bodyPr/>
                    <a:lstStyle/>
                    <a:p>
                      <a:pPr algn="l" fontAlgn="b"/>
                      <a:r>
                        <a:rPr lang="en-US" sz="1800" b="1" i="0" u="none" strike="noStrike">
                          <a:solidFill>
                            <a:srgbClr val="000000"/>
                          </a:solidFill>
                          <a:latin typeface="Poppins"/>
                        </a:rPr>
                        <a:t>Prepared Food Stuff</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27880">
                <a:tc>
                  <a:txBody>
                    <a:bodyPr/>
                    <a:lstStyle/>
                    <a:p>
                      <a:pPr algn="l" fontAlgn="b"/>
                      <a:r>
                        <a:rPr lang="en-US" sz="1800" b="1" i="0" u="none" strike="noStrike">
                          <a:solidFill>
                            <a:srgbClr val="000000"/>
                          </a:solidFill>
                          <a:latin typeface="Poppins"/>
                        </a:rPr>
                        <a:t>Works of art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7880">
                <a:tc>
                  <a:txBody>
                    <a:bodyPr/>
                    <a:lstStyle/>
                    <a:p>
                      <a:pPr algn="l" fontAlgn="b"/>
                      <a:r>
                        <a:rPr lang="en-US" sz="1800" b="1" i="0" u="none" strike="noStrike" dirty="0">
                          <a:solidFill>
                            <a:srgbClr val="000000"/>
                          </a:solidFill>
                          <a:latin typeface="Poppins"/>
                        </a:rPr>
                        <a:t>Grand Total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1800" b="1" i="0" u="none" strike="noStrike" dirty="0">
                          <a:solidFill>
                            <a:srgbClr val="000000"/>
                          </a:solidFill>
                          <a:latin typeface="Poppins"/>
                        </a:rPr>
                        <a:t>1235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2018237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0" y="47971"/>
            <a:ext cx="11139132" cy="958794"/>
          </a:xfrm>
          <a:solidFill>
            <a:schemeClr val="accent4"/>
          </a:solidFill>
        </p:spPr>
        <p:txBody>
          <a:bodyPr>
            <a:noAutofit/>
          </a:bodyPr>
          <a:lstStyle/>
          <a:p>
            <a:r>
              <a:rPr lang="en-US" sz="3200" dirty="0">
                <a:latin typeface="Poppins"/>
              </a:rPr>
              <a:t>Composition of Liberalized Products in 10 years for Pakistan</a:t>
            </a:r>
          </a:p>
        </p:txBody>
      </p:sp>
      <p:graphicFrame>
        <p:nvGraphicFramePr>
          <p:cNvPr id="4" name="Table 3"/>
          <p:cNvGraphicFramePr>
            <a:graphicFrameLocks noGrp="1"/>
          </p:cNvGraphicFramePr>
          <p:nvPr/>
        </p:nvGraphicFramePr>
        <p:xfrm>
          <a:off x="277090" y="1174116"/>
          <a:ext cx="11237970" cy="5524398"/>
        </p:xfrm>
        <a:graphic>
          <a:graphicData uri="http://schemas.openxmlformats.org/drawingml/2006/table">
            <a:tbl>
              <a:tblPr/>
              <a:tblGrid>
                <a:gridCol w="10392698">
                  <a:extLst>
                    <a:ext uri="{9D8B030D-6E8A-4147-A177-3AD203B41FA5}">
                      <a16:colId xmlns:a16="http://schemas.microsoft.com/office/drawing/2014/main" val="20000"/>
                    </a:ext>
                  </a:extLst>
                </a:gridCol>
                <a:gridCol w="845272">
                  <a:extLst>
                    <a:ext uri="{9D8B030D-6E8A-4147-A177-3AD203B41FA5}">
                      <a16:colId xmlns:a16="http://schemas.microsoft.com/office/drawing/2014/main" val="20001"/>
                    </a:ext>
                  </a:extLst>
                </a:gridCol>
              </a:tblGrid>
              <a:tr h="961118">
                <a:tc>
                  <a:txBody>
                    <a:bodyPr/>
                    <a:lstStyle/>
                    <a:p>
                      <a:pPr algn="ctr" rtl="0" fontAlgn="t"/>
                      <a:r>
                        <a:rPr lang="en-US" sz="2000" b="1" i="0" u="none" strike="noStrike" dirty="0">
                          <a:solidFill>
                            <a:srgbClr val="000000"/>
                          </a:solidFill>
                          <a:latin typeface="Poppins"/>
                        </a:rPr>
                        <a:t>Sectors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t"/>
                      <a:r>
                        <a:rPr lang="en-US" sz="2000" b="1" i="0" u="none" strike="noStrike" dirty="0">
                          <a:solidFill>
                            <a:srgbClr val="000000"/>
                          </a:solidFill>
                          <a:latin typeface="Poppins"/>
                        </a:rPr>
                        <a:t># TLs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10000"/>
                  </a:ext>
                </a:extLst>
              </a:tr>
              <a:tr h="513988">
                <a:tc>
                  <a:txBody>
                    <a:bodyPr/>
                    <a:lstStyle/>
                    <a:p>
                      <a:pPr algn="l" fontAlgn="b"/>
                      <a:r>
                        <a:rPr lang="en-US" sz="1800" b="1" i="0" u="none" strike="noStrike" dirty="0">
                          <a:solidFill>
                            <a:srgbClr val="000000"/>
                          </a:solidFill>
                          <a:latin typeface="Poppins"/>
                        </a:rPr>
                        <a:t>Animal and Animal Products </a:t>
                      </a:r>
                      <a:r>
                        <a:rPr lang="en-US" sz="1100" b="0" i="0" u="none" strike="noStrike" dirty="0">
                          <a:solidFill>
                            <a:srgbClr val="000000"/>
                          </a:solidFill>
                          <a:latin typeface="Poppins"/>
                        </a:rPr>
                        <a:t>(Frozen  and fresh fish, crustaceans, poultry, fillets, cut flowers, </a:t>
                      </a:r>
                      <a:r>
                        <a:rPr lang="en-US" sz="1100" b="0" i="0" u="none" strike="noStrike" dirty="0" err="1">
                          <a:solidFill>
                            <a:srgbClr val="000000"/>
                          </a:solidFill>
                          <a:latin typeface="Poppins"/>
                        </a:rPr>
                        <a:t>molluscs</a:t>
                      </a:r>
                      <a:r>
                        <a:rPr lang="en-US" sz="1100" b="0" i="0" u="none" strike="noStrike" dirty="0">
                          <a:solidFill>
                            <a:srgbClr val="000000"/>
                          </a:solidFill>
                          <a:latin typeface="Poppins"/>
                        </a:rPr>
                        <a:t>)</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197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3988">
                <a:tc>
                  <a:txBody>
                    <a:bodyPr/>
                    <a:lstStyle/>
                    <a:p>
                      <a:pPr algn="l" fontAlgn="b"/>
                      <a:r>
                        <a:rPr lang="en-US" sz="1800" b="1" i="0" u="none" strike="noStrike" dirty="0">
                          <a:solidFill>
                            <a:srgbClr val="000000"/>
                          </a:solidFill>
                          <a:latin typeface="Poppins"/>
                        </a:rPr>
                        <a:t>Machinery </a:t>
                      </a:r>
                      <a:r>
                        <a:rPr lang="en-US" sz="1100" b="0" i="0" u="none" strike="noStrike" dirty="0">
                          <a:solidFill>
                            <a:srgbClr val="000000"/>
                          </a:solidFill>
                          <a:latin typeface="Poppins"/>
                        </a:rPr>
                        <a:t>(Printing </a:t>
                      </a:r>
                      <a:r>
                        <a:rPr lang="en-US" sz="1100" b="0" i="0" u="none" strike="noStrike" dirty="0" err="1">
                          <a:solidFill>
                            <a:srgbClr val="000000"/>
                          </a:solidFill>
                          <a:latin typeface="Poppins"/>
                        </a:rPr>
                        <a:t>machiners</a:t>
                      </a:r>
                      <a:r>
                        <a:rPr lang="en-US" sz="1100" b="0" i="0" u="none" strike="noStrike" dirty="0">
                          <a:solidFill>
                            <a:srgbClr val="000000"/>
                          </a:solidFill>
                          <a:latin typeface="Poppins"/>
                        </a:rPr>
                        <a:t>, engines, motors, pumps, air or </a:t>
                      </a:r>
                      <a:r>
                        <a:rPr lang="en-US" sz="1100" b="0" i="0" u="none" strike="noStrike" dirty="0" err="1">
                          <a:solidFill>
                            <a:srgbClr val="000000"/>
                          </a:solidFill>
                          <a:latin typeface="Poppins"/>
                        </a:rPr>
                        <a:t>vaccum</a:t>
                      </a:r>
                      <a:r>
                        <a:rPr lang="en-US" sz="1100" b="0" i="0" u="none" strike="noStrike" dirty="0">
                          <a:solidFill>
                            <a:srgbClr val="000000"/>
                          </a:solidFill>
                          <a:latin typeface="Poppins"/>
                        </a:rPr>
                        <a:t> pumps, dishwashers, centrifuges, refrigerators, converters,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168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3988">
                <a:tc>
                  <a:txBody>
                    <a:bodyPr/>
                    <a:lstStyle/>
                    <a:p>
                      <a:pPr algn="l" fontAlgn="b"/>
                      <a:r>
                        <a:rPr lang="en-US" sz="1800" b="1" i="0" u="none" strike="noStrike" dirty="0">
                          <a:solidFill>
                            <a:srgbClr val="000000"/>
                          </a:solidFill>
                          <a:latin typeface="Poppins"/>
                        </a:rPr>
                        <a:t>Electrical equipment </a:t>
                      </a:r>
                      <a:r>
                        <a:rPr lang="en-US" sz="1100" b="0" i="0" u="none" strike="noStrike" dirty="0">
                          <a:solidFill>
                            <a:srgbClr val="000000"/>
                          </a:solidFill>
                          <a:latin typeface="Poppins"/>
                        </a:rPr>
                        <a:t>(</a:t>
                      </a:r>
                      <a:r>
                        <a:rPr lang="fr-FR" sz="1100" b="0" i="0" u="none" strike="noStrike" dirty="0">
                          <a:solidFill>
                            <a:srgbClr val="000000"/>
                          </a:solidFill>
                          <a:latin typeface="Poppins"/>
                        </a:rPr>
                        <a:t>Transmission </a:t>
                      </a:r>
                      <a:r>
                        <a:rPr lang="fr-FR" sz="1100" b="0" i="0" u="none" strike="noStrike" dirty="0" err="1">
                          <a:solidFill>
                            <a:srgbClr val="000000"/>
                          </a:solidFill>
                          <a:latin typeface="Poppins"/>
                        </a:rPr>
                        <a:t>apparatus</a:t>
                      </a:r>
                      <a:r>
                        <a:rPr lang="fr-FR" sz="1100" b="0" i="0" u="none" strike="noStrike" dirty="0">
                          <a:solidFill>
                            <a:srgbClr val="000000"/>
                          </a:solidFill>
                          <a:latin typeface="Poppins"/>
                        </a:rPr>
                        <a:t>, </a:t>
                      </a:r>
                      <a:r>
                        <a:rPr lang="fr-FR" sz="1100" b="0" i="0" u="none" strike="noStrike" dirty="0" err="1">
                          <a:solidFill>
                            <a:srgbClr val="000000"/>
                          </a:solidFill>
                          <a:latin typeface="Poppins"/>
                        </a:rPr>
                        <a:t>transformers</a:t>
                      </a:r>
                      <a:r>
                        <a:rPr lang="fr-FR" sz="1100" b="0" i="0" u="none" strike="noStrike" dirty="0">
                          <a:solidFill>
                            <a:srgbClr val="000000"/>
                          </a:solidFill>
                          <a:latin typeface="Poppins"/>
                        </a:rPr>
                        <a:t>, parts, Motors, </a:t>
                      </a:r>
                      <a:r>
                        <a:rPr lang="fr-FR" sz="1100" b="0" i="0" u="none" strike="noStrike" dirty="0" err="1">
                          <a:solidFill>
                            <a:srgbClr val="000000"/>
                          </a:solidFill>
                          <a:latin typeface="Poppins"/>
                        </a:rPr>
                        <a:t>apparatus</a:t>
                      </a:r>
                      <a:r>
                        <a:rPr lang="fr-FR" sz="1100" b="0" i="0" u="none" strike="noStrike" dirty="0">
                          <a:solidFill>
                            <a:srgbClr val="000000"/>
                          </a:solidFill>
                          <a:latin typeface="Poppins"/>
                        </a:rPr>
                        <a:t>, </a:t>
                      </a:r>
                      <a:r>
                        <a:rPr lang="fr-FR" sz="1100" b="0" i="0" u="none" strike="noStrike" dirty="0" err="1">
                          <a:solidFill>
                            <a:srgbClr val="000000"/>
                          </a:solidFill>
                          <a:latin typeface="Poppins"/>
                        </a:rPr>
                        <a:t>waste</a:t>
                      </a:r>
                      <a:r>
                        <a:rPr lang="fr-FR" sz="1100" b="0" i="0" u="none" strike="noStrike" dirty="0">
                          <a:solidFill>
                            <a:srgbClr val="000000"/>
                          </a:solidFill>
                          <a:latin typeface="Poppins"/>
                        </a:rPr>
                        <a:t> &amp; </a:t>
                      </a:r>
                      <a:r>
                        <a:rPr lang="fr-FR" sz="1100" b="0" i="0" u="none" strike="noStrike" dirty="0" err="1">
                          <a:solidFill>
                            <a:srgbClr val="000000"/>
                          </a:solidFill>
                          <a:latin typeface="Poppins"/>
                        </a:rPr>
                        <a:t>scrap</a:t>
                      </a:r>
                      <a:r>
                        <a:rPr lang="fr-FR" sz="1100" b="0" i="0" u="none" strike="noStrike" dirty="0">
                          <a:solidFill>
                            <a:srgbClr val="000000"/>
                          </a:solidFill>
                          <a:latin typeface="Poppins"/>
                        </a:rPr>
                        <a:t>, microphones, parts, microphones, </a:t>
                      </a:r>
                      <a:r>
                        <a:rPr lang="fr-FR" sz="1100" b="0" i="0" u="none" strike="noStrike" dirty="0" err="1">
                          <a:solidFill>
                            <a:srgbClr val="000000"/>
                          </a:solidFill>
                          <a:latin typeface="Poppins"/>
                        </a:rPr>
                        <a:t>cells</a:t>
                      </a:r>
                      <a:r>
                        <a:rPr lang="fr-FR" sz="1100" b="0" i="0" u="none" strike="noStrike" dirty="0">
                          <a:solidFill>
                            <a:srgbClr val="000000"/>
                          </a:solidFill>
                          <a:latin typeface="Poppins"/>
                        </a:rPr>
                        <a:t>, monitors, ignition </a:t>
                      </a:r>
                      <a:r>
                        <a:rPr lang="fr-FR" sz="1100" b="0" i="0" u="none" strike="noStrike" dirty="0" err="1">
                          <a:solidFill>
                            <a:srgbClr val="000000"/>
                          </a:solidFill>
                          <a:latin typeface="Poppins"/>
                        </a:rPr>
                        <a:t>equipment</a:t>
                      </a:r>
                      <a:r>
                        <a:rPr lang="fr-FR" sz="1100" b="0" i="0" u="none" strike="noStrike" dirty="0">
                          <a:solidFill>
                            <a:srgbClr val="000000"/>
                          </a:solidFill>
                          <a:latin typeface="Poppins"/>
                        </a:rPr>
                        <a:t>, </a:t>
                      </a:r>
                      <a:r>
                        <a:rPr lang="fr-FR" sz="1100" b="0" i="0" u="none" strike="noStrike" dirty="0" err="1">
                          <a:solidFill>
                            <a:srgbClr val="000000"/>
                          </a:solidFill>
                          <a:latin typeface="Poppins"/>
                        </a:rPr>
                        <a:t>accumulators</a:t>
                      </a:r>
                      <a:r>
                        <a:rPr lang="fr-FR" sz="1100" b="0" i="0" u="none" strike="noStrike" dirty="0">
                          <a:solidFill>
                            <a:srgbClr val="000000"/>
                          </a:solidFill>
                          <a:latin typeface="Poppins"/>
                        </a:rPr>
                        <a:t>, </a:t>
                      </a:r>
                      <a:r>
                        <a:rPr lang="fr-FR" sz="1100" b="0" i="0" u="none" strike="noStrike" dirty="0" err="1">
                          <a:solidFill>
                            <a:srgbClr val="000000"/>
                          </a:solidFill>
                          <a:latin typeface="Poppins"/>
                        </a:rPr>
                        <a:t>electrodes</a:t>
                      </a:r>
                      <a:r>
                        <a:rPr lang="fr-FR" sz="1100" b="0" i="0" u="none" strike="noStrike" dirty="0">
                          <a:solidFill>
                            <a:srgbClr val="000000"/>
                          </a:solidFill>
                          <a:latin typeface="Poppins"/>
                        </a:rPr>
                        <a:t>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130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3988">
                <a:tc>
                  <a:txBody>
                    <a:bodyPr/>
                    <a:lstStyle/>
                    <a:p>
                      <a:pPr algn="l" fontAlgn="b"/>
                      <a:r>
                        <a:rPr lang="en-US" sz="1800" b="1" i="0" u="none" strike="noStrike" dirty="0">
                          <a:solidFill>
                            <a:srgbClr val="000000"/>
                          </a:solidFill>
                          <a:latin typeface="Poppins"/>
                        </a:rPr>
                        <a:t>Plant</a:t>
                      </a:r>
                      <a:r>
                        <a:rPr lang="en-US" sz="1800" b="1" i="0" u="none" strike="noStrike" baseline="0" dirty="0">
                          <a:solidFill>
                            <a:srgbClr val="000000"/>
                          </a:solidFill>
                          <a:latin typeface="Poppins"/>
                        </a:rPr>
                        <a:t> Products </a:t>
                      </a:r>
                      <a:r>
                        <a:rPr lang="en-US" sz="1100" b="0" i="0" u="none" strike="noStrike" baseline="0" dirty="0">
                          <a:solidFill>
                            <a:srgbClr val="000000"/>
                          </a:solidFill>
                          <a:latin typeface="Poppins"/>
                        </a:rPr>
                        <a:t>(Strawberries, grapes, bananas, nuts, coconuts, apricots, apples, melons, vegetables, roots, malt, vegetables, ginger, anis seeds, mate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101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1788">
                <a:tc>
                  <a:txBody>
                    <a:bodyPr/>
                    <a:lstStyle/>
                    <a:p>
                      <a:pPr algn="l" fontAlgn="b"/>
                      <a:r>
                        <a:rPr lang="en-US" sz="1800" b="1" i="0" u="none" strike="noStrike" dirty="0">
                          <a:solidFill>
                            <a:srgbClr val="000000"/>
                          </a:solidFill>
                          <a:latin typeface="Poppins"/>
                        </a:rPr>
                        <a:t>Medical or surgical instruments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13988">
                <a:tc>
                  <a:txBody>
                    <a:bodyPr/>
                    <a:lstStyle/>
                    <a:p>
                      <a:pPr algn="l" fontAlgn="b"/>
                      <a:r>
                        <a:rPr lang="en-US" sz="1800" b="1" i="0" u="none" strike="noStrike" dirty="0">
                          <a:solidFill>
                            <a:srgbClr val="000000"/>
                          </a:solidFill>
                          <a:latin typeface="Poppins"/>
                        </a:rPr>
                        <a:t>Chemicals </a:t>
                      </a:r>
                      <a:r>
                        <a:rPr lang="en-US" sz="1100" b="0" i="0" u="none" strike="noStrike" dirty="0">
                          <a:solidFill>
                            <a:srgbClr val="000000"/>
                          </a:solidFill>
                          <a:latin typeface="Poppins"/>
                        </a:rPr>
                        <a:t>(Glues, lubricants, paints, varnishes, shoe polishes, albumins, mixtures, beauty preps, pigments, surfaces active agents, printing inks and others)</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1788">
                <a:tc>
                  <a:txBody>
                    <a:bodyPr/>
                    <a:lstStyle/>
                    <a:p>
                      <a:pPr algn="l" fontAlgn="b"/>
                      <a:r>
                        <a:rPr lang="en-US" sz="1800" b="1" i="0" u="none" strike="noStrike" dirty="0">
                          <a:solidFill>
                            <a:srgbClr val="000000"/>
                          </a:solidFill>
                          <a:latin typeface="Poppins"/>
                        </a:rPr>
                        <a:t>Vehicles </a:t>
                      </a:r>
                      <a:r>
                        <a:rPr lang="en-US" sz="1100" b="0" i="0" u="none" strike="noStrike" dirty="0">
                          <a:solidFill>
                            <a:srgbClr val="000000"/>
                          </a:solidFill>
                          <a:latin typeface="Poppins"/>
                        </a:rPr>
                        <a:t>(Parts/accessories, bicycles,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1788">
                <a:tc>
                  <a:txBody>
                    <a:bodyPr/>
                    <a:lstStyle/>
                    <a:p>
                      <a:pPr algn="l" fontAlgn="b"/>
                      <a:r>
                        <a:rPr lang="en-US" sz="1800" b="1" i="0" u="none" strike="noStrike" dirty="0">
                          <a:solidFill>
                            <a:srgbClr val="000000"/>
                          </a:solidFill>
                          <a:latin typeface="Poppins"/>
                        </a:rPr>
                        <a:t>Textiles </a:t>
                      </a:r>
                      <a:r>
                        <a:rPr lang="en-US" sz="1100" b="0" i="0" u="none" strike="noStrike" dirty="0">
                          <a:solidFill>
                            <a:srgbClr val="000000"/>
                          </a:solidFill>
                          <a:latin typeface="Poppins"/>
                        </a:rPr>
                        <a:t>(woven fabrics, tulles, impregnated fabrics, woven fabrics, carpets, wading, flax yarn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55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13988">
                <a:tc>
                  <a:txBody>
                    <a:bodyPr/>
                    <a:lstStyle/>
                    <a:p>
                      <a:pPr algn="l" fontAlgn="b"/>
                      <a:r>
                        <a:rPr lang="en-US" sz="1800" b="1" i="0" u="none" strike="noStrike" dirty="0">
                          <a:solidFill>
                            <a:srgbClr val="000000"/>
                          </a:solidFill>
                          <a:latin typeface="Poppins"/>
                        </a:rPr>
                        <a:t>Prepared Food Stuff </a:t>
                      </a:r>
                      <a:r>
                        <a:rPr lang="en-US" sz="1100" b="0" i="0" u="none" strike="noStrike" dirty="0">
                          <a:solidFill>
                            <a:srgbClr val="000000"/>
                          </a:solidFill>
                          <a:latin typeface="Poppins"/>
                        </a:rPr>
                        <a:t>(Prepared vegetables, cocoa, ethyl alcohol, fruits, </a:t>
                      </a:r>
                      <a:r>
                        <a:rPr lang="en-US" sz="1100" b="0" i="0" u="none" strike="noStrike" dirty="0" err="1">
                          <a:solidFill>
                            <a:srgbClr val="000000"/>
                          </a:solidFill>
                          <a:latin typeface="Poppins"/>
                        </a:rPr>
                        <a:t>choclate</a:t>
                      </a:r>
                      <a:r>
                        <a:rPr lang="en-US" sz="1100" b="0" i="0" u="none" strike="noStrike" dirty="0">
                          <a:solidFill>
                            <a:srgbClr val="000000"/>
                          </a:solidFill>
                          <a:latin typeface="Poppins"/>
                        </a:rPr>
                        <a:t>, preserved fish, sauces, waters, yeasts,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13988">
                <a:tc>
                  <a:txBody>
                    <a:bodyPr/>
                    <a:lstStyle/>
                    <a:p>
                      <a:pPr algn="l" fontAlgn="b"/>
                      <a:r>
                        <a:rPr lang="en-US" sz="1800" b="1" i="0" u="none" strike="noStrike" dirty="0">
                          <a:solidFill>
                            <a:srgbClr val="000000"/>
                          </a:solidFill>
                          <a:latin typeface="Poppins"/>
                        </a:rPr>
                        <a:t>Plastics</a:t>
                      </a:r>
                      <a:r>
                        <a:rPr lang="en-US" sz="1800" b="1" i="0" u="none" strike="noStrike" baseline="0" dirty="0">
                          <a:solidFill>
                            <a:srgbClr val="000000"/>
                          </a:solidFill>
                          <a:latin typeface="Poppins"/>
                        </a:rPr>
                        <a:t> </a:t>
                      </a:r>
                      <a:r>
                        <a:rPr lang="en-US" sz="1100" b="0" i="0" u="none" strike="noStrike" baseline="0" dirty="0">
                          <a:solidFill>
                            <a:srgbClr val="000000"/>
                          </a:solidFill>
                          <a:latin typeface="Poppins"/>
                        </a:rPr>
                        <a:t>(Articles for conveyance, polyamides, tubes, plates, coverings, monofilament, polymers, articles, tableware, kitchenware, </a:t>
                      </a:r>
                      <a:r>
                        <a:rPr lang="en-US" sz="1100" b="0" i="0" u="none" strike="noStrike" baseline="0" dirty="0" err="1">
                          <a:solidFill>
                            <a:srgbClr val="000000"/>
                          </a:solidFill>
                          <a:latin typeface="Poppins"/>
                        </a:rPr>
                        <a:t>polyacetals</a:t>
                      </a:r>
                      <a:r>
                        <a:rPr lang="en-US" sz="1100" b="0" i="0" u="none" strike="noStrike" baseline="0" dirty="0">
                          <a:solidFill>
                            <a:srgbClr val="000000"/>
                          </a:solidFill>
                          <a:latin typeface="Poppins"/>
                        </a:rPr>
                        <a:t>, baths, plates, polymers)</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8081224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21" y="47971"/>
            <a:ext cx="10922783" cy="958794"/>
          </a:xfrm>
          <a:solidFill>
            <a:schemeClr val="accent4"/>
          </a:solidFill>
        </p:spPr>
        <p:txBody>
          <a:bodyPr>
            <a:noAutofit/>
          </a:bodyPr>
          <a:lstStyle/>
          <a:p>
            <a:r>
              <a:rPr lang="en-US" sz="3200" dirty="0">
                <a:latin typeface="Poppins"/>
              </a:rPr>
              <a:t>Composition of Liberalized Products in 10 years for Pakistan</a:t>
            </a:r>
          </a:p>
        </p:txBody>
      </p:sp>
      <p:graphicFrame>
        <p:nvGraphicFramePr>
          <p:cNvPr id="4" name="Table 3"/>
          <p:cNvGraphicFramePr>
            <a:graphicFrameLocks noGrp="1"/>
          </p:cNvGraphicFramePr>
          <p:nvPr/>
        </p:nvGraphicFramePr>
        <p:xfrm>
          <a:off x="794327" y="1134523"/>
          <a:ext cx="11029078" cy="5085526"/>
        </p:xfrm>
        <a:graphic>
          <a:graphicData uri="http://schemas.openxmlformats.org/drawingml/2006/table">
            <a:tbl>
              <a:tblPr/>
              <a:tblGrid>
                <a:gridCol w="7776513">
                  <a:extLst>
                    <a:ext uri="{9D8B030D-6E8A-4147-A177-3AD203B41FA5}">
                      <a16:colId xmlns:a16="http://schemas.microsoft.com/office/drawing/2014/main" val="20000"/>
                    </a:ext>
                  </a:extLst>
                </a:gridCol>
                <a:gridCol w="3252565">
                  <a:extLst>
                    <a:ext uri="{9D8B030D-6E8A-4147-A177-3AD203B41FA5}">
                      <a16:colId xmlns:a16="http://schemas.microsoft.com/office/drawing/2014/main" val="20001"/>
                    </a:ext>
                  </a:extLst>
                </a:gridCol>
              </a:tblGrid>
              <a:tr h="875305">
                <a:tc>
                  <a:txBody>
                    <a:bodyPr/>
                    <a:lstStyle/>
                    <a:p>
                      <a:pPr algn="ctr" rtl="0" fontAlgn="t"/>
                      <a:r>
                        <a:rPr lang="en-US" sz="2000" b="1" i="0" u="none" strike="noStrike" dirty="0">
                          <a:solidFill>
                            <a:srgbClr val="000000"/>
                          </a:solidFill>
                          <a:latin typeface="Poppins"/>
                        </a:rPr>
                        <a:t>Sectors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t"/>
                      <a:r>
                        <a:rPr lang="en-US" sz="2000" b="1" i="0" u="none" strike="noStrike" dirty="0">
                          <a:solidFill>
                            <a:srgbClr val="000000"/>
                          </a:solidFill>
                          <a:latin typeface="Poppins"/>
                        </a:rPr>
                        <a:t># TLs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10000"/>
                  </a:ext>
                </a:extLst>
              </a:tr>
              <a:tr h="468097">
                <a:tc>
                  <a:txBody>
                    <a:bodyPr/>
                    <a:lstStyle/>
                    <a:p>
                      <a:pPr algn="l" fontAlgn="b"/>
                      <a:r>
                        <a:rPr lang="en-US" sz="1800" b="1" i="0" u="none" strike="noStrike" dirty="0">
                          <a:solidFill>
                            <a:srgbClr val="000000"/>
                          </a:solidFill>
                          <a:latin typeface="Poppins"/>
                        </a:rPr>
                        <a:t>Other base metals </a:t>
                      </a:r>
                      <a:r>
                        <a:rPr lang="en-US" sz="1100" b="0" i="0" u="none" strike="noStrike" dirty="0">
                          <a:solidFill>
                            <a:srgbClr val="000000"/>
                          </a:solidFill>
                          <a:latin typeface="Poppins"/>
                        </a:rPr>
                        <a:t>(Base metals, </a:t>
                      </a:r>
                      <a:r>
                        <a:rPr lang="en-US" sz="1100" b="0" i="0" u="none" strike="noStrike" dirty="0" err="1">
                          <a:solidFill>
                            <a:srgbClr val="000000"/>
                          </a:solidFill>
                          <a:latin typeface="Poppins"/>
                        </a:rPr>
                        <a:t>aluminium</a:t>
                      </a:r>
                      <a:r>
                        <a:rPr lang="en-US" sz="1100" b="0" i="0" u="none" strike="noStrike" dirty="0">
                          <a:solidFill>
                            <a:srgbClr val="000000"/>
                          </a:solidFill>
                          <a:latin typeface="Poppins"/>
                        </a:rPr>
                        <a:t>, copper articles, padlocks, clasps, spanners, casks, drums,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8097">
                <a:tc>
                  <a:txBody>
                    <a:bodyPr/>
                    <a:lstStyle/>
                    <a:p>
                      <a:pPr algn="l" fontAlgn="b"/>
                      <a:r>
                        <a:rPr lang="en-US" sz="1800" b="1" i="0" u="none" strike="noStrike" dirty="0">
                          <a:solidFill>
                            <a:srgbClr val="000000"/>
                          </a:solidFill>
                          <a:latin typeface="Poppins"/>
                        </a:rPr>
                        <a:t>Iron and steel </a:t>
                      </a:r>
                      <a:r>
                        <a:rPr lang="en-US" sz="1100" b="0" i="0" u="none" strike="noStrike" dirty="0">
                          <a:solidFill>
                            <a:srgbClr val="000000"/>
                          </a:solidFill>
                          <a:latin typeface="Poppins"/>
                        </a:rPr>
                        <a:t>(Screws, bolts, nuts, flat rolled products, bars, rods, wires, nails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8097">
                <a:tc>
                  <a:txBody>
                    <a:bodyPr/>
                    <a:lstStyle/>
                    <a:p>
                      <a:pPr algn="l" fontAlgn="b"/>
                      <a:r>
                        <a:rPr lang="en-US" sz="1800" b="1" i="0" u="none" strike="noStrike" dirty="0">
                          <a:solidFill>
                            <a:srgbClr val="000000"/>
                          </a:solidFill>
                          <a:latin typeface="Poppins"/>
                        </a:rPr>
                        <a:t>Misc manufactured </a:t>
                      </a:r>
                      <a:r>
                        <a:rPr lang="en-US" sz="1100" b="0" i="0" u="none" strike="noStrike" dirty="0">
                          <a:solidFill>
                            <a:srgbClr val="000000"/>
                          </a:solidFill>
                          <a:latin typeface="Poppins"/>
                        </a:rPr>
                        <a:t>(articles Slide fasteners, typewriters, brooms, buttons, ball-points, lamps, scent sprays, sanitary towels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8097">
                <a:tc>
                  <a:txBody>
                    <a:bodyPr/>
                    <a:lstStyle/>
                    <a:p>
                      <a:pPr algn="l" fontAlgn="b"/>
                      <a:r>
                        <a:rPr lang="en-US" sz="1800" b="1" i="0" u="none" strike="noStrike" dirty="0">
                          <a:solidFill>
                            <a:srgbClr val="000000"/>
                          </a:solidFill>
                          <a:latin typeface="Poppins"/>
                        </a:rPr>
                        <a:t>Oil seeds,</a:t>
                      </a:r>
                      <a:r>
                        <a:rPr lang="en-US" sz="1800" b="1" i="0" u="none" strike="noStrike" baseline="0" dirty="0">
                          <a:solidFill>
                            <a:srgbClr val="000000"/>
                          </a:solidFill>
                          <a:latin typeface="Poppins"/>
                        </a:rPr>
                        <a:t> </a:t>
                      </a:r>
                      <a:r>
                        <a:rPr lang="en-US" sz="1800" b="1" i="0" u="none" strike="noStrike" dirty="0" err="1">
                          <a:solidFill>
                            <a:srgbClr val="000000"/>
                          </a:solidFill>
                          <a:latin typeface="Poppins"/>
                        </a:rPr>
                        <a:t>lac</a:t>
                      </a:r>
                      <a:r>
                        <a:rPr lang="en-US" sz="1800" b="1" i="0" u="none" strike="noStrike" dirty="0">
                          <a:solidFill>
                            <a:srgbClr val="000000"/>
                          </a:solidFill>
                          <a:latin typeface="Poppins"/>
                        </a:rPr>
                        <a:t>, gums, fats and oils </a:t>
                      </a:r>
                      <a:r>
                        <a:rPr lang="en-US" sz="1100" b="0" i="0" u="none" strike="noStrike" dirty="0">
                          <a:solidFill>
                            <a:srgbClr val="000000"/>
                          </a:solidFill>
                          <a:latin typeface="Poppins"/>
                        </a:rPr>
                        <a:t>(Locust beans, </a:t>
                      </a:r>
                      <a:r>
                        <a:rPr lang="en-US" sz="1100" b="0" i="0" u="none" strike="noStrike" dirty="0" err="1">
                          <a:solidFill>
                            <a:srgbClr val="000000"/>
                          </a:solidFill>
                          <a:latin typeface="Poppins"/>
                        </a:rPr>
                        <a:t>veg</a:t>
                      </a:r>
                      <a:r>
                        <a:rPr lang="en-US" sz="1100" b="0" i="0" u="none" strike="noStrike" dirty="0">
                          <a:solidFill>
                            <a:srgbClr val="000000"/>
                          </a:solidFill>
                          <a:latin typeface="Poppins"/>
                        </a:rPr>
                        <a:t> materials, hop cones, </a:t>
                      </a:r>
                      <a:r>
                        <a:rPr lang="en-US" sz="1100" b="0" i="0" u="none" strike="noStrike" dirty="0" err="1">
                          <a:solidFill>
                            <a:srgbClr val="000000"/>
                          </a:solidFill>
                          <a:latin typeface="Poppins"/>
                        </a:rPr>
                        <a:t>veg</a:t>
                      </a:r>
                      <a:r>
                        <a:rPr lang="en-US" sz="1100" b="0" i="0" u="none" strike="noStrike" dirty="0">
                          <a:solidFill>
                            <a:srgbClr val="000000"/>
                          </a:solidFill>
                          <a:latin typeface="Poppins"/>
                        </a:rPr>
                        <a:t> saps, cereal straw, copra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3058">
                <a:tc>
                  <a:txBody>
                    <a:bodyPr/>
                    <a:lstStyle/>
                    <a:p>
                      <a:pPr algn="l" fontAlgn="b"/>
                      <a:r>
                        <a:rPr lang="en-US" sz="1800" b="1" i="0" u="none" strike="noStrike" dirty="0">
                          <a:solidFill>
                            <a:srgbClr val="000000"/>
                          </a:solidFill>
                          <a:latin typeface="Poppins"/>
                        </a:rPr>
                        <a:t>Glass and glassware </a:t>
                      </a:r>
                      <a:r>
                        <a:rPr lang="en-US" sz="1100" b="0" i="0" u="none" strike="noStrike" dirty="0">
                          <a:solidFill>
                            <a:srgbClr val="000000"/>
                          </a:solidFill>
                          <a:latin typeface="Poppins"/>
                        </a:rPr>
                        <a:t>(</a:t>
                      </a:r>
                      <a:r>
                        <a:rPr lang="fr-FR" sz="1100" b="0" i="0" u="none" strike="noStrike" dirty="0">
                          <a:solidFill>
                            <a:srgbClr val="000000"/>
                          </a:solidFill>
                          <a:latin typeface="Poppins"/>
                        </a:rPr>
                        <a:t>Articles, glass fibre, </a:t>
                      </a:r>
                      <a:r>
                        <a:rPr lang="fr-FR" sz="1100" b="0" i="0" u="none" strike="noStrike" dirty="0" err="1">
                          <a:solidFill>
                            <a:srgbClr val="000000"/>
                          </a:solidFill>
                          <a:latin typeface="Poppins"/>
                        </a:rPr>
                        <a:t>envelops</a:t>
                      </a:r>
                      <a:r>
                        <a:rPr lang="fr-FR" sz="1100" b="0" i="0" u="none" strike="noStrike" dirty="0">
                          <a:solidFill>
                            <a:srgbClr val="000000"/>
                          </a:solidFill>
                          <a:latin typeface="Poppins"/>
                        </a:rPr>
                        <a:t>, </a:t>
                      </a:r>
                      <a:r>
                        <a:rPr lang="fr-FR" sz="1100" b="0" i="0" u="none" strike="noStrike" dirty="0" err="1">
                          <a:solidFill>
                            <a:srgbClr val="000000"/>
                          </a:solidFill>
                          <a:latin typeface="Poppins"/>
                        </a:rPr>
                        <a:t>carboy</a:t>
                      </a:r>
                      <a:r>
                        <a:rPr lang="fr-FR" sz="1100" b="0" i="0" u="none" strike="noStrike" dirty="0">
                          <a:solidFill>
                            <a:srgbClr val="000000"/>
                          </a:solidFill>
                          <a:latin typeface="Poppins"/>
                        </a:rPr>
                        <a:t>,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3058">
                <a:tc>
                  <a:txBody>
                    <a:bodyPr/>
                    <a:lstStyle/>
                    <a:p>
                      <a:pPr algn="l" fontAlgn="b"/>
                      <a:r>
                        <a:rPr lang="en-US" sz="1800" b="1" i="0" u="none" strike="noStrike" dirty="0">
                          <a:solidFill>
                            <a:srgbClr val="000000"/>
                          </a:solidFill>
                          <a:latin typeface="Poppins"/>
                        </a:rPr>
                        <a:t>Arms and ammunition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3058">
                <a:tc>
                  <a:txBody>
                    <a:bodyPr/>
                    <a:lstStyle/>
                    <a:p>
                      <a:pPr algn="l" fontAlgn="b"/>
                      <a:r>
                        <a:rPr lang="en-US" sz="1800" b="1" i="0" u="none" strike="noStrike">
                          <a:solidFill>
                            <a:srgbClr val="000000"/>
                          </a:solidFill>
                          <a:latin typeface="Poppins"/>
                        </a:rPr>
                        <a:t>Articles of stone, plaster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3058">
                <a:tc>
                  <a:txBody>
                    <a:bodyPr/>
                    <a:lstStyle/>
                    <a:p>
                      <a:pPr algn="l" fontAlgn="b"/>
                      <a:r>
                        <a:rPr lang="en-US" sz="1800" b="1" i="0" u="none" strike="noStrike" dirty="0">
                          <a:solidFill>
                            <a:srgbClr val="000000"/>
                          </a:solidFill>
                          <a:latin typeface="Poppins"/>
                        </a:rPr>
                        <a:t>Rubber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3058">
                <a:tc>
                  <a:txBody>
                    <a:bodyPr/>
                    <a:lstStyle/>
                    <a:p>
                      <a:pPr algn="l" fontAlgn="b"/>
                      <a:r>
                        <a:rPr lang="en-US" sz="1800" b="1" i="0" u="none" strike="noStrike" dirty="0">
                          <a:solidFill>
                            <a:srgbClr val="000000"/>
                          </a:solidFill>
                          <a:latin typeface="Poppins"/>
                        </a:rPr>
                        <a:t>Mineral products </a:t>
                      </a:r>
                      <a:r>
                        <a:rPr lang="en-US" sz="1100" b="0" i="0" u="none" strike="noStrike" dirty="0">
                          <a:solidFill>
                            <a:srgbClr val="000000"/>
                          </a:solidFill>
                          <a:latin typeface="Poppins"/>
                        </a:rPr>
                        <a:t>(Petroleum)</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latin typeface="Poppins"/>
                        </a:rPr>
                        <a:t>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79485">
                <a:tc>
                  <a:txBody>
                    <a:bodyPr/>
                    <a:lstStyle/>
                    <a:p>
                      <a:pPr algn="l" fontAlgn="b"/>
                      <a:r>
                        <a:rPr lang="en-US" sz="1800" b="1" i="0" u="none" strike="noStrike">
                          <a:solidFill>
                            <a:srgbClr val="000000"/>
                          </a:solidFill>
                          <a:latin typeface="Poppins"/>
                        </a:rPr>
                        <a:t>Wood articles, Work of art, Ceramics, Leather, Pearl, Footwear, Apparel, Paper and paperboard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latin typeface="Poppins"/>
                        </a:rPr>
                        <a:t>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3058">
                <a:tc>
                  <a:txBody>
                    <a:bodyPr/>
                    <a:lstStyle/>
                    <a:p>
                      <a:pPr algn="l" fontAlgn="b"/>
                      <a:r>
                        <a:rPr lang="en-US" sz="1800" b="1" i="0" u="none" strike="noStrike" dirty="0">
                          <a:solidFill>
                            <a:srgbClr val="000000"/>
                          </a:solidFill>
                          <a:latin typeface="Poppins"/>
                        </a:rPr>
                        <a:t>Grand Total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800" b="1" i="0" u="none" strike="noStrike" dirty="0">
                          <a:solidFill>
                            <a:srgbClr val="000000"/>
                          </a:solidFill>
                          <a:latin typeface="Poppins"/>
                        </a:rPr>
                        <a:t>1236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08538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5A838-FB5C-437C-AC75-92B4F48FD173}"/>
              </a:ext>
            </a:extLst>
          </p:cNvPr>
          <p:cNvSpPr>
            <a:spLocks noGrp="1"/>
          </p:cNvSpPr>
          <p:nvPr>
            <p:ph type="title"/>
          </p:nvPr>
        </p:nvSpPr>
        <p:spPr>
          <a:xfrm>
            <a:off x="371475" y="46037"/>
            <a:ext cx="10982325" cy="635000"/>
          </a:xfrm>
          <a:solidFill>
            <a:srgbClr val="FFC000"/>
          </a:solidFill>
        </p:spPr>
        <p:txBody>
          <a:bodyPr>
            <a:normAutofit fontScale="90000"/>
          </a:bodyPr>
          <a:lstStyle/>
          <a:p>
            <a:r>
              <a:rPr lang="en-US" dirty="0">
                <a:latin typeface="Poppins"/>
              </a:rPr>
              <a:t>Tariff Elimination Schedule of Pakistan</a:t>
            </a:r>
          </a:p>
        </p:txBody>
      </p:sp>
      <p:sp>
        <p:nvSpPr>
          <p:cNvPr id="3" name="Content Placeholder 2">
            <a:extLst>
              <a:ext uri="{FF2B5EF4-FFF2-40B4-BE49-F238E27FC236}">
                <a16:creationId xmlns:a16="http://schemas.microsoft.com/office/drawing/2014/main" id="{BCDFECAC-38C6-457D-9FED-7CA96B26B112}"/>
              </a:ext>
            </a:extLst>
          </p:cNvPr>
          <p:cNvSpPr>
            <a:spLocks noGrp="1"/>
          </p:cNvSpPr>
          <p:nvPr>
            <p:ph idx="1"/>
          </p:nvPr>
        </p:nvSpPr>
        <p:spPr>
          <a:xfrm>
            <a:off x="133351" y="790574"/>
            <a:ext cx="11858624" cy="5876925"/>
          </a:xfrm>
        </p:spPr>
        <p:txBody>
          <a:bodyPr>
            <a:normAutofit fontScale="92500" lnSpcReduction="20000"/>
          </a:bodyPr>
          <a:lstStyle/>
          <a:p>
            <a:r>
              <a:rPr lang="en-US" sz="1800" b="1" u="sng" dirty="0">
                <a:latin typeface="Poppins"/>
              </a:rPr>
              <a:t>A-0 </a:t>
            </a:r>
            <a:r>
              <a:rPr lang="en-US" sz="1800" dirty="0">
                <a:latin typeface="Poppins"/>
              </a:rPr>
              <a:t>customs duties on originating goods provided for in category “A-0” in the Schedule shall be eliminated entirely and such goods shall be free of customs duty on the date this Protocol enters into force</a:t>
            </a:r>
          </a:p>
          <a:p>
            <a:r>
              <a:rPr lang="en-US" sz="1800" b="1" u="sng" dirty="0">
                <a:latin typeface="Poppins"/>
              </a:rPr>
              <a:t>A-7</a:t>
            </a:r>
            <a:r>
              <a:rPr lang="en-US" sz="1800" dirty="0">
                <a:latin typeface="Poppins"/>
              </a:rPr>
              <a:t> customs duties on originating goods provided for in category “A-7” in the Schedule shall be removed in 6 equal annual stages beginning on year 2, and such goods shall be free of customs duty, effective January 1 of year seven</a:t>
            </a:r>
          </a:p>
          <a:p>
            <a:r>
              <a:rPr lang="en-US" sz="1800" b="1" u="sng" dirty="0">
                <a:latin typeface="Poppins"/>
              </a:rPr>
              <a:t>A-15</a:t>
            </a:r>
            <a:r>
              <a:rPr lang="en-US" sz="1800" dirty="0">
                <a:latin typeface="Poppins"/>
              </a:rPr>
              <a:t> customs duties on originating goods provided for in category “A-15” in the Schedule shall be removed in 12 equal annual stages beginning on year 4, and such goods shall be free of customs duty, effective January 1 of year fifteen</a:t>
            </a:r>
          </a:p>
          <a:p>
            <a:r>
              <a:rPr lang="en-US" sz="1800" b="1" u="sng" dirty="0">
                <a:latin typeface="Poppins"/>
              </a:rPr>
              <a:t>MOP1</a:t>
            </a:r>
            <a:r>
              <a:rPr lang="en-US" sz="1800" dirty="0">
                <a:latin typeface="Poppins"/>
              </a:rPr>
              <a:t> customs duties on originating goods provided for in category “MOP1” in the Schedule shall be reduced by twenty percent of the base rates on the date this Protocol enters into force; </a:t>
            </a:r>
          </a:p>
          <a:p>
            <a:r>
              <a:rPr lang="en-US" sz="1800" b="1" u="sng" dirty="0">
                <a:latin typeface="Poppins"/>
              </a:rPr>
              <a:t>MOP2</a:t>
            </a:r>
            <a:r>
              <a:rPr lang="en-US" sz="1800" dirty="0">
                <a:latin typeface="Poppins"/>
              </a:rPr>
              <a:t> customs duties on originating goods provided for in category “MOP2” in the Schedule shall be reduced by twenty percent of the base rates on January 1 of 2022; </a:t>
            </a:r>
          </a:p>
          <a:p>
            <a:r>
              <a:rPr lang="en-US" sz="1800" b="1" u="sng" dirty="0">
                <a:latin typeface="Poppins"/>
              </a:rPr>
              <a:t>C1</a:t>
            </a:r>
            <a:r>
              <a:rPr lang="en-US" sz="1800" dirty="0">
                <a:latin typeface="Poppins"/>
              </a:rPr>
              <a:t> customs duties on originating goods provided for in category “C1” in the Schedule shall remain at base rates. </a:t>
            </a:r>
          </a:p>
          <a:p>
            <a:r>
              <a:rPr lang="en-US" sz="1800" b="1" u="sng" dirty="0">
                <a:latin typeface="Poppins"/>
              </a:rPr>
              <a:t>C2</a:t>
            </a:r>
            <a:r>
              <a:rPr lang="en-US" sz="1800" dirty="0">
                <a:latin typeface="Poppins"/>
              </a:rPr>
              <a:t> customs duties on originating goods provided for in category “C2” in the Schedule shall not be subject to any tariff concession. </a:t>
            </a:r>
          </a:p>
          <a:p>
            <a:r>
              <a:rPr lang="en-US" sz="1800" dirty="0">
                <a:latin typeface="Poppins"/>
              </a:rPr>
              <a:t>The base rate of customs duty and category for determining the interim rate of 2 customs duty at each stage of reduction are indicated for the item in the Schedule.</a:t>
            </a:r>
          </a:p>
          <a:p>
            <a:r>
              <a:rPr lang="en-US" sz="1800" dirty="0">
                <a:latin typeface="Poppins"/>
              </a:rPr>
              <a:t> Reduced rates shall be rounded at least to the nearest tenth of a percentage point or, if the rate of duty is expressed in monetary units, at least to the nearest Pakistan Rupee in the case of Pakistan. 6. For the purposes of this Section and the Schedule, year one means the year this Protocol enters into force. 7. For the purposes of this Section and the Schedule, beginning in year two, each annual stage of tariff reduction shall take effect on January 1 of the relevant year.</a:t>
            </a:r>
          </a:p>
        </p:txBody>
      </p:sp>
    </p:spTree>
    <p:extLst>
      <p:ext uri="{BB962C8B-B14F-4D97-AF65-F5344CB8AC3E}">
        <p14:creationId xmlns:p14="http://schemas.microsoft.com/office/powerpoint/2010/main" val="2985466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88F-3B00-4D9A-B9C6-831523C76746}"/>
              </a:ext>
            </a:extLst>
          </p:cNvPr>
          <p:cNvSpPr>
            <a:spLocks noGrp="1"/>
          </p:cNvSpPr>
          <p:nvPr>
            <p:ph type="title"/>
          </p:nvPr>
        </p:nvSpPr>
        <p:spPr>
          <a:xfrm>
            <a:off x="838200" y="365125"/>
            <a:ext cx="10515600" cy="708763"/>
          </a:xfrm>
        </p:spPr>
        <p:txBody>
          <a:bodyPr/>
          <a:lstStyle/>
          <a:p>
            <a:r>
              <a:rPr lang="en-US" dirty="0"/>
              <a:t>Meat – Unutilized Tariff Lines </a:t>
            </a:r>
          </a:p>
        </p:txBody>
      </p:sp>
      <p:graphicFrame>
        <p:nvGraphicFramePr>
          <p:cNvPr id="4" name="Table 4">
            <a:extLst>
              <a:ext uri="{FF2B5EF4-FFF2-40B4-BE49-F238E27FC236}">
                <a16:creationId xmlns:a16="http://schemas.microsoft.com/office/drawing/2014/main" id="{9C5D4F6D-65B2-4D96-834A-1AD92EF7D198}"/>
              </a:ext>
            </a:extLst>
          </p:cNvPr>
          <p:cNvGraphicFramePr>
            <a:graphicFrameLocks noGrp="1"/>
          </p:cNvGraphicFramePr>
          <p:nvPr>
            <p:ph idx="1"/>
          </p:nvPr>
        </p:nvGraphicFramePr>
        <p:xfrm>
          <a:off x="393405" y="999460"/>
          <a:ext cx="10960395" cy="5647083"/>
        </p:xfrm>
        <a:graphic>
          <a:graphicData uri="http://schemas.openxmlformats.org/drawingml/2006/table">
            <a:tbl>
              <a:tblPr firstRow="1" bandRow="1">
                <a:tableStyleId>{5C22544A-7EE6-4342-B048-85BDC9FD1C3A}</a:tableStyleId>
              </a:tblPr>
              <a:tblGrid>
                <a:gridCol w="2340213">
                  <a:extLst>
                    <a:ext uri="{9D8B030D-6E8A-4147-A177-3AD203B41FA5}">
                      <a16:colId xmlns:a16="http://schemas.microsoft.com/office/drawing/2014/main" val="3127525884"/>
                    </a:ext>
                  </a:extLst>
                </a:gridCol>
                <a:gridCol w="8620182">
                  <a:extLst>
                    <a:ext uri="{9D8B030D-6E8A-4147-A177-3AD203B41FA5}">
                      <a16:colId xmlns:a16="http://schemas.microsoft.com/office/drawing/2014/main" val="751722845"/>
                    </a:ext>
                  </a:extLst>
                </a:gridCol>
              </a:tblGrid>
              <a:tr h="434391">
                <a:tc>
                  <a:txBody>
                    <a:bodyPr/>
                    <a:lstStyle/>
                    <a:p>
                      <a:endParaRPr lang="en-US"/>
                    </a:p>
                  </a:txBody>
                  <a:tcPr/>
                </a:tc>
                <a:tc>
                  <a:txBody>
                    <a:bodyPr/>
                    <a:lstStyle/>
                    <a:p>
                      <a:endParaRPr lang="en-US" dirty="0"/>
                    </a:p>
                  </a:txBody>
                  <a:tcPr/>
                </a:tc>
                <a:extLst>
                  <a:ext uri="{0D108BD9-81ED-4DB2-BD59-A6C34878D82A}">
                    <a16:rowId xmlns:a16="http://schemas.microsoft.com/office/drawing/2014/main" val="146160292"/>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02012000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Fresh or chilled unboned bovine meat (excl. carcasses)</a:t>
                      </a:r>
                    </a:p>
                  </a:txBody>
                  <a:tcPr marL="6350" marR="6350" marT="6350" marB="0"/>
                </a:tc>
                <a:extLst>
                  <a:ext uri="{0D108BD9-81ED-4DB2-BD59-A6C34878D82A}">
                    <a16:rowId xmlns:a16="http://schemas.microsoft.com/office/drawing/2014/main" val="1461341617"/>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02013000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Fresh or chilled boneless bovine meat</a:t>
                      </a:r>
                    </a:p>
                  </a:txBody>
                  <a:tcPr marL="6350" marR="6350" marT="6350" marB="0"/>
                </a:tc>
                <a:extLst>
                  <a:ext uri="{0D108BD9-81ED-4DB2-BD59-A6C34878D82A}">
                    <a16:rowId xmlns:a16="http://schemas.microsoft.com/office/drawing/2014/main" val="1227124909"/>
                  </a:ext>
                </a:extLst>
              </a:tr>
              <a:tr h="434391">
                <a:tc>
                  <a:txBody>
                    <a:bodyPr/>
                    <a:lstStyle/>
                    <a:p>
                      <a:pPr algn="ctr" fontAlgn="t"/>
                      <a:r>
                        <a:rPr lang="en-US" sz="1000" b="0" i="0" u="none" strike="noStrike" dirty="0">
                          <a:solidFill>
                            <a:srgbClr val="000000"/>
                          </a:solidFill>
                          <a:effectLst/>
                          <a:latin typeface="Times New Roman" panose="02020603050405020304" pitchFamily="18" charset="0"/>
                        </a:rPr>
                        <a:t>02021000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bovine carcasses &amp; half carcasses</a:t>
                      </a:r>
                    </a:p>
                  </a:txBody>
                  <a:tcPr marL="6350" marR="6350" marT="6350" marB="0"/>
                </a:tc>
                <a:extLst>
                  <a:ext uri="{0D108BD9-81ED-4DB2-BD59-A6C34878D82A}">
                    <a16:rowId xmlns:a16="http://schemas.microsoft.com/office/drawing/2014/main" val="3542512145"/>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02022000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unboned bovine meat (excl. carcasses)</a:t>
                      </a:r>
                    </a:p>
                  </a:txBody>
                  <a:tcPr marL="6350" marR="6350" marT="6350" marB="0"/>
                </a:tc>
                <a:extLst>
                  <a:ext uri="{0D108BD9-81ED-4DB2-BD59-A6C34878D82A}">
                    <a16:rowId xmlns:a16="http://schemas.microsoft.com/office/drawing/2014/main" val="669794852"/>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02023000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boneless bovine meat</a:t>
                      </a:r>
                    </a:p>
                  </a:txBody>
                  <a:tcPr marL="6350" marR="6350" marT="6350" marB="0"/>
                </a:tc>
                <a:extLst>
                  <a:ext uri="{0D108BD9-81ED-4DB2-BD59-A6C34878D82A}">
                    <a16:rowId xmlns:a16="http://schemas.microsoft.com/office/drawing/2014/main" val="3027693474"/>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02045000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Fresh, chilled or frozen goat meat</a:t>
                      </a:r>
                    </a:p>
                  </a:txBody>
                  <a:tcPr marL="6350" marR="6350" marT="6350" marB="0"/>
                </a:tc>
                <a:extLst>
                  <a:ext uri="{0D108BD9-81ED-4DB2-BD59-A6C34878D82A}">
                    <a16:rowId xmlns:a16="http://schemas.microsoft.com/office/drawing/2014/main" val="2245144315"/>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02062900</a:t>
                      </a:r>
                    </a:p>
                  </a:txBody>
                  <a:tcPr marL="6350" marR="6350" marT="6350" marB="0"/>
                </a:tc>
                <a:tc>
                  <a:txBody>
                    <a:bodyPr/>
                    <a:lstStyle/>
                    <a:p>
                      <a:pPr algn="ctr" fontAlgn="t"/>
                      <a:r>
                        <a:rPr lang="fr-FR" sz="1000" b="0" i="0" u="none" strike="noStrike">
                          <a:solidFill>
                            <a:srgbClr val="000000"/>
                          </a:solidFill>
                          <a:effectLst/>
                          <a:latin typeface="Times New Roman" panose="02020603050405020304" pitchFamily="18" charset="0"/>
                        </a:rPr>
                        <a:t>Frozen edible bovine offal (excl. tongues &amp; livers)</a:t>
                      </a:r>
                    </a:p>
                  </a:txBody>
                  <a:tcPr marL="6350" marR="6350" marT="6350" marB="0"/>
                </a:tc>
                <a:extLst>
                  <a:ext uri="{0D108BD9-81ED-4DB2-BD59-A6C34878D82A}">
                    <a16:rowId xmlns:a16="http://schemas.microsoft.com/office/drawing/2014/main" val="1098558928"/>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02071411</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cuts chicken, with bone in</a:t>
                      </a:r>
                    </a:p>
                  </a:txBody>
                  <a:tcPr marL="6350" marR="6350" marT="6350" marB="0"/>
                </a:tc>
                <a:extLst>
                  <a:ext uri="{0D108BD9-81ED-4DB2-BD59-A6C34878D82A}">
                    <a16:rowId xmlns:a16="http://schemas.microsoft.com/office/drawing/2014/main" val="2448567984"/>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02071419</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cuts chicken, nes</a:t>
                      </a:r>
                    </a:p>
                  </a:txBody>
                  <a:tcPr marL="6350" marR="6350" marT="6350" marB="0"/>
                </a:tc>
                <a:extLst>
                  <a:ext uri="{0D108BD9-81ED-4DB2-BD59-A6C34878D82A}">
                    <a16:rowId xmlns:a16="http://schemas.microsoft.com/office/drawing/2014/main" val="3317023667"/>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02071421</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wing of chicken(other than wingtips)</a:t>
                      </a:r>
                    </a:p>
                  </a:txBody>
                  <a:tcPr marL="6350" marR="6350" marT="6350" marB="0"/>
                </a:tc>
                <a:extLst>
                  <a:ext uri="{0D108BD9-81ED-4DB2-BD59-A6C34878D82A}">
                    <a16:rowId xmlns:a16="http://schemas.microsoft.com/office/drawing/2014/main" val="3475614551"/>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02071422</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Fresh.chilled or frozen chicken claw</a:t>
                      </a:r>
                    </a:p>
                  </a:txBody>
                  <a:tcPr marL="6350" marR="6350" marT="6350" marB="0"/>
                </a:tc>
                <a:extLst>
                  <a:ext uri="{0D108BD9-81ED-4DB2-BD59-A6C34878D82A}">
                    <a16:rowId xmlns:a16="http://schemas.microsoft.com/office/drawing/2014/main" val="4211424066"/>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02071429</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Frozen offal of chicken, </a:t>
                      </a:r>
                      <a:r>
                        <a:rPr lang="en-US" sz="1000" b="0" i="0" u="none" strike="noStrike" dirty="0" err="1">
                          <a:solidFill>
                            <a:srgbClr val="000000"/>
                          </a:solidFill>
                          <a:effectLst/>
                          <a:latin typeface="Times New Roman" panose="02020603050405020304" pitchFamily="18" charset="0"/>
                        </a:rPr>
                        <a:t>nes</a:t>
                      </a:r>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1915584952"/>
                  </a:ext>
                </a:extLst>
              </a:tr>
            </a:tbl>
          </a:graphicData>
        </a:graphic>
      </p:graphicFrame>
      <p:sp>
        <p:nvSpPr>
          <p:cNvPr id="7" name="Arrow: Left 6">
            <a:hlinkClick r:id="rId2" action="ppaction://hlinksldjump"/>
            <a:extLst>
              <a:ext uri="{FF2B5EF4-FFF2-40B4-BE49-F238E27FC236}">
                <a16:creationId xmlns:a16="http://schemas.microsoft.com/office/drawing/2014/main" id="{16611E2B-5266-830F-2383-7085D449022E}"/>
              </a:ext>
            </a:extLst>
          </p:cNvPr>
          <p:cNvSpPr/>
          <p:nvPr/>
        </p:nvSpPr>
        <p:spPr>
          <a:xfrm>
            <a:off x="10111310" y="211457"/>
            <a:ext cx="1687285" cy="50960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799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88F-3B00-4D9A-B9C6-831523C76746}"/>
              </a:ext>
            </a:extLst>
          </p:cNvPr>
          <p:cNvSpPr>
            <a:spLocks noGrp="1"/>
          </p:cNvSpPr>
          <p:nvPr>
            <p:ph type="title"/>
          </p:nvPr>
        </p:nvSpPr>
        <p:spPr>
          <a:xfrm>
            <a:off x="838200" y="365125"/>
            <a:ext cx="10515600" cy="708763"/>
          </a:xfrm>
        </p:spPr>
        <p:txBody>
          <a:bodyPr/>
          <a:lstStyle/>
          <a:p>
            <a:r>
              <a:rPr lang="en-US" dirty="0"/>
              <a:t>Fish – Unutilized Tariff Lines </a:t>
            </a:r>
          </a:p>
        </p:txBody>
      </p:sp>
      <p:graphicFrame>
        <p:nvGraphicFramePr>
          <p:cNvPr id="4" name="Table 4">
            <a:extLst>
              <a:ext uri="{FF2B5EF4-FFF2-40B4-BE49-F238E27FC236}">
                <a16:creationId xmlns:a16="http://schemas.microsoft.com/office/drawing/2014/main" id="{9C5D4F6D-65B2-4D96-834A-1AD92EF7D198}"/>
              </a:ext>
            </a:extLst>
          </p:cNvPr>
          <p:cNvGraphicFramePr>
            <a:graphicFrameLocks noGrp="1"/>
          </p:cNvGraphicFramePr>
          <p:nvPr>
            <p:ph idx="1"/>
          </p:nvPr>
        </p:nvGraphicFramePr>
        <p:xfrm>
          <a:off x="393405" y="999460"/>
          <a:ext cx="10960395" cy="5647083"/>
        </p:xfrm>
        <a:graphic>
          <a:graphicData uri="http://schemas.openxmlformats.org/drawingml/2006/table">
            <a:tbl>
              <a:tblPr firstRow="1" bandRow="1">
                <a:tableStyleId>{5C22544A-7EE6-4342-B048-85BDC9FD1C3A}</a:tableStyleId>
              </a:tblPr>
              <a:tblGrid>
                <a:gridCol w="2340213">
                  <a:extLst>
                    <a:ext uri="{9D8B030D-6E8A-4147-A177-3AD203B41FA5}">
                      <a16:colId xmlns:a16="http://schemas.microsoft.com/office/drawing/2014/main" val="3127525884"/>
                    </a:ext>
                  </a:extLst>
                </a:gridCol>
                <a:gridCol w="8620182">
                  <a:extLst>
                    <a:ext uri="{9D8B030D-6E8A-4147-A177-3AD203B41FA5}">
                      <a16:colId xmlns:a16="http://schemas.microsoft.com/office/drawing/2014/main" val="751722845"/>
                    </a:ext>
                  </a:extLst>
                </a:gridCol>
              </a:tblGrid>
              <a:tr h="434391">
                <a:tc>
                  <a:txBody>
                    <a:bodyPr/>
                    <a:lstStyle/>
                    <a:p>
                      <a:endParaRPr lang="en-US"/>
                    </a:p>
                  </a:txBody>
                  <a:tcPr/>
                </a:tc>
                <a:tc>
                  <a:txBody>
                    <a:bodyPr/>
                    <a:lstStyle/>
                    <a:p>
                      <a:endParaRPr lang="en-US" dirty="0"/>
                    </a:p>
                  </a:txBody>
                  <a:tcPr/>
                </a:tc>
                <a:extLst>
                  <a:ext uri="{0D108BD9-81ED-4DB2-BD59-A6C34878D82A}">
                    <a16:rowId xmlns:a16="http://schemas.microsoft.com/office/drawing/2014/main" val="146160292"/>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03028910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Fresh or chilled scabber fish (trichurius)</a:t>
                      </a:r>
                    </a:p>
                  </a:txBody>
                  <a:tcPr marL="6350" marR="6350" marT="6350" marB="0"/>
                </a:tc>
                <a:extLst>
                  <a:ext uri="{0D108BD9-81ED-4DB2-BD59-A6C34878D82A}">
                    <a16:rowId xmlns:a16="http://schemas.microsoft.com/office/drawing/2014/main" val="1461341617"/>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03038910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scabber fish (trichurius)</a:t>
                      </a:r>
                    </a:p>
                  </a:txBody>
                  <a:tcPr marL="6350" marR="6350" marT="6350" marB="0"/>
                </a:tc>
                <a:extLst>
                  <a:ext uri="{0D108BD9-81ED-4DB2-BD59-A6C34878D82A}">
                    <a16:rowId xmlns:a16="http://schemas.microsoft.com/office/drawing/2014/main" val="1227124909"/>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03038990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fish, nes</a:t>
                      </a:r>
                    </a:p>
                  </a:txBody>
                  <a:tcPr marL="6350" marR="6350" marT="6350" marB="0"/>
                </a:tc>
                <a:extLst>
                  <a:ext uri="{0D108BD9-81ED-4DB2-BD59-A6C34878D82A}">
                    <a16:rowId xmlns:a16="http://schemas.microsoft.com/office/drawing/2014/main" val="3542512145"/>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03038930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tilapia</a:t>
                      </a:r>
                    </a:p>
                  </a:txBody>
                  <a:tcPr marL="6350" marR="6350" marT="6350" marB="0"/>
                </a:tc>
                <a:extLst>
                  <a:ext uri="{0D108BD9-81ED-4DB2-BD59-A6C34878D82A}">
                    <a16:rowId xmlns:a16="http://schemas.microsoft.com/office/drawing/2014/main" val="669794852"/>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03038920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yellow croaker(pseudosicaena)</a:t>
                      </a:r>
                    </a:p>
                  </a:txBody>
                  <a:tcPr marL="6350" marR="6350" marT="6350" marB="0"/>
                </a:tc>
                <a:extLst>
                  <a:ext uri="{0D108BD9-81ED-4DB2-BD59-A6C34878D82A}">
                    <a16:rowId xmlns:a16="http://schemas.microsoft.com/office/drawing/2014/main" val="3027693474"/>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03061990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crustaceans, nes. Incl. flours,meals,pellets for human consumption</a:t>
                      </a:r>
                    </a:p>
                  </a:txBody>
                  <a:tcPr marL="190500" marR="6350" marT="6350" marB="0"/>
                </a:tc>
                <a:extLst>
                  <a:ext uri="{0D108BD9-81ED-4DB2-BD59-A6C34878D82A}">
                    <a16:rowId xmlns:a16="http://schemas.microsoft.com/office/drawing/2014/main" val="2245144315"/>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03062190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Not frozen rock lobster and other sea crawfish, nes</a:t>
                      </a:r>
                    </a:p>
                  </a:txBody>
                  <a:tcPr marL="6350" marR="6350" marT="6350" marB="0"/>
                </a:tc>
                <a:extLst>
                  <a:ext uri="{0D108BD9-81ED-4DB2-BD59-A6C34878D82A}">
                    <a16:rowId xmlns:a16="http://schemas.microsoft.com/office/drawing/2014/main" val="1098558928"/>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03062499</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Unfrozen crabs, nes</a:t>
                      </a:r>
                    </a:p>
                  </a:txBody>
                  <a:tcPr marL="6350" marR="6350" marT="6350" marB="0"/>
                </a:tc>
                <a:extLst>
                  <a:ext uri="{0D108BD9-81ED-4DB2-BD59-A6C34878D82A}">
                    <a16:rowId xmlns:a16="http://schemas.microsoft.com/office/drawing/2014/main" val="2448567984"/>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03062492</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Unfrozen swimming crabs</a:t>
                      </a:r>
                    </a:p>
                  </a:txBody>
                  <a:tcPr marL="6350" marR="6350" marT="6350" marB="0"/>
                </a:tc>
                <a:extLst>
                  <a:ext uri="{0D108BD9-81ED-4DB2-BD59-A6C34878D82A}">
                    <a16:rowId xmlns:a16="http://schemas.microsoft.com/office/drawing/2014/main" val="3317023667"/>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03028910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Fresh or chilled scabber fish (trichurius)</a:t>
                      </a:r>
                    </a:p>
                  </a:txBody>
                  <a:tcPr marL="6350" marR="6350" marT="6350" marB="0"/>
                </a:tc>
                <a:extLst>
                  <a:ext uri="{0D108BD9-81ED-4DB2-BD59-A6C34878D82A}">
                    <a16:rowId xmlns:a16="http://schemas.microsoft.com/office/drawing/2014/main" val="3475614551"/>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03038910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scabber fish (trichurius)</a:t>
                      </a:r>
                    </a:p>
                  </a:txBody>
                  <a:tcPr marL="6350" marR="6350" marT="6350" marB="0"/>
                </a:tc>
                <a:extLst>
                  <a:ext uri="{0D108BD9-81ED-4DB2-BD59-A6C34878D82A}">
                    <a16:rowId xmlns:a16="http://schemas.microsoft.com/office/drawing/2014/main" val="4211424066"/>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03038990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Frozen fish, </a:t>
                      </a:r>
                      <a:r>
                        <a:rPr lang="en-US" sz="1000" b="0" i="0" u="none" strike="noStrike" dirty="0" err="1">
                          <a:solidFill>
                            <a:srgbClr val="000000"/>
                          </a:solidFill>
                          <a:effectLst/>
                          <a:latin typeface="Times New Roman" panose="02020603050405020304" pitchFamily="18" charset="0"/>
                        </a:rPr>
                        <a:t>nes</a:t>
                      </a:r>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1915584952"/>
                  </a:ext>
                </a:extLst>
              </a:tr>
            </a:tbl>
          </a:graphicData>
        </a:graphic>
      </p:graphicFrame>
      <p:sp>
        <p:nvSpPr>
          <p:cNvPr id="5" name="Arrow: Left 4">
            <a:hlinkClick r:id="rId2" action="ppaction://hlinksldjump"/>
            <a:extLst>
              <a:ext uri="{FF2B5EF4-FFF2-40B4-BE49-F238E27FC236}">
                <a16:creationId xmlns:a16="http://schemas.microsoft.com/office/drawing/2014/main" id="{20123E5A-F36A-C200-6110-35FBA270DDDF}"/>
              </a:ext>
            </a:extLst>
          </p:cNvPr>
          <p:cNvSpPr/>
          <p:nvPr/>
        </p:nvSpPr>
        <p:spPr>
          <a:xfrm>
            <a:off x="10111310" y="222343"/>
            <a:ext cx="1687285" cy="50960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459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nd Phase of China-Pakistan Free Trade Agreement Comes Into Effect | ACE  NEWS">
            <a:extLst>
              <a:ext uri="{FF2B5EF4-FFF2-40B4-BE49-F238E27FC236}">
                <a16:creationId xmlns:a16="http://schemas.microsoft.com/office/drawing/2014/main" id="{6D0C474D-3F3F-79B9-CC25-1E0C8402F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 y="0"/>
            <a:ext cx="12120880" cy="11762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27FABF1-1893-0785-8FFF-262EC6B50234}"/>
              </a:ext>
            </a:extLst>
          </p:cNvPr>
          <p:cNvSpPr>
            <a:spLocks noGrp="1"/>
          </p:cNvSpPr>
          <p:nvPr>
            <p:ph idx="1"/>
          </p:nvPr>
        </p:nvSpPr>
        <p:spPr>
          <a:xfrm>
            <a:off x="162560" y="1270000"/>
            <a:ext cx="11948160" cy="5345614"/>
          </a:xfrm>
        </p:spPr>
        <p:txBody>
          <a:bodyPr>
            <a:normAutofit/>
          </a:bodyPr>
          <a:lstStyle/>
          <a:p>
            <a:r>
              <a:rPr lang="en-US" dirty="0">
                <a:latin typeface="Bookman Old Style" panose="02050604050505020204" pitchFamily="18" charset="0"/>
              </a:rPr>
              <a:t>CPFTA Phase-1  became operational in 2007. </a:t>
            </a:r>
          </a:p>
          <a:p>
            <a:r>
              <a:rPr lang="en-US" dirty="0">
                <a:latin typeface="Bookman Old Style" panose="02050604050505020204" pitchFamily="18" charset="0"/>
              </a:rPr>
              <a:t>little improvement to attain the benefits from Pakistan-China FTA</a:t>
            </a:r>
          </a:p>
          <a:p>
            <a:r>
              <a:rPr lang="en-US" dirty="0">
                <a:latin typeface="Bookman Old Style" panose="02050604050505020204" pitchFamily="18" charset="0"/>
              </a:rPr>
              <a:t>It was observed/criticized at different fora for providing preferential access of Chinese products into Pakistan</a:t>
            </a:r>
          </a:p>
          <a:p>
            <a:r>
              <a:rPr lang="en-US" dirty="0">
                <a:latin typeface="Bookman Old Style" panose="02050604050505020204" pitchFamily="18" charset="0"/>
              </a:rPr>
              <a:t> The local industry of Pakistan also raised concerns on various occasions regarding Pakistan-China FTA</a:t>
            </a:r>
          </a:p>
          <a:p>
            <a:r>
              <a:rPr lang="en-US" dirty="0">
                <a:latin typeface="Bookman Old Style" panose="02050604050505020204" pitchFamily="18" charset="0"/>
              </a:rPr>
              <a:t>To analyze the impact of CPFTA II on trade and identify the sectors wherein an elimination of trade tariff result in mutual benefit and maximization of return</a:t>
            </a:r>
          </a:p>
        </p:txBody>
      </p:sp>
      <p:sp>
        <p:nvSpPr>
          <p:cNvPr id="2" name="Title 1">
            <a:extLst>
              <a:ext uri="{FF2B5EF4-FFF2-40B4-BE49-F238E27FC236}">
                <a16:creationId xmlns:a16="http://schemas.microsoft.com/office/drawing/2014/main" id="{78170937-C7F0-B57F-98B5-1A03EC88120F}"/>
              </a:ext>
            </a:extLst>
          </p:cNvPr>
          <p:cNvSpPr>
            <a:spLocks noGrp="1"/>
          </p:cNvSpPr>
          <p:nvPr>
            <p:ph type="title"/>
          </p:nvPr>
        </p:nvSpPr>
        <p:spPr>
          <a:xfrm>
            <a:off x="421640" y="242386"/>
            <a:ext cx="10515600" cy="691515"/>
          </a:xfrm>
        </p:spPr>
        <p:txBody>
          <a:bodyPr>
            <a:normAutofit fontScale="90000"/>
          </a:bodyPr>
          <a:lstStyle/>
          <a:p>
            <a:r>
              <a:rPr lang="en-US" b="1" dirty="0">
                <a:solidFill>
                  <a:schemeClr val="bg1"/>
                </a:solidFill>
                <a:latin typeface="Bookman Old Style" panose="02050604050505020204" pitchFamily="18" charset="0"/>
              </a:rPr>
              <a:t>Background of the study</a:t>
            </a:r>
          </a:p>
        </p:txBody>
      </p:sp>
    </p:spTree>
    <p:extLst>
      <p:ext uri="{BB962C8B-B14F-4D97-AF65-F5344CB8AC3E}">
        <p14:creationId xmlns:p14="http://schemas.microsoft.com/office/powerpoint/2010/main" val="2170153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88F-3B00-4D9A-B9C6-831523C76746}"/>
              </a:ext>
            </a:extLst>
          </p:cNvPr>
          <p:cNvSpPr>
            <a:spLocks noGrp="1"/>
          </p:cNvSpPr>
          <p:nvPr>
            <p:ph type="title"/>
          </p:nvPr>
        </p:nvSpPr>
        <p:spPr>
          <a:xfrm>
            <a:off x="838200" y="365125"/>
            <a:ext cx="10515600" cy="708763"/>
          </a:xfrm>
        </p:spPr>
        <p:txBody>
          <a:bodyPr/>
          <a:lstStyle/>
          <a:p>
            <a:r>
              <a:rPr lang="en-US" dirty="0"/>
              <a:t>Milk  – Unutilized Tariff Lines </a:t>
            </a:r>
          </a:p>
        </p:txBody>
      </p:sp>
      <p:graphicFrame>
        <p:nvGraphicFramePr>
          <p:cNvPr id="4" name="Table 4">
            <a:extLst>
              <a:ext uri="{FF2B5EF4-FFF2-40B4-BE49-F238E27FC236}">
                <a16:creationId xmlns:a16="http://schemas.microsoft.com/office/drawing/2014/main" id="{9C5D4F6D-65B2-4D96-834A-1AD92EF7D198}"/>
              </a:ext>
            </a:extLst>
          </p:cNvPr>
          <p:cNvGraphicFramePr>
            <a:graphicFrameLocks noGrp="1"/>
          </p:cNvGraphicFramePr>
          <p:nvPr>
            <p:ph idx="1"/>
          </p:nvPr>
        </p:nvGraphicFramePr>
        <p:xfrm>
          <a:off x="393405" y="999460"/>
          <a:ext cx="10960395" cy="5647083"/>
        </p:xfrm>
        <a:graphic>
          <a:graphicData uri="http://schemas.openxmlformats.org/drawingml/2006/table">
            <a:tbl>
              <a:tblPr firstRow="1" bandRow="1">
                <a:tableStyleId>{5C22544A-7EE6-4342-B048-85BDC9FD1C3A}</a:tableStyleId>
              </a:tblPr>
              <a:tblGrid>
                <a:gridCol w="2340213">
                  <a:extLst>
                    <a:ext uri="{9D8B030D-6E8A-4147-A177-3AD203B41FA5}">
                      <a16:colId xmlns:a16="http://schemas.microsoft.com/office/drawing/2014/main" val="3127525884"/>
                    </a:ext>
                  </a:extLst>
                </a:gridCol>
                <a:gridCol w="8620182">
                  <a:extLst>
                    <a:ext uri="{9D8B030D-6E8A-4147-A177-3AD203B41FA5}">
                      <a16:colId xmlns:a16="http://schemas.microsoft.com/office/drawing/2014/main" val="751722845"/>
                    </a:ext>
                  </a:extLst>
                </a:gridCol>
              </a:tblGrid>
              <a:tr h="434391">
                <a:tc>
                  <a:txBody>
                    <a:bodyPr/>
                    <a:lstStyle/>
                    <a:p>
                      <a:endParaRPr lang="en-US"/>
                    </a:p>
                  </a:txBody>
                  <a:tcPr/>
                </a:tc>
                <a:tc>
                  <a:txBody>
                    <a:bodyPr/>
                    <a:lstStyle/>
                    <a:p>
                      <a:endParaRPr lang="en-US" dirty="0"/>
                    </a:p>
                  </a:txBody>
                  <a:tcPr/>
                </a:tc>
                <a:extLst>
                  <a:ext uri="{0D108BD9-81ED-4DB2-BD59-A6C34878D82A}">
                    <a16:rowId xmlns:a16="http://schemas.microsoft.com/office/drawing/2014/main" val="146160292"/>
                  </a:ext>
                </a:extLst>
              </a:tr>
              <a:tr h="434391">
                <a:tc>
                  <a:txBody>
                    <a:bodyPr/>
                    <a:lstStyle/>
                    <a:p>
                      <a:pPr algn="ctr" fontAlgn="t"/>
                      <a:r>
                        <a:rPr lang="en-US" sz="1000" b="0" i="0" u="none" strike="noStrike">
                          <a:solidFill>
                            <a:srgbClr val="000000"/>
                          </a:solidFill>
                          <a:effectLst/>
                          <a:latin typeface="Times New Roman" panose="02020603050405020304" pitchFamily="18" charset="0"/>
                        </a:rPr>
                        <a:t>04022100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Milk &amp; cream in solid forms of &gt;1.5% fat, unsweetened</a:t>
                      </a:r>
                    </a:p>
                  </a:txBody>
                  <a:tcPr marL="6350" marR="6350" marT="6350" marB="0"/>
                </a:tc>
                <a:extLst>
                  <a:ext uri="{0D108BD9-81ED-4DB2-BD59-A6C34878D82A}">
                    <a16:rowId xmlns:a16="http://schemas.microsoft.com/office/drawing/2014/main" val="1461341617"/>
                  </a:ext>
                </a:extLst>
              </a:tr>
              <a:tr h="434391">
                <a:tc>
                  <a:txBody>
                    <a:bodyPr/>
                    <a:lstStyle/>
                    <a:p>
                      <a:pPr algn="ctr" fontAlgn="t"/>
                      <a:r>
                        <a:rPr lang="en-US" sz="1000" b="0" i="0" u="none" strike="noStrike">
                          <a:solidFill>
                            <a:srgbClr val="000000"/>
                          </a:solidFill>
                          <a:effectLst/>
                          <a:latin typeface="Times New Roman" panose="02020603050405020304" pitchFamily="18" charset="0"/>
                        </a:rPr>
                        <a:t>04090000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Natural honey</a:t>
                      </a:r>
                    </a:p>
                  </a:txBody>
                  <a:tcPr marL="6350" marR="6350" marT="6350" marB="0"/>
                </a:tc>
                <a:extLst>
                  <a:ext uri="{0D108BD9-81ED-4DB2-BD59-A6C34878D82A}">
                    <a16:rowId xmlns:a16="http://schemas.microsoft.com/office/drawing/2014/main" val="1227124909"/>
                  </a:ext>
                </a:extLst>
              </a:tr>
              <a:tr h="434391">
                <a:tc>
                  <a:txBody>
                    <a:bodyPr/>
                    <a:lstStyle/>
                    <a:p>
                      <a:pPr algn="ctr" fontAlgn="t"/>
                      <a:endParaRPr lang="en-US" sz="1000" b="0" i="0" u="none" strike="noStrike">
                        <a:solidFill>
                          <a:srgbClr val="000000"/>
                        </a:solidFill>
                        <a:effectLst/>
                        <a:latin typeface="Times New Roman" panose="02020603050405020304" pitchFamily="18" charset="0"/>
                      </a:endParaRPr>
                    </a:p>
                  </a:txBody>
                  <a:tcPr marL="6350" marR="6350" marT="6350" marB="0"/>
                </a:tc>
                <a:tc>
                  <a:txBody>
                    <a:bodyPr/>
                    <a:lstStyle/>
                    <a:p>
                      <a:pPr algn="ctr" fontAlgn="t"/>
                      <a:endParaRPr lang="en-US" sz="1000" b="0" i="0" u="none" strike="noStrike">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3542512145"/>
                  </a:ext>
                </a:extLst>
              </a:tr>
              <a:tr h="434391">
                <a:tc>
                  <a:txBody>
                    <a:bodyPr/>
                    <a:lstStyle/>
                    <a:p>
                      <a:pPr algn="ctr" fontAlgn="t"/>
                      <a:endParaRPr lang="en-US" sz="1000" b="0" i="0" u="none" strike="noStrike">
                        <a:solidFill>
                          <a:srgbClr val="000000"/>
                        </a:solidFill>
                        <a:effectLst/>
                        <a:latin typeface="Times New Roman" panose="02020603050405020304" pitchFamily="18" charset="0"/>
                      </a:endParaRPr>
                    </a:p>
                  </a:txBody>
                  <a:tcPr marL="6350" marR="6350" marT="6350" marB="0"/>
                </a:tc>
                <a:tc>
                  <a:txBody>
                    <a:bodyPr/>
                    <a:lstStyle/>
                    <a:p>
                      <a:pPr algn="ctr" fontAlgn="t"/>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669794852"/>
                  </a:ext>
                </a:extLst>
              </a:tr>
              <a:tr h="434391">
                <a:tc>
                  <a:txBody>
                    <a:bodyPr/>
                    <a:lstStyle/>
                    <a:p>
                      <a:pPr algn="ctr" fontAlgn="t"/>
                      <a:endParaRPr lang="en-US" sz="1000" b="0" i="0" u="none" strike="noStrike">
                        <a:solidFill>
                          <a:srgbClr val="000000"/>
                        </a:solidFill>
                        <a:effectLst/>
                        <a:latin typeface="Times New Roman" panose="02020603050405020304" pitchFamily="18" charset="0"/>
                      </a:endParaRPr>
                    </a:p>
                  </a:txBody>
                  <a:tcPr marL="6350" marR="6350" marT="6350" marB="0"/>
                </a:tc>
                <a:tc>
                  <a:txBody>
                    <a:bodyPr/>
                    <a:lstStyle/>
                    <a:p>
                      <a:pPr algn="ctr" fontAlgn="t"/>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3027693474"/>
                  </a:ext>
                </a:extLst>
              </a:tr>
              <a:tr h="434391">
                <a:tc>
                  <a:txBody>
                    <a:bodyPr/>
                    <a:lstStyle/>
                    <a:p>
                      <a:pPr algn="ctr" fontAlgn="t"/>
                      <a:endParaRPr lang="en-US" sz="1000" b="0" i="0" u="none" strike="noStrike">
                        <a:solidFill>
                          <a:srgbClr val="000000"/>
                        </a:solidFill>
                        <a:effectLst/>
                        <a:latin typeface="Times New Roman" panose="02020603050405020304" pitchFamily="18" charset="0"/>
                      </a:endParaRPr>
                    </a:p>
                  </a:txBody>
                  <a:tcPr marL="6350" marR="6350" marT="6350" marB="0"/>
                </a:tc>
                <a:tc>
                  <a:txBody>
                    <a:bodyPr/>
                    <a:lstStyle/>
                    <a:p>
                      <a:pPr algn="ctr" fontAlgn="t"/>
                      <a:endParaRPr lang="en-US" sz="1000" b="0" i="0" u="none" strike="noStrike" dirty="0">
                        <a:solidFill>
                          <a:srgbClr val="000000"/>
                        </a:solidFill>
                        <a:effectLst/>
                        <a:latin typeface="Times New Roman" panose="02020603050405020304" pitchFamily="18" charset="0"/>
                      </a:endParaRPr>
                    </a:p>
                  </a:txBody>
                  <a:tcPr marL="190500" marR="6350" marT="6350" marB="0"/>
                </a:tc>
                <a:extLst>
                  <a:ext uri="{0D108BD9-81ED-4DB2-BD59-A6C34878D82A}">
                    <a16:rowId xmlns:a16="http://schemas.microsoft.com/office/drawing/2014/main" val="2245144315"/>
                  </a:ext>
                </a:extLst>
              </a:tr>
              <a:tr h="434391">
                <a:tc>
                  <a:txBody>
                    <a:bodyPr/>
                    <a:lstStyle/>
                    <a:p>
                      <a:pPr algn="ctr" fontAlgn="t"/>
                      <a:endParaRPr lang="en-US" sz="1000" b="0" i="0" u="none" strike="noStrike">
                        <a:solidFill>
                          <a:srgbClr val="000000"/>
                        </a:solidFill>
                        <a:effectLst/>
                        <a:latin typeface="Times New Roman" panose="02020603050405020304" pitchFamily="18" charset="0"/>
                      </a:endParaRPr>
                    </a:p>
                  </a:txBody>
                  <a:tcPr marL="6350" marR="6350" marT="6350" marB="0"/>
                </a:tc>
                <a:tc>
                  <a:txBody>
                    <a:bodyPr/>
                    <a:lstStyle/>
                    <a:p>
                      <a:pPr algn="ctr" fontAlgn="t"/>
                      <a:endParaRPr lang="en-US" sz="1000" b="0" i="0" u="none" strike="noStrike">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1098558928"/>
                  </a:ext>
                </a:extLst>
              </a:tr>
              <a:tr h="434391">
                <a:tc>
                  <a:txBody>
                    <a:bodyPr/>
                    <a:lstStyle/>
                    <a:p>
                      <a:pPr algn="ctr" fontAlgn="t"/>
                      <a:endParaRPr lang="en-US" sz="1000" b="0" i="0" u="none" strike="noStrike">
                        <a:solidFill>
                          <a:srgbClr val="000000"/>
                        </a:solidFill>
                        <a:effectLst/>
                        <a:latin typeface="Times New Roman" panose="02020603050405020304" pitchFamily="18" charset="0"/>
                      </a:endParaRPr>
                    </a:p>
                  </a:txBody>
                  <a:tcPr marL="6350" marR="6350" marT="6350" marB="0"/>
                </a:tc>
                <a:tc>
                  <a:txBody>
                    <a:bodyPr/>
                    <a:lstStyle/>
                    <a:p>
                      <a:pPr algn="ctr" fontAlgn="t"/>
                      <a:endParaRPr lang="en-US" sz="1000" b="0" i="0" u="none" strike="noStrike">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2448567984"/>
                  </a:ext>
                </a:extLst>
              </a:tr>
              <a:tr h="434391">
                <a:tc>
                  <a:txBody>
                    <a:bodyPr/>
                    <a:lstStyle/>
                    <a:p>
                      <a:pPr algn="ctr" fontAlgn="t"/>
                      <a:endParaRPr lang="en-US" sz="1000" b="0" i="0" u="none" strike="noStrike">
                        <a:solidFill>
                          <a:srgbClr val="000000"/>
                        </a:solidFill>
                        <a:effectLst/>
                        <a:latin typeface="Times New Roman" panose="02020603050405020304" pitchFamily="18" charset="0"/>
                      </a:endParaRPr>
                    </a:p>
                  </a:txBody>
                  <a:tcPr marL="6350" marR="6350" marT="6350" marB="0"/>
                </a:tc>
                <a:tc>
                  <a:txBody>
                    <a:bodyPr/>
                    <a:lstStyle/>
                    <a:p>
                      <a:pPr algn="ctr" fontAlgn="t"/>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3317023667"/>
                  </a:ext>
                </a:extLst>
              </a:tr>
              <a:tr h="434391">
                <a:tc>
                  <a:txBody>
                    <a:bodyPr/>
                    <a:lstStyle/>
                    <a:p>
                      <a:pPr algn="ctr" fontAlgn="t"/>
                      <a:endParaRPr lang="en-US" sz="1000" b="0" i="0" u="none" strike="noStrike">
                        <a:solidFill>
                          <a:srgbClr val="000000"/>
                        </a:solidFill>
                        <a:effectLst/>
                        <a:latin typeface="Times New Roman" panose="02020603050405020304" pitchFamily="18" charset="0"/>
                      </a:endParaRPr>
                    </a:p>
                  </a:txBody>
                  <a:tcPr marL="6350" marR="6350" marT="6350" marB="0"/>
                </a:tc>
                <a:tc>
                  <a:txBody>
                    <a:bodyPr/>
                    <a:lstStyle/>
                    <a:p>
                      <a:pPr algn="ctr" fontAlgn="t"/>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3475614551"/>
                  </a:ext>
                </a:extLst>
              </a:tr>
              <a:tr h="434391">
                <a:tc>
                  <a:txBody>
                    <a:bodyPr/>
                    <a:lstStyle/>
                    <a:p>
                      <a:pPr algn="ctr" fontAlgn="t"/>
                      <a:endParaRPr lang="en-US" sz="1000" b="0" i="0" u="none" strike="noStrike">
                        <a:solidFill>
                          <a:srgbClr val="000000"/>
                        </a:solidFill>
                        <a:effectLst/>
                        <a:latin typeface="Times New Roman" panose="02020603050405020304" pitchFamily="18" charset="0"/>
                      </a:endParaRPr>
                    </a:p>
                  </a:txBody>
                  <a:tcPr marL="6350" marR="6350" marT="6350" marB="0"/>
                </a:tc>
                <a:tc>
                  <a:txBody>
                    <a:bodyPr/>
                    <a:lstStyle/>
                    <a:p>
                      <a:pPr algn="ctr" fontAlgn="t"/>
                      <a:endParaRPr lang="en-US" sz="1000" b="0" i="0" u="none" strike="noStrike">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4211424066"/>
                  </a:ext>
                </a:extLst>
              </a:tr>
              <a:tr h="434391">
                <a:tc>
                  <a:txBody>
                    <a:bodyPr/>
                    <a:lstStyle/>
                    <a:p>
                      <a:pPr algn="ctr" fontAlgn="t"/>
                      <a:endParaRPr lang="en-US" sz="1000" b="0" i="0" u="none" strike="noStrike">
                        <a:solidFill>
                          <a:srgbClr val="000000"/>
                        </a:solidFill>
                        <a:effectLst/>
                        <a:latin typeface="Times New Roman" panose="02020603050405020304" pitchFamily="18" charset="0"/>
                      </a:endParaRPr>
                    </a:p>
                  </a:txBody>
                  <a:tcPr marL="6350" marR="6350" marT="6350" marB="0"/>
                </a:tc>
                <a:tc>
                  <a:txBody>
                    <a:bodyPr/>
                    <a:lstStyle/>
                    <a:p>
                      <a:pPr algn="ctr" fontAlgn="t"/>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1915584952"/>
                  </a:ext>
                </a:extLst>
              </a:tr>
            </a:tbl>
          </a:graphicData>
        </a:graphic>
      </p:graphicFrame>
      <p:sp>
        <p:nvSpPr>
          <p:cNvPr id="5" name="Arrow: Left 4">
            <a:hlinkClick r:id="rId2" action="ppaction://hlinksldjump"/>
            <a:extLst>
              <a:ext uri="{FF2B5EF4-FFF2-40B4-BE49-F238E27FC236}">
                <a16:creationId xmlns:a16="http://schemas.microsoft.com/office/drawing/2014/main" id="{30B00133-6704-C536-4594-01A1D7E44DDF}"/>
              </a:ext>
            </a:extLst>
          </p:cNvPr>
          <p:cNvSpPr/>
          <p:nvPr/>
        </p:nvSpPr>
        <p:spPr>
          <a:xfrm>
            <a:off x="10111310" y="211457"/>
            <a:ext cx="1687285" cy="50960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4461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88F-3B00-4D9A-B9C6-831523C76746}"/>
              </a:ext>
            </a:extLst>
          </p:cNvPr>
          <p:cNvSpPr>
            <a:spLocks noGrp="1"/>
          </p:cNvSpPr>
          <p:nvPr>
            <p:ph type="title"/>
          </p:nvPr>
        </p:nvSpPr>
        <p:spPr>
          <a:xfrm>
            <a:off x="838200" y="365125"/>
            <a:ext cx="10515600" cy="708763"/>
          </a:xfrm>
        </p:spPr>
        <p:txBody>
          <a:bodyPr/>
          <a:lstStyle/>
          <a:p>
            <a:r>
              <a:rPr lang="en-US" dirty="0"/>
              <a:t>Fruit   – Unutilized Tariff Lines </a:t>
            </a:r>
          </a:p>
        </p:txBody>
      </p:sp>
      <p:graphicFrame>
        <p:nvGraphicFramePr>
          <p:cNvPr id="4" name="Table 4">
            <a:extLst>
              <a:ext uri="{FF2B5EF4-FFF2-40B4-BE49-F238E27FC236}">
                <a16:creationId xmlns:a16="http://schemas.microsoft.com/office/drawing/2014/main" id="{9C5D4F6D-65B2-4D96-834A-1AD92EF7D198}"/>
              </a:ext>
            </a:extLst>
          </p:cNvPr>
          <p:cNvGraphicFramePr>
            <a:graphicFrameLocks noGrp="1"/>
          </p:cNvGraphicFramePr>
          <p:nvPr>
            <p:ph idx="1"/>
          </p:nvPr>
        </p:nvGraphicFramePr>
        <p:xfrm>
          <a:off x="393405" y="999460"/>
          <a:ext cx="10960395" cy="3909519"/>
        </p:xfrm>
        <a:graphic>
          <a:graphicData uri="http://schemas.openxmlformats.org/drawingml/2006/table">
            <a:tbl>
              <a:tblPr firstRow="1" bandRow="1">
                <a:tableStyleId>{5C22544A-7EE6-4342-B048-85BDC9FD1C3A}</a:tableStyleId>
              </a:tblPr>
              <a:tblGrid>
                <a:gridCol w="2340213">
                  <a:extLst>
                    <a:ext uri="{9D8B030D-6E8A-4147-A177-3AD203B41FA5}">
                      <a16:colId xmlns:a16="http://schemas.microsoft.com/office/drawing/2014/main" val="3127525884"/>
                    </a:ext>
                  </a:extLst>
                </a:gridCol>
                <a:gridCol w="8620182">
                  <a:extLst>
                    <a:ext uri="{9D8B030D-6E8A-4147-A177-3AD203B41FA5}">
                      <a16:colId xmlns:a16="http://schemas.microsoft.com/office/drawing/2014/main" val="751722845"/>
                    </a:ext>
                  </a:extLst>
                </a:gridCol>
              </a:tblGrid>
              <a:tr h="4343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46160292"/>
                  </a:ext>
                </a:extLst>
              </a:tr>
              <a:tr h="434391">
                <a:tc>
                  <a:txBody>
                    <a:bodyPr/>
                    <a:lstStyle/>
                    <a:p>
                      <a:pPr algn="ctr" fontAlgn="t"/>
                      <a:r>
                        <a:rPr lang="en-US" sz="1000" b="0" i="0" u="none" strike="noStrike">
                          <a:solidFill>
                            <a:srgbClr val="000000"/>
                          </a:solidFill>
                          <a:effectLst/>
                          <a:latin typeface="Times New Roman" panose="02020603050405020304" pitchFamily="18" charset="0"/>
                        </a:rPr>
                        <a:t>08029090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Other nuts, fresh or dried, nes</a:t>
                      </a:r>
                    </a:p>
                  </a:txBody>
                  <a:tcPr marL="6350" marR="6350" marT="6350" marB="0"/>
                </a:tc>
                <a:extLst>
                  <a:ext uri="{0D108BD9-81ED-4DB2-BD59-A6C34878D82A}">
                    <a16:rowId xmlns:a16="http://schemas.microsoft.com/office/drawing/2014/main" val="1461341617"/>
                  </a:ext>
                </a:extLst>
              </a:tr>
              <a:tr h="434391">
                <a:tc>
                  <a:txBody>
                    <a:bodyPr/>
                    <a:lstStyle/>
                    <a:p>
                      <a:pPr algn="ctr" fontAlgn="t"/>
                      <a:r>
                        <a:rPr lang="en-US" sz="1000" b="0" i="0" u="none" strike="noStrike">
                          <a:solidFill>
                            <a:srgbClr val="000000"/>
                          </a:solidFill>
                          <a:effectLst/>
                          <a:latin typeface="Times New Roman" panose="02020603050405020304" pitchFamily="18" charset="0"/>
                        </a:rPr>
                        <a:t>08029030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Pine-nuts, shelled,fresh or dried</a:t>
                      </a:r>
                    </a:p>
                  </a:txBody>
                  <a:tcPr marL="6350" marR="6350" marT="6350" marB="0"/>
                </a:tc>
                <a:extLst>
                  <a:ext uri="{0D108BD9-81ED-4DB2-BD59-A6C34878D82A}">
                    <a16:rowId xmlns:a16="http://schemas.microsoft.com/office/drawing/2014/main" val="1227124909"/>
                  </a:ext>
                </a:extLst>
              </a:tr>
              <a:tr h="434391">
                <a:tc>
                  <a:txBody>
                    <a:bodyPr/>
                    <a:lstStyle/>
                    <a:p>
                      <a:pPr algn="ctr" fontAlgn="t"/>
                      <a:r>
                        <a:rPr lang="en-US" sz="1000" b="0" i="0" u="none" strike="noStrike">
                          <a:solidFill>
                            <a:srgbClr val="000000"/>
                          </a:solidFill>
                          <a:effectLst/>
                          <a:latin typeface="Times New Roman" panose="02020603050405020304" pitchFamily="18" charset="0"/>
                        </a:rPr>
                        <a:t>08092900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Other cherries, fresh</a:t>
                      </a:r>
                    </a:p>
                  </a:txBody>
                  <a:tcPr marL="6350" marR="6350" marT="6350" marB="0"/>
                </a:tc>
                <a:extLst>
                  <a:ext uri="{0D108BD9-81ED-4DB2-BD59-A6C34878D82A}">
                    <a16:rowId xmlns:a16="http://schemas.microsoft.com/office/drawing/2014/main" val="3542512145"/>
                  </a:ext>
                </a:extLst>
              </a:tr>
              <a:tr h="434391">
                <a:tc>
                  <a:txBody>
                    <a:bodyPr/>
                    <a:lstStyle/>
                    <a:p>
                      <a:pPr algn="ctr" fontAlgn="t"/>
                      <a:r>
                        <a:rPr lang="en-US" sz="1000" b="0" i="0" u="none" strike="noStrike">
                          <a:solidFill>
                            <a:srgbClr val="000000"/>
                          </a:solidFill>
                          <a:effectLst/>
                          <a:latin typeface="Times New Roman" panose="02020603050405020304" pitchFamily="18" charset="0"/>
                        </a:rPr>
                        <a:t>08109090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Other fruit, fresh, nes</a:t>
                      </a:r>
                    </a:p>
                  </a:txBody>
                  <a:tcPr marL="6350" marR="6350" marT="6350" marB="0"/>
                </a:tc>
                <a:extLst>
                  <a:ext uri="{0D108BD9-81ED-4DB2-BD59-A6C34878D82A}">
                    <a16:rowId xmlns:a16="http://schemas.microsoft.com/office/drawing/2014/main" val="669794852"/>
                  </a:ext>
                </a:extLst>
              </a:tr>
              <a:tr h="434391">
                <a:tc>
                  <a:txBody>
                    <a:bodyPr/>
                    <a:lstStyle/>
                    <a:p>
                      <a:pPr algn="ctr" fontAlgn="t"/>
                      <a:r>
                        <a:rPr lang="en-US" sz="1000" b="0" i="0" u="none" strike="noStrike">
                          <a:solidFill>
                            <a:srgbClr val="000000"/>
                          </a:solidFill>
                          <a:effectLst/>
                          <a:latin typeface="Times New Roman" panose="02020603050405020304" pitchFamily="18" charset="0"/>
                        </a:rPr>
                        <a:t>08111000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Strawberries, frozen</a:t>
                      </a:r>
                    </a:p>
                  </a:txBody>
                  <a:tcPr marL="6350" marR="6350" marT="6350" marB="0"/>
                </a:tc>
                <a:extLst>
                  <a:ext uri="{0D108BD9-81ED-4DB2-BD59-A6C34878D82A}">
                    <a16:rowId xmlns:a16="http://schemas.microsoft.com/office/drawing/2014/main" val="3027693474"/>
                  </a:ext>
                </a:extLst>
              </a:tr>
              <a:tr h="434391">
                <a:tc>
                  <a:txBody>
                    <a:bodyPr/>
                    <a:lstStyle/>
                    <a:p>
                      <a:pPr algn="ctr" fontAlgn="t"/>
                      <a:r>
                        <a:rPr lang="en-US" sz="1000" b="0" i="0" u="none" strike="noStrike">
                          <a:solidFill>
                            <a:srgbClr val="000000"/>
                          </a:solidFill>
                          <a:effectLst/>
                          <a:latin typeface="Times New Roman" panose="02020603050405020304" pitchFamily="18" charset="0"/>
                        </a:rPr>
                        <a:t>08134010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Longans and longan pulps, dried</a:t>
                      </a:r>
                    </a:p>
                  </a:txBody>
                  <a:tcPr marL="6350" marR="6350" marT="6350" marB="0"/>
                </a:tc>
                <a:extLst>
                  <a:ext uri="{0D108BD9-81ED-4DB2-BD59-A6C34878D82A}">
                    <a16:rowId xmlns:a16="http://schemas.microsoft.com/office/drawing/2014/main" val="2245144315"/>
                  </a:ext>
                </a:extLst>
              </a:tr>
              <a:tr h="434391">
                <a:tc>
                  <a:txBody>
                    <a:bodyPr/>
                    <a:lstStyle/>
                    <a:p>
                      <a:pPr algn="ctr" fontAlgn="t"/>
                      <a:r>
                        <a:rPr lang="en-US" sz="1000" b="0" i="0" u="none" strike="noStrike">
                          <a:solidFill>
                            <a:srgbClr val="000000"/>
                          </a:solidFill>
                          <a:effectLst/>
                          <a:latin typeface="Times New Roman" panose="02020603050405020304" pitchFamily="18" charset="0"/>
                        </a:rPr>
                        <a:t>08134020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Persimmons, dried</a:t>
                      </a:r>
                    </a:p>
                  </a:txBody>
                  <a:tcPr marL="6350" marR="6350" marT="6350" marB="0"/>
                </a:tc>
                <a:extLst>
                  <a:ext uri="{0D108BD9-81ED-4DB2-BD59-A6C34878D82A}">
                    <a16:rowId xmlns:a16="http://schemas.microsoft.com/office/drawing/2014/main" val="1098558928"/>
                  </a:ext>
                </a:extLst>
              </a:tr>
              <a:tr h="434391">
                <a:tc>
                  <a:txBody>
                    <a:bodyPr/>
                    <a:lstStyle/>
                    <a:p>
                      <a:pPr algn="ctr" fontAlgn="t"/>
                      <a:r>
                        <a:rPr lang="en-US" sz="1000" b="0" i="0" u="none" strike="noStrike">
                          <a:solidFill>
                            <a:srgbClr val="000000"/>
                          </a:solidFill>
                          <a:effectLst/>
                          <a:latin typeface="Times New Roman" panose="02020603050405020304" pitchFamily="18" charset="0"/>
                        </a:rPr>
                        <a:t>08134090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Other fruit, dried, </a:t>
                      </a:r>
                      <a:r>
                        <a:rPr lang="en-US" sz="1000" b="0" i="0" u="none" strike="noStrike" dirty="0" err="1">
                          <a:solidFill>
                            <a:srgbClr val="000000"/>
                          </a:solidFill>
                          <a:effectLst/>
                          <a:latin typeface="Times New Roman" panose="02020603050405020304" pitchFamily="18" charset="0"/>
                        </a:rPr>
                        <a:t>nes</a:t>
                      </a:r>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2448567984"/>
                  </a:ext>
                </a:extLst>
              </a:tr>
            </a:tbl>
          </a:graphicData>
        </a:graphic>
      </p:graphicFrame>
      <p:sp>
        <p:nvSpPr>
          <p:cNvPr id="5" name="Arrow: Left 4">
            <a:hlinkClick r:id="rId2" action="ppaction://hlinksldjump"/>
            <a:extLst>
              <a:ext uri="{FF2B5EF4-FFF2-40B4-BE49-F238E27FC236}">
                <a16:creationId xmlns:a16="http://schemas.microsoft.com/office/drawing/2014/main" id="{D2004FBB-1044-4581-749C-9BA285D089DF}"/>
              </a:ext>
            </a:extLst>
          </p:cNvPr>
          <p:cNvSpPr/>
          <p:nvPr/>
        </p:nvSpPr>
        <p:spPr>
          <a:xfrm>
            <a:off x="10111310" y="211457"/>
            <a:ext cx="1687285" cy="50960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166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88F-3B00-4D9A-B9C6-831523C76746}"/>
              </a:ext>
            </a:extLst>
          </p:cNvPr>
          <p:cNvSpPr>
            <a:spLocks noGrp="1"/>
          </p:cNvSpPr>
          <p:nvPr>
            <p:ph type="title"/>
          </p:nvPr>
        </p:nvSpPr>
        <p:spPr>
          <a:xfrm>
            <a:off x="838200" y="184373"/>
            <a:ext cx="10515600" cy="613070"/>
          </a:xfrm>
        </p:spPr>
        <p:txBody>
          <a:bodyPr>
            <a:normAutofit fontScale="90000"/>
          </a:bodyPr>
          <a:lstStyle/>
          <a:p>
            <a:r>
              <a:rPr lang="en-US" dirty="0"/>
              <a:t>Processed Food  – Unutilized Tariff Lines </a:t>
            </a:r>
          </a:p>
        </p:txBody>
      </p:sp>
      <p:graphicFrame>
        <p:nvGraphicFramePr>
          <p:cNvPr id="4" name="Table 4">
            <a:extLst>
              <a:ext uri="{FF2B5EF4-FFF2-40B4-BE49-F238E27FC236}">
                <a16:creationId xmlns:a16="http://schemas.microsoft.com/office/drawing/2014/main" id="{9C5D4F6D-65B2-4D96-834A-1AD92EF7D198}"/>
              </a:ext>
            </a:extLst>
          </p:cNvPr>
          <p:cNvGraphicFramePr>
            <a:graphicFrameLocks noGrp="1"/>
          </p:cNvGraphicFramePr>
          <p:nvPr>
            <p:ph idx="1"/>
          </p:nvPr>
        </p:nvGraphicFramePr>
        <p:xfrm>
          <a:off x="393406" y="999460"/>
          <a:ext cx="11313041" cy="5558586"/>
        </p:xfrm>
        <a:graphic>
          <a:graphicData uri="http://schemas.openxmlformats.org/drawingml/2006/table">
            <a:tbl>
              <a:tblPr firstRow="1" bandRow="1">
                <a:tableStyleId>{5C22544A-7EE6-4342-B048-85BDC9FD1C3A}</a:tableStyleId>
              </a:tblPr>
              <a:tblGrid>
                <a:gridCol w="2415508">
                  <a:extLst>
                    <a:ext uri="{9D8B030D-6E8A-4147-A177-3AD203B41FA5}">
                      <a16:colId xmlns:a16="http://schemas.microsoft.com/office/drawing/2014/main" val="3127525884"/>
                    </a:ext>
                  </a:extLst>
                </a:gridCol>
                <a:gridCol w="8897533">
                  <a:extLst>
                    <a:ext uri="{9D8B030D-6E8A-4147-A177-3AD203B41FA5}">
                      <a16:colId xmlns:a16="http://schemas.microsoft.com/office/drawing/2014/main" val="751722845"/>
                    </a:ext>
                  </a:extLst>
                </a:gridCol>
              </a:tblGrid>
              <a:tr h="326705">
                <a:tc>
                  <a:txBody>
                    <a:bodyPr/>
                    <a:lstStyle/>
                    <a:p>
                      <a:endParaRPr lang="en-US"/>
                    </a:p>
                  </a:txBody>
                  <a:tcPr/>
                </a:tc>
                <a:tc>
                  <a:txBody>
                    <a:bodyPr/>
                    <a:lstStyle/>
                    <a:p>
                      <a:endParaRPr lang="en-US" dirty="0"/>
                    </a:p>
                  </a:txBody>
                  <a:tcPr/>
                </a:tc>
                <a:extLst>
                  <a:ext uri="{0D108BD9-81ED-4DB2-BD59-A6C34878D82A}">
                    <a16:rowId xmlns:a16="http://schemas.microsoft.com/office/drawing/2014/main" val="146160292"/>
                  </a:ext>
                </a:extLst>
              </a:tr>
              <a:tr h="149587">
                <a:tc>
                  <a:txBody>
                    <a:bodyPr/>
                    <a:lstStyle/>
                    <a:p>
                      <a:pPr algn="ctr" fontAlgn="t"/>
                      <a:r>
                        <a:rPr lang="en-US" sz="1000" b="0" i="0" u="none" strike="noStrike">
                          <a:solidFill>
                            <a:srgbClr val="000000"/>
                          </a:solidFill>
                          <a:effectLst/>
                          <a:latin typeface="Times New Roman" panose="02020603050405020304" pitchFamily="18" charset="0"/>
                        </a:rPr>
                        <a:t>09109100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Spice mixtures</a:t>
                      </a:r>
                    </a:p>
                  </a:txBody>
                  <a:tcPr marL="6350" marR="6350" marT="6350" marB="0"/>
                </a:tc>
                <a:extLst>
                  <a:ext uri="{0D108BD9-81ED-4DB2-BD59-A6C34878D82A}">
                    <a16:rowId xmlns:a16="http://schemas.microsoft.com/office/drawing/2014/main" val="1461341617"/>
                  </a:ext>
                </a:extLst>
              </a:tr>
              <a:tr h="149587">
                <a:tc>
                  <a:txBody>
                    <a:bodyPr/>
                    <a:lstStyle/>
                    <a:p>
                      <a:pPr algn="ctr" fontAlgn="t"/>
                      <a:r>
                        <a:rPr lang="en-US" sz="1000" b="0" i="0" u="none" strike="noStrike">
                          <a:solidFill>
                            <a:srgbClr val="000000"/>
                          </a:solidFill>
                          <a:effectLst/>
                          <a:latin typeface="Times New Roman" panose="02020603050405020304" pitchFamily="18" charset="0"/>
                        </a:rPr>
                        <a:t>09109900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Other spices, nes</a:t>
                      </a:r>
                    </a:p>
                  </a:txBody>
                  <a:tcPr marL="6350" marR="6350" marT="6350" marB="0"/>
                </a:tc>
                <a:extLst>
                  <a:ext uri="{0D108BD9-81ED-4DB2-BD59-A6C34878D82A}">
                    <a16:rowId xmlns:a16="http://schemas.microsoft.com/office/drawing/2014/main" val="1227124909"/>
                  </a:ext>
                </a:extLst>
              </a:tr>
              <a:tr h="149587">
                <a:tc>
                  <a:txBody>
                    <a:bodyPr/>
                    <a:lstStyle/>
                    <a:p>
                      <a:pPr algn="ctr" fontAlgn="t"/>
                      <a:r>
                        <a:rPr lang="en-US" sz="1000" b="0" i="0" u="none" strike="noStrike">
                          <a:solidFill>
                            <a:srgbClr val="000000"/>
                          </a:solidFill>
                          <a:effectLst/>
                          <a:latin typeface="Times New Roman" panose="02020603050405020304" pitchFamily="18" charset="0"/>
                        </a:rPr>
                        <a:t>12074090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Sesamum seeds excl for sowing</a:t>
                      </a:r>
                    </a:p>
                  </a:txBody>
                  <a:tcPr marL="6350" marR="6350" marT="6350" marB="0"/>
                </a:tc>
                <a:extLst>
                  <a:ext uri="{0D108BD9-81ED-4DB2-BD59-A6C34878D82A}">
                    <a16:rowId xmlns:a16="http://schemas.microsoft.com/office/drawing/2014/main" val="3542512145"/>
                  </a:ext>
                </a:extLst>
              </a:tr>
              <a:tr h="149587">
                <a:tc>
                  <a:txBody>
                    <a:bodyPr/>
                    <a:lstStyle/>
                    <a:p>
                      <a:pPr algn="ctr" fontAlgn="t"/>
                      <a:r>
                        <a:rPr lang="en-US" sz="1000" b="0" i="0" u="none" strike="noStrike">
                          <a:solidFill>
                            <a:srgbClr val="000000"/>
                          </a:solidFill>
                          <a:effectLst/>
                          <a:latin typeface="Times New Roman" panose="02020603050405020304" pitchFamily="18" charset="0"/>
                        </a:rPr>
                        <a:t>12024200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Ground-nuts, not roasted or otherwise cooked,shelled, whether or not broken</a:t>
                      </a:r>
                    </a:p>
                  </a:txBody>
                  <a:tcPr marL="95250" marR="6350" marT="6350" marB="0"/>
                </a:tc>
                <a:extLst>
                  <a:ext uri="{0D108BD9-81ED-4DB2-BD59-A6C34878D82A}">
                    <a16:rowId xmlns:a16="http://schemas.microsoft.com/office/drawing/2014/main" val="669794852"/>
                  </a:ext>
                </a:extLst>
              </a:tr>
              <a:tr h="149587">
                <a:tc>
                  <a:txBody>
                    <a:bodyPr/>
                    <a:lstStyle/>
                    <a:p>
                      <a:pPr algn="ctr" fontAlgn="t"/>
                      <a:r>
                        <a:rPr lang="en-US" sz="1000" b="0" i="0" u="none" strike="noStrike">
                          <a:solidFill>
                            <a:srgbClr val="000000"/>
                          </a:solidFill>
                          <a:effectLst/>
                          <a:latin typeface="Times New Roman" panose="02020603050405020304" pitchFamily="18" charset="0"/>
                        </a:rPr>
                        <a:t>12024100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Ground-nuts in shell, excl. seed, not cooked</a:t>
                      </a:r>
                    </a:p>
                  </a:txBody>
                  <a:tcPr marL="6350" marR="6350" marT="6350" marB="0"/>
                </a:tc>
                <a:extLst>
                  <a:ext uri="{0D108BD9-81ED-4DB2-BD59-A6C34878D82A}">
                    <a16:rowId xmlns:a16="http://schemas.microsoft.com/office/drawing/2014/main" val="3027693474"/>
                  </a:ext>
                </a:extLst>
              </a:tr>
              <a:tr h="277926">
                <a:tc>
                  <a:txBody>
                    <a:bodyPr/>
                    <a:lstStyle/>
                    <a:p>
                      <a:pPr algn="ctr" fontAlgn="t"/>
                      <a:r>
                        <a:rPr lang="en-US" sz="1000" b="0" i="0" u="none" strike="noStrike">
                          <a:solidFill>
                            <a:srgbClr val="000000"/>
                          </a:solidFill>
                          <a:effectLst/>
                          <a:latin typeface="Times New Roman" panose="02020603050405020304" pitchFamily="18" charset="0"/>
                        </a:rPr>
                        <a:t>15162000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Vegetable fats &amp; oils &amp; their fractions, hydrogenated, etc</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，not further prepared</a:t>
                      </a:r>
                    </a:p>
                  </a:txBody>
                  <a:tcPr marL="6350" marR="6350" marT="6350" marB="0"/>
                </a:tc>
                <a:extLst>
                  <a:ext uri="{0D108BD9-81ED-4DB2-BD59-A6C34878D82A}">
                    <a16:rowId xmlns:a16="http://schemas.microsoft.com/office/drawing/2014/main" val="2245144315"/>
                  </a:ext>
                </a:extLst>
              </a:tr>
              <a:tr h="149587">
                <a:tc>
                  <a:txBody>
                    <a:bodyPr/>
                    <a:lstStyle/>
                    <a:p>
                      <a:pPr algn="ctr" fontAlgn="t"/>
                      <a:r>
                        <a:rPr lang="en-US" sz="1000" b="0" i="0" u="none" strike="noStrike">
                          <a:solidFill>
                            <a:srgbClr val="000000"/>
                          </a:solidFill>
                          <a:effectLst/>
                          <a:latin typeface="Times New Roman" panose="02020603050405020304" pitchFamily="18" charset="0"/>
                        </a:rPr>
                        <a:t>14049090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Other vegetable products</a:t>
                      </a:r>
                    </a:p>
                  </a:txBody>
                  <a:tcPr marL="6350" marR="6350" marT="6350" marB="0"/>
                </a:tc>
                <a:extLst>
                  <a:ext uri="{0D108BD9-81ED-4DB2-BD59-A6C34878D82A}">
                    <a16:rowId xmlns:a16="http://schemas.microsoft.com/office/drawing/2014/main" val="1098558928"/>
                  </a:ext>
                </a:extLst>
              </a:tr>
              <a:tr h="149587">
                <a:tc>
                  <a:txBody>
                    <a:bodyPr/>
                    <a:lstStyle/>
                    <a:p>
                      <a:pPr algn="ctr" fontAlgn="t"/>
                      <a:r>
                        <a:rPr lang="en-US" sz="1000" b="0" i="0" u="none" strike="noStrike">
                          <a:solidFill>
                            <a:srgbClr val="000000"/>
                          </a:solidFill>
                          <a:effectLst/>
                          <a:latin typeface="Times New Roman" panose="02020603050405020304" pitchFamily="18" charset="0"/>
                        </a:rPr>
                        <a:t>13021990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Vegetable saps and extracts,nes, used in pesticide</a:t>
                      </a:r>
                    </a:p>
                  </a:txBody>
                  <a:tcPr marL="6350" marR="6350" marT="6350" marB="0"/>
                </a:tc>
                <a:extLst>
                  <a:ext uri="{0D108BD9-81ED-4DB2-BD59-A6C34878D82A}">
                    <a16:rowId xmlns:a16="http://schemas.microsoft.com/office/drawing/2014/main" val="2448567984"/>
                  </a:ext>
                </a:extLst>
              </a:tr>
              <a:tr h="149587">
                <a:tc>
                  <a:txBody>
                    <a:bodyPr/>
                    <a:lstStyle/>
                    <a:p>
                      <a:pPr algn="ctr" fontAlgn="t"/>
                      <a:r>
                        <a:rPr lang="en-US" sz="1000" b="0" i="0" u="none" strike="noStrike">
                          <a:solidFill>
                            <a:srgbClr val="000000"/>
                          </a:solidFill>
                          <a:effectLst/>
                          <a:latin typeface="Times New Roman" panose="02020603050405020304" pitchFamily="18" charset="0"/>
                        </a:rPr>
                        <a:t>12119036</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Liquorice roots, fresh or dried</a:t>
                      </a:r>
                    </a:p>
                  </a:txBody>
                  <a:tcPr marL="6350" marR="6350" marT="6350" marB="0"/>
                </a:tc>
                <a:extLst>
                  <a:ext uri="{0D108BD9-81ED-4DB2-BD59-A6C34878D82A}">
                    <a16:rowId xmlns:a16="http://schemas.microsoft.com/office/drawing/2014/main" val="3317023667"/>
                  </a:ext>
                </a:extLst>
              </a:tr>
              <a:tr h="149587">
                <a:tc>
                  <a:txBody>
                    <a:bodyPr/>
                    <a:lstStyle/>
                    <a:p>
                      <a:pPr algn="ctr" fontAlgn="t"/>
                      <a:r>
                        <a:rPr lang="en-US" sz="1000" b="0" i="0" u="none" strike="noStrike">
                          <a:solidFill>
                            <a:srgbClr val="000000"/>
                          </a:solidFill>
                          <a:effectLst/>
                          <a:latin typeface="Times New Roman" panose="02020603050405020304" pitchFamily="18" charset="0"/>
                        </a:rPr>
                        <a:t>17023000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Glucose &amp; glucose syrup, containing&lt;20% fructose</a:t>
                      </a:r>
                    </a:p>
                  </a:txBody>
                  <a:tcPr marL="6350" marR="6350" marT="6350" marB="0"/>
                </a:tc>
                <a:extLst>
                  <a:ext uri="{0D108BD9-81ED-4DB2-BD59-A6C34878D82A}">
                    <a16:rowId xmlns:a16="http://schemas.microsoft.com/office/drawing/2014/main" val="3475614551"/>
                  </a:ext>
                </a:extLst>
              </a:tr>
              <a:tr h="149587">
                <a:tc>
                  <a:txBody>
                    <a:bodyPr/>
                    <a:lstStyle/>
                    <a:p>
                      <a:pPr algn="ctr" fontAlgn="t"/>
                      <a:r>
                        <a:rPr lang="en-US" sz="1000" b="0" i="0" u="none" strike="noStrike">
                          <a:solidFill>
                            <a:srgbClr val="000000"/>
                          </a:solidFill>
                          <a:effectLst/>
                          <a:latin typeface="Times New Roman" panose="02020603050405020304" pitchFamily="18" charset="0"/>
                        </a:rPr>
                        <a:t>17041000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Chewing gum</a:t>
                      </a:r>
                    </a:p>
                  </a:txBody>
                  <a:tcPr marL="6350" marR="6350" marT="6350" marB="0"/>
                </a:tc>
                <a:extLst>
                  <a:ext uri="{0D108BD9-81ED-4DB2-BD59-A6C34878D82A}">
                    <a16:rowId xmlns:a16="http://schemas.microsoft.com/office/drawing/2014/main" val="4211424066"/>
                  </a:ext>
                </a:extLst>
              </a:tr>
              <a:tr h="149587">
                <a:tc>
                  <a:txBody>
                    <a:bodyPr/>
                    <a:lstStyle/>
                    <a:p>
                      <a:pPr algn="ctr" fontAlgn="t"/>
                      <a:r>
                        <a:rPr lang="en-US" sz="1000" b="0" i="0" u="none" strike="noStrike">
                          <a:solidFill>
                            <a:srgbClr val="000000"/>
                          </a:solidFill>
                          <a:effectLst/>
                          <a:latin typeface="Times New Roman" panose="02020603050405020304" pitchFamily="18" charset="0"/>
                        </a:rPr>
                        <a:t>17049000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Sugar confectionery not containing cocoa, </a:t>
                      </a:r>
                      <a:r>
                        <a:rPr lang="en-US" sz="1000" b="0" i="0" u="none" strike="noStrike" dirty="0" err="1">
                          <a:solidFill>
                            <a:srgbClr val="000000"/>
                          </a:solidFill>
                          <a:effectLst/>
                          <a:latin typeface="Times New Roman" panose="02020603050405020304" pitchFamily="18" charset="0"/>
                        </a:rPr>
                        <a:t>nes</a:t>
                      </a:r>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1915584952"/>
                  </a:ext>
                </a:extLst>
              </a:tr>
              <a:tr h="149587">
                <a:tc>
                  <a:txBody>
                    <a:bodyPr/>
                    <a:lstStyle/>
                    <a:p>
                      <a:pPr algn="ctr" fontAlgn="t"/>
                      <a:r>
                        <a:rPr lang="en-US" sz="1000" b="0" i="0" u="none" strike="noStrike">
                          <a:solidFill>
                            <a:srgbClr val="000000"/>
                          </a:solidFill>
                          <a:effectLst/>
                          <a:latin typeface="Times New Roman" panose="02020603050405020304" pitchFamily="18" charset="0"/>
                        </a:rPr>
                        <a:t>19011000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Preparations for infant use, for retail sale, of flour, </a:t>
                      </a:r>
                      <a:r>
                        <a:rPr lang="en-US" sz="1000" b="0" i="0" u="none" strike="noStrike" dirty="0" err="1">
                          <a:solidFill>
                            <a:srgbClr val="000000"/>
                          </a:solidFill>
                          <a:effectLst/>
                          <a:latin typeface="Times New Roman" panose="02020603050405020304" pitchFamily="18" charset="0"/>
                        </a:rPr>
                        <a:t>etc</a:t>
                      </a:r>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1493697194"/>
                  </a:ext>
                </a:extLst>
              </a:tr>
              <a:tr h="149587">
                <a:tc>
                  <a:txBody>
                    <a:bodyPr/>
                    <a:lstStyle/>
                    <a:p>
                      <a:pPr algn="ctr" fontAlgn="t"/>
                      <a:r>
                        <a:rPr lang="en-US" sz="1000" b="0" i="0" u="none" strike="noStrike">
                          <a:solidFill>
                            <a:srgbClr val="000000"/>
                          </a:solidFill>
                          <a:effectLst/>
                          <a:latin typeface="Times New Roman" panose="02020603050405020304" pitchFamily="18" charset="0"/>
                        </a:rPr>
                        <a:t>19019000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Other food </a:t>
                      </a:r>
                      <a:r>
                        <a:rPr lang="en-US" sz="1000" b="0" i="0" u="none" strike="noStrike" dirty="0" err="1">
                          <a:solidFill>
                            <a:srgbClr val="000000"/>
                          </a:solidFill>
                          <a:effectLst/>
                          <a:latin typeface="Times New Roman" panose="02020603050405020304" pitchFamily="18" charset="0"/>
                        </a:rPr>
                        <a:t>prep.s</a:t>
                      </a:r>
                      <a:r>
                        <a:rPr lang="en-US" sz="1000" b="0" i="0" u="none" strike="noStrike" dirty="0">
                          <a:solidFill>
                            <a:srgbClr val="000000"/>
                          </a:solidFill>
                          <a:effectLst/>
                          <a:latin typeface="Times New Roman" panose="02020603050405020304" pitchFamily="18" charset="0"/>
                        </a:rPr>
                        <a:t> of flour, </a:t>
                      </a:r>
                      <a:r>
                        <a:rPr lang="en-US" sz="1000" b="0" i="0" u="none" strike="noStrike" dirty="0" err="1">
                          <a:solidFill>
                            <a:srgbClr val="000000"/>
                          </a:solidFill>
                          <a:effectLst/>
                          <a:latin typeface="Times New Roman" panose="02020603050405020304" pitchFamily="18" charset="0"/>
                        </a:rPr>
                        <a:t>etc</a:t>
                      </a:r>
                      <a:r>
                        <a:rPr lang="en-US" sz="1000" b="0" i="0" u="none" strike="noStrike" dirty="0">
                          <a:solidFill>
                            <a:srgbClr val="000000"/>
                          </a:solidFill>
                          <a:effectLst/>
                          <a:latin typeface="Times New Roman" panose="02020603050405020304" pitchFamily="18" charset="0"/>
                        </a:rPr>
                        <a:t>, </a:t>
                      </a:r>
                      <a:r>
                        <a:rPr lang="en-US" sz="1000" b="0" i="0" u="none" strike="noStrike" dirty="0" err="1">
                          <a:solidFill>
                            <a:srgbClr val="000000"/>
                          </a:solidFill>
                          <a:effectLst/>
                          <a:latin typeface="Times New Roman" panose="02020603050405020304" pitchFamily="18" charset="0"/>
                        </a:rPr>
                        <a:t>nes</a:t>
                      </a:r>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4077202035"/>
                  </a:ext>
                </a:extLst>
              </a:tr>
              <a:tr h="149587">
                <a:tc>
                  <a:txBody>
                    <a:bodyPr/>
                    <a:lstStyle/>
                    <a:p>
                      <a:pPr algn="ctr" fontAlgn="t"/>
                      <a:r>
                        <a:rPr lang="en-US" sz="1000" b="0" i="0" u="none" strike="noStrike">
                          <a:solidFill>
                            <a:srgbClr val="000000"/>
                          </a:solidFill>
                          <a:effectLst/>
                          <a:latin typeface="Times New Roman" panose="02020603050405020304" pitchFamily="18" charset="0"/>
                        </a:rPr>
                        <a:t>19021900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Other uncooked pasta, not containing eggs/stuffed</a:t>
                      </a:r>
                    </a:p>
                  </a:txBody>
                  <a:tcPr marL="6350" marR="6350" marT="6350" marB="0"/>
                </a:tc>
                <a:extLst>
                  <a:ext uri="{0D108BD9-81ED-4DB2-BD59-A6C34878D82A}">
                    <a16:rowId xmlns:a16="http://schemas.microsoft.com/office/drawing/2014/main" val="827333939"/>
                  </a:ext>
                </a:extLst>
              </a:tr>
              <a:tr h="149587">
                <a:tc>
                  <a:txBody>
                    <a:bodyPr/>
                    <a:lstStyle/>
                    <a:p>
                      <a:pPr algn="ctr" fontAlgn="t"/>
                      <a:r>
                        <a:rPr lang="en-US" sz="1000" b="0" i="0" u="none" strike="noStrike">
                          <a:solidFill>
                            <a:srgbClr val="000000"/>
                          </a:solidFill>
                          <a:effectLst/>
                          <a:latin typeface="Times New Roman" panose="02020603050405020304" pitchFamily="18" charset="0"/>
                        </a:rPr>
                        <a:t>19053100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Sweet biscuits</a:t>
                      </a:r>
                    </a:p>
                  </a:txBody>
                  <a:tcPr marL="6350" marR="6350" marT="6350" marB="0"/>
                </a:tc>
                <a:extLst>
                  <a:ext uri="{0D108BD9-81ED-4DB2-BD59-A6C34878D82A}">
                    <a16:rowId xmlns:a16="http://schemas.microsoft.com/office/drawing/2014/main" val="2874002022"/>
                  </a:ext>
                </a:extLst>
              </a:tr>
              <a:tr h="277926">
                <a:tc>
                  <a:txBody>
                    <a:bodyPr/>
                    <a:lstStyle/>
                    <a:p>
                      <a:pPr algn="ctr" fontAlgn="t"/>
                      <a:r>
                        <a:rPr lang="en-US" sz="1000" b="0" i="0" u="none" strike="noStrike">
                          <a:solidFill>
                            <a:srgbClr val="000000"/>
                          </a:solidFill>
                          <a:effectLst/>
                          <a:latin typeface="Times New Roman" panose="02020603050405020304" pitchFamily="18" charset="0"/>
                        </a:rPr>
                        <a:t>19059000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Other bread, </a:t>
                      </a:r>
                      <a:r>
                        <a:rPr lang="en-US" sz="1000" b="0" i="0" u="none" strike="noStrike" dirty="0" err="1">
                          <a:solidFill>
                            <a:srgbClr val="000000"/>
                          </a:solidFill>
                          <a:effectLst/>
                          <a:latin typeface="Times New Roman" panose="02020603050405020304" pitchFamily="18" charset="0"/>
                        </a:rPr>
                        <a:t>etc</a:t>
                      </a:r>
                      <a:r>
                        <a:rPr lang="en-US" sz="1000" b="0" i="0" u="none" strike="noStrike" dirty="0">
                          <a:solidFill>
                            <a:srgbClr val="000000"/>
                          </a:solidFill>
                          <a:effectLst/>
                          <a:latin typeface="Times New Roman" panose="02020603050405020304" pitchFamily="18" charset="0"/>
                        </a:rPr>
                        <a:t>, </a:t>
                      </a:r>
                      <a:r>
                        <a:rPr lang="en-US" sz="1000" b="0" i="0" u="none" strike="noStrike" dirty="0" err="1">
                          <a:solidFill>
                            <a:srgbClr val="000000"/>
                          </a:solidFill>
                          <a:effectLst/>
                          <a:latin typeface="Times New Roman" panose="02020603050405020304" pitchFamily="18" charset="0"/>
                        </a:rPr>
                        <a:t>nes</a:t>
                      </a:r>
                      <a:r>
                        <a:rPr lang="en-US" sz="1000" b="0" i="0" u="none" strike="noStrike" dirty="0">
                          <a:solidFill>
                            <a:srgbClr val="000000"/>
                          </a:solidFill>
                          <a:effectLst/>
                          <a:latin typeface="Times New Roman" panose="02020603050405020304" pitchFamily="18" charset="0"/>
                        </a:rPr>
                        <a:t>; communion wafers, rice paper,</a:t>
                      </a:r>
                    </a:p>
                  </a:txBody>
                  <a:tcPr marL="6350" marR="6350" marT="6350" marB="0"/>
                </a:tc>
                <a:extLst>
                  <a:ext uri="{0D108BD9-81ED-4DB2-BD59-A6C34878D82A}">
                    <a16:rowId xmlns:a16="http://schemas.microsoft.com/office/drawing/2014/main" val="3184938674"/>
                  </a:ext>
                </a:extLst>
              </a:tr>
              <a:tr h="149587">
                <a:tc>
                  <a:txBody>
                    <a:bodyPr/>
                    <a:lstStyle/>
                    <a:p>
                      <a:pPr algn="ctr" fontAlgn="t"/>
                      <a:r>
                        <a:rPr lang="en-US" sz="1000" b="0" i="0" u="none" strike="noStrike">
                          <a:solidFill>
                            <a:srgbClr val="000000"/>
                          </a:solidFill>
                          <a:effectLst/>
                          <a:latin typeface="Times New Roman" panose="02020603050405020304" pitchFamily="18" charset="0"/>
                        </a:rPr>
                        <a:t>20052000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Potatoes, preserved o/t by vinegar or acetic acid, not frozen</a:t>
                      </a:r>
                    </a:p>
                  </a:txBody>
                  <a:tcPr marL="190500" marR="6350" marT="6350" marB="0"/>
                </a:tc>
                <a:extLst>
                  <a:ext uri="{0D108BD9-81ED-4DB2-BD59-A6C34878D82A}">
                    <a16:rowId xmlns:a16="http://schemas.microsoft.com/office/drawing/2014/main" val="1746510742"/>
                  </a:ext>
                </a:extLst>
              </a:tr>
              <a:tr h="149587">
                <a:tc>
                  <a:txBody>
                    <a:bodyPr/>
                    <a:lstStyle/>
                    <a:p>
                      <a:pPr algn="ctr" fontAlgn="t"/>
                      <a:r>
                        <a:rPr lang="en-US" sz="1000" b="0" i="0" u="none" strike="noStrike">
                          <a:solidFill>
                            <a:srgbClr val="000000"/>
                          </a:solidFill>
                          <a:effectLst/>
                          <a:latin typeface="Times New Roman" panose="02020603050405020304" pitchFamily="18" charset="0"/>
                        </a:rPr>
                        <a:t>20089931</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Seasoned laver</a:t>
                      </a:r>
                    </a:p>
                  </a:txBody>
                  <a:tcPr marL="6350" marR="6350" marT="6350" marB="0"/>
                </a:tc>
                <a:extLst>
                  <a:ext uri="{0D108BD9-81ED-4DB2-BD59-A6C34878D82A}">
                    <a16:rowId xmlns:a16="http://schemas.microsoft.com/office/drawing/2014/main" val="1966199512"/>
                  </a:ext>
                </a:extLst>
              </a:tr>
              <a:tr h="149587">
                <a:tc>
                  <a:txBody>
                    <a:bodyPr/>
                    <a:lstStyle/>
                    <a:p>
                      <a:pPr algn="ctr" fontAlgn="t"/>
                      <a:r>
                        <a:rPr lang="en-US" sz="1000" b="0" i="0" u="none" strike="noStrike">
                          <a:solidFill>
                            <a:srgbClr val="000000"/>
                          </a:solidFill>
                          <a:effectLst/>
                          <a:latin typeface="Times New Roman" panose="02020603050405020304" pitchFamily="18" charset="0"/>
                        </a:rPr>
                        <a:t>20089933</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Salted </a:t>
                      </a:r>
                      <a:r>
                        <a:rPr lang="en-US" sz="1000" b="0" i="0" u="none" strike="noStrike" dirty="0" err="1">
                          <a:solidFill>
                            <a:srgbClr val="000000"/>
                          </a:solidFill>
                          <a:effectLst/>
                          <a:latin typeface="Times New Roman" panose="02020603050405020304" pitchFamily="18" charset="0"/>
                        </a:rPr>
                        <a:t>undariapinnatifida</a:t>
                      </a:r>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2190344889"/>
                  </a:ext>
                </a:extLst>
              </a:tr>
              <a:tr h="149587">
                <a:tc>
                  <a:txBody>
                    <a:bodyPr/>
                    <a:lstStyle/>
                    <a:p>
                      <a:pPr algn="ctr" fontAlgn="t"/>
                      <a:r>
                        <a:rPr lang="en-US" sz="1000" b="0" i="0" u="none" strike="noStrike">
                          <a:solidFill>
                            <a:srgbClr val="000000"/>
                          </a:solidFill>
                          <a:effectLst/>
                          <a:latin typeface="Times New Roman" panose="02020603050405020304" pitchFamily="18" charset="0"/>
                        </a:rPr>
                        <a:t>20089990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Other fruit, </a:t>
                      </a:r>
                      <a:r>
                        <a:rPr lang="en-US" sz="1000" b="0" i="0" u="none" strike="noStrike" dirty="0" err="1">
                          <a:solidFill>
                            <a:srgbClr val="000000"/>
                          </a:solidFill>
                          <a:effectLst/>
                          <a:latin typeface="Times New Roman" panose="02020603050405020304" pitchFamily="18" charset="0"/>
                        </a:rPr>
                        <a:t>etc</a:t>
                      </a:r>
                      <a:r>
                        <a:rPr lang="en-US" sz="1000" b="0" i="0" u="none" strike="noStrike" dirty="0">
                          <a:solidFill>
                            <a:srgbClr val="000000"/>
                          </a:solidFill>
                          <a:effectLst/>
                          <a:latin typeface="Times New Roman" panose="02020603050405020304" pitchFamily="18" charset="0"/>
                        </a:rPr>
                        <a:t>, prepared or preserved, </a:t>
                      </a:r>
                      <a:r>
                        <a:rPr lang="en-US" sz="1000" b="0" i="0" u="none" strike="noStrike" dirty="0" err="1">
                          <a:solidFill>
                            <a:srgbClr val="000000"/>
                          </a:solidFill>
                          <a:effectLst/>
                          <a:latin typeface="Times New Roman" panose="02020603050405020304" pitchFamily="18" charset="0"/>
                        </a:rPr>
                        <a:t>nes</a:t>
                      </a:r>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4180728485"/>
                  </a:ext>
                </a:extLst>
              </a:tr>
              <a:tr h="149587">
                <a:tc>
                  <a:txBody>
                    <a:bodyPr/>
                    <a:lstStyle/>
                    <a:p>
                      <a:pPr algn="ctr" fontAlgn="t"/>
                      <a:r>
                        <a:rPr lang="en-US" sz="1000" b="0" i="0" u="none" strike="noStrike">
                          <a:solidFill>
                            <a:srgbClr val="000000"/>
                          </a:solidFill>
                          <a:effectLst/>
                          <a:latin typeface="Times New Roman" panose="02020603050405020304" pitchFamily="18" charset="0"/>
                        </a:rPr>
                        <a:t>20098912</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Mango juice</a:t>
                      </a:r>
                    </a:p>
                  </a:txBody>
                  <a:tcPr marL="6350" marR="6350" marT="6350" marB="0"/>
                </a:tc>
                <a:extLst>
                  <a:ext uri="{0D108BD9-81ED-4DB2-BD59-A6C34878D82A}">
                    <a16:rowId xmlns:a16="http://schemas.microsoft.com/office/drawing/2014/main" val="3667094727"/>
                  </a:ext>
                </a:extLst>
              </a:tr>
              <a:tr h="149587">
                <a:tc>
                  <a:txBody>
                    <a:bodyPr/>
                    <a:lstStyle/>
                    <a:p>
                      <a:pPr algn="ctr" fontAlgn="t"/>
                      <a:r>
                        <a:rPr lang="en-US" sz="1000" b="0" i="0" u="none" strike="noStrike">
                          <a:solidFill>
                            <a:srgbClr val="000000"/>
                          </a:solidFill>
                          <a:effectLst/>
                          <a:latin typeface="Times New Roman" panose="02020603050405020304" pitchFamily="18" charset="0"/>
                        </a:rPr>
                        <a:t>20098919</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Other single fruit </a:t>
                      </a:r>
                      <a:r>
                        <a:rPr lang="en-US" sz="1000" b="0" i="0" u="none" strike="noStrike" dirty="0" err="1">
                          <a:solidFill>
                            <a:srgbClr val="000000"/>
                          </a:solidFill>
                          <a:effectLst/>
                          <a:latin typeface="Times New Roman" panose="02020603050405020304" pitchFamily="18" charset="0"/>
                        </a:rPr>
                        <a:t>juice,unfermented,not</a:t>
                      </a:r>
                      <a:r>
                        <a:rPr lang="en-US" sz="1000" b="0" i="0" u="none" strike="noStrike" dirty="0">
                          <a:solidFill>
                            <a:srgbClr val="000000"/>
                          </a:solidFill>
                          <a:effectLst/>
                          <a:latin typeface="Times New Roman" panose="02020603050405020304" pitchFamily="18" charset="0"/>
                        </a:rPr>
                        <a:t> containing added spirit</a:t>
                      </a:r>
                    </a:p>
                  </a:txBody>
                  <a:tcPr marL="190500" marR="6350" marT="6350" marB="0"/>
                </a:tc>
                <a:extLst>
                  <a:ext uri="{0D108BD9-81ED-4DB2-BD59-A6C34878D82A}">
                    <a16:rowId xmlns:a16="http://schemas.microsoft.com/office/drawing/2014/main" val="4187449001"/>
                  </a:ext>
                </a:extLst>
              </a:tr>
              <a:tr h="149587">
                <a:tc>
                  <a:txBody>
                    <a:bodyPr/>
                    <a:lstStyle/>
                    <a:p>
                      <a:pPr algn="ctr" fontAlgn="t"/>
                      <a:r>
                        <a:rPr lang="en-US" sz="1000" b="0" i="0" u="none" strike="noStrike">
                          <a:solidFill>
                            <a:srgbClr val="000000"/>
                          </a:solidFill>
                          <a:effectLst/>
                          <a:latin typeface="Times New Roman" panose="02020603050405020304" pitchFamily="18" charset="0"/>
                        </a:rPr>
                        <a:t>20099010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Mixtures of fruit juices, </a:t>
                      </a:r>
                      <a:r>
                        <a:rPr lang="en-US" sz="1000" b="0" i="0" u="none" strike="noStrike" dirty="0" err="1">
                          <a:solidFill>
                            <a:srgbClr val="000000"/>
                          </a:solidFill>
                          <a:effectLst/>
                          <a:latin typeface="Times New Roman" panose="02020603050405020304" pitchFamily="18" charset="0"/>
                        </a:rPr>
                        <a:t>unfermented,not</a:t>
                      </a:r>
                      <a:r>
                        <a:rPr lang="en-US" sz="1000" b="0" i="0" u="none" strike="noStrike" dirty="0">
                          <a:solidFill>
                            <a:srgbClr val="000000"/>
                          </a:solidFill>
                          <a:effectLst/>
                          <a:latin typeface="Times New Roman" panose="02020603050405020304" pitchFamily="18" charset="0"/>
                        </a:rPr>
                        <a:t> containing added spirit</a:t>
                      </a:r>
                    </a:p>
                  </a:txBody>
                  <a:tcPr marL="190500" marR="6350" marT="6350" marB="0"/>
                </a:tc>
                <a:extLst>
                  <a:ext uri="{0D108BD9-81ED-4DB2-BD59-A6C34878D82A}">
                    <a16:rowId xmlns:a16="http://schemas.microsoft.com/office/drawing/2014/main" val="3673839308"/>
                  </a:ext>
                </a:extLst>
              </a:tr>
              <a:tr h="149587">
                <a:tc>
                  <a:txBody>
                    <a:bodyPr/>
                    <a:lstStyle/>
                    <a:p>
                      <a:pPr algn="ctr" fontAlgn="t"/>
                      <a:r>
                        <a:rPr lang="en-US" sz="1000" b="0" i="0" u="none" strike="noStrike">
                          <a:solidFill>
                            <a:srgbClr val="000000"/>
                          </a:solidFill>
                          <a:effectLst/>
                          <a:latin typeface="Times New Roman" panose="02020603050405020304" pitchFamily="18" charset="0"/>
                        </a:rPr>
                        <a:t>20099090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Mixtures of veg juices, unfermented,not containing added spirit</a:t>
                      </a:r>
                    </a:p>
                  </a:txBody>
                  <a:tcPr marL="190500" marR="6350" marT="6350" marB="0"/>
                </a:tc>
                <a:extLst>
                  <a:ext uri="{0D108BD9-81ED-4DB2-BD59-A6C34878D82A}">
                    <a16:rowId xmlns:a16="http://schemas.microsoft.com/office/drawing/2014/main" val="1490522328"/>
                  </a:ext>
                </a:extLst>
              </a:tr>
              <a:tr h="149587">
                <a:tc>
                  <a:txBody>
                    <a:bodyPr/>
                    <a:lstStyle/>
                    <a:p>
                      <a:pPr algn="ctr" fontAlgn="t"/>
                      <a:r>
                        <a:rPr lang="en-US" sz="1000" b="0" i="0" u="none" strike="noStrike">
                          <a:solidFill>
                            <a:srgbClr val="000000"/>
                          </a:solidFill>
                          <a:effectLst/>
                          <a:latin typeface="Times New Roman" panose="02020603050405020304" pitchFamily="18" charset="0"/>
                        </a:rPr>
                        <a:t>21050000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Ice cream &amp; other edible ice, whether or not containing cocoa</a:t>
                      </a:r>
                    </a:p>
                  </a:txBody>
                  <a:tcPr marL="95250" marR="6350" marT="6350" marB="0"/>
                </a:tc>
                <a:extLst>
                  <a:ext uri="{0D108BD9-81ED-4DB2-BD59-A6C34878D82A}">
                    <a16:rowId xmlns:a16="http://schemas.microsoft.com/office/drawing/2014/main" val="3885830753"/>
                  </a:ext>
                </a:extLst>
              </a:tr>
              <a:tr h="149587">
                <a:tc>
                  <a:txBody>
                    <a:bodyPr/>
                    <a:lstStyle/>
                    <a:p>
                      <a:pPr algn="ctr" fontAlgn="t"/>
                      <a:r>
                        <a:rPr lang="en-US" sz="1000" b="0" i="0" u="none" strike="noStrike">
                          <a:solidFill>
                            <a:srgbClr val="000000"/>
                          </a:solidFill>
                          <a:effectLst/>
                          <a:latin typeface="Times New Roman" panose="02020603050405020304" pitchFamily="18" charset="0"/>
                        </a:rPr>
                        <a:t>21069090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Other food preparations not elsewhere specified or included</a:t>
                      </a:r>
                    </a:p>
                  </a:txBody>
                  <a:tcPr marL="190500" marR="6350" marT="6350" marB="0"/>
                </a:tc>
                <a:extLst>
                  <a:ext uri="{0D108BD9-81ED-4DB2-BD59-A6C34878D82A}">
                    <a16:rowId xmlns:a16="http://schemas.microsoft.com/office/drawing/2014/main" val="2433190724"/>
                  </a:ext>
                </a:extLst>
              </a:tr>
              <a:tr h="149587">
                <a:tc>
                  <a:txBody>
                    <a:bodyPr/>
                    <a:lstStyle/>
                    <a:p>
                      <a:pPr algn="ctr" fontAlgn="t"/>
                      <a:r>
                        <a:rPr lang="en-US" sz="1000" b="0" i="0" u="none" strike="noStrike">
                          <a:solidFill>
                            <a:srgbClr val="000000"/>
                          </a:solidFill>
                          <a:effectLst/>
                          <a:latin typeface="Times New Roman" panose="02020603050405020304" pitchFamily="18" charset="0"/>
                        </a:rPr>
                        <a:t>22021000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Waters (incl. mineral &amp; aerated), with added sugar, sweetener, etc</a:t>
                      </a:r>
                    </a:p>
                  </a:txBody>
                  <a:tcPr marL="190500" marR="6350" marT="6350" marB="0"/>
                </a:tc>
                <a:extLst>
                  <a:ext uri="{0D108BD9-81ED-4DB2-BD59-A6C34878D82A}">
                    <a16:rowId xmlns:a16="http://schemas.microsoft.com/office/drawing/2014/main" val="3053004814"/>
                  </a:ext>
                </a:extLst>
              </a:tr>
              <a:tr h="149587">
                <a:tc>
                  <a:txBody>
                    <a:bodyPr/>
                    <a:lstStyle/>
                    <a:p>
                      <a:pPr algn="ctr" fontAlgn="t"/>
                      <a:r>
                        <a:rPr lang="en-US" sz="1000" b="0" i="0" u="none" strike="noStrike">
                          <a:solidFill>
                            <a:srgbClr val="000000"/>
                          </a:solidFill>
                          <a:effectLst/>
                          <a:latin typeface="Times New Roman" panose="02020603050405020304" pitchFamily="18" charset="0"/>
                        </a:rPr>
                        <a:t>20099090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Mixtures of veg juices, unfermented,not containing added spirit</a:t>
                      </a:r>
                    </a:p>
                  </a:txBody>
                  <a:tcPr marL="190500" marR="6350" marT="6350" marB="0"/>
                </a:tc>
                <a:extLst>
                  <a:ext uri="{0D108BD9-81ED-4DB2-BD59-A6C34878D82A}">
                    <a16:rowId xmlns:a16="http://schemas.microsoft.com/office/drawing/2014/main" val="546466802"/>
                  </a:ext>
                </a:extLst>
              </a:tr>
              <a:tr h="149587">
                <a:tc>
                  <a:txBody>
                    <a:bodyPr/>
                    <a:lstStyle/>
                    <a:p>
                      <a:pPr algn="ctr" fontAlgn="t"/>
                      <a:r>
                        <a:rPr lang="en-US" sz="1000" b="0" i="0" u="none" strike="noStrike">
                          <a:solidFill>
                            <a:srgbClr val="000000"/>
                          </a:solidFill>
                          <a:effectLst/>
                          <a:latin typeface="Times New Roman" panose="02020603050405020304" pitchFamily="18" charset="0"/>
                        </a:rPr>
                        <a:t>21050000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Ice cream &amp; other edible ice, whether or not containing cocoa</a:t>
                      </a:r>
                    </a:p>
                  </a:txBody>
                  <a:tcPr marL="95250" marR="6350" marT="6350" marB="0"/>
                </a:tc>
                <a:extLst>
                  <a:ext uri="{0D108BD9-81ED-4DB2-BD59-A6C34878D82A}">
                    <a16:rowId xmlns:a16="http://schemas.microsoft.com/office/drawing/2014/main" val="1417398714"/>
                  </a:ext>
                </a:extLst>
              </a:tr>
              <a:tr h="149587">
                <a:tc>
                  <a:txBody>
                    <a:bodyPr/>
                    <a:lstStyle/>
                    <a:p>
                      <a:pPr algn="ctr" fontAlgn="t"/>
                      <a:r>
                        <a:rPr lang="en-US" sz="1000" b="0" i="0" u="none" strike="noStrike">
                          <a:solidFill>
                            <a:srgbClr val="000000"/>
                          </a:solidFill>
                          <a:effectLst/>
                          <a:latin typeface="Times New Roman" panose="02020603050405020304" pitchFamily="18" charset="0"/>
                        </a:rPr>
                        <a:t>21069090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Other food preparations not elsewhere specified or included</a:t>
                      </a:r>
                    </a:p>
                  </a:txBody>
                  <a:tcPr marL="190500" marR="6350" marT="6350" marB="0"/>
                </a:tc>
                <a:extLst>
                  <a:ext uri="{0D108BD9-81ED-4DB2-BD59-A6C34878D82A}">
                    <a16:rowId xmlns:a16="http://schemas.microsoft.com/office/drawing/2014/main" val="3716315046"/>
                  </a:ext>
                </a:extLst>
              </a:tr>
            </a:tbl>
          </a:graphicData>
        </a:graphic>
      </p:graphicFrame>
      <p:sp>
        <p:nvSpPr>
          <p:cNvPr id="5" name="Arrow: Left 4">
            <a:hlinkClick r:id="rId2" action="ppaction://hlinksldjump"/>
            <a:extLst>
              <a:ext uri="{FF2B5EF4-FFF2-40B4-BE49-F238E27FC236}">
                <a16:creationId xmlns:a16="http://schemas.microsoft.com/office/drawing/2014/main" id="{859F7C0B-ED8F-8AA9-B126-3E1B97D78780}"/>
              </a:ext>
            </a:extLst>
          </p:cNvPr>
          <p:cNvSpPr/>
          <p:nvPr/>
        </p:nvSpPr>
        <p:spPr>
          <a:xfrm>
            <a:off x="10111310" y="211457"/>
            <a:ext cx="1687285" cy="50960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021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88F-3B00-4D9A-B9C6-831523C76746}"/>
              </a:ext>
            </a:extLst>
          </p:cNvPr>
          <p:cNvSpPr>
            <a:spLocks noGrp="1"/>
          </p:cNvSpPr>
          <p:nvPr>
            <p:ph type="title"/>
          </p:nvPr>
        </p:nvSpPr>
        <p:spPr>
          <a:xfrm>
            <a:off x="838200" y="278039"/>
            <a:ext cx="10515600" cy="708763"/>
          </a:xfrm>
        </p:spPr>
        <p:txBody>
          <a:bodyPr/>
          <a:lstStyle/>
          <a:p>
            <a:r>
              <a:rPr lang="en-US" dirty="0"/>
              <a:t>Miscellaneous   – Unutilized Tariff Lines </a:t>
            </a:r>
          </a:p>
        </p:txBody>
      </p:sp>
      <p:graphicFrame>
        <p:nvGraphicFramePr>
          <p:cNvPr id="4" name="Table 4">
            <a:extLst>
              <a:ext uri="{FF2B5EF4-FFF2-40B4-BE49-F238E27FC236}">
                <a16:creationId xmlns:a16="http://schemas.microsoft.com/office/drawing/2014/main" id="{9C5D4F6D-65B2-4D96-834A-1AD92EF7D198}"/>
              </a:ext>
            </a:extLst>
          </p:cNvPr>
          <p:cNvGraphicFramePr>
            <a:graphicFrameLocks noGrp="1"/>
          </p:cNvGraphicFramePr>
          <p:nvPr>
            <p:ph idx="1"/>
          </p:nvPr>
        </p:nvGraphicFramePr>
        <p:xfrm>
          <a:off x="393405" y="999460"/>
          <a:ext cx="10960395" cy="4343910"/>
        </p:xfrm>
        <a:graphic>
          <a:graphicData uri="http://schemas.openxmlformats.org/drawingml/2006/table">
            <a:tbl>
              <a:tblPr firstRow="1" bandRow="1">
                <a:tableStyleId>{5C22544A-7EE6-4342-B048-85BDC9FD1C3A}</a:tableStyleId>
              </a:tblPr>
              <a:tblGrid>
                <a:gridCol w="2340213">
                  <a:extLst>
                    <a:ext uri="{9D8B030D-6E8A-4147-A177-3AD203B41FA5}">
                      <a16:colId xmlns:a16="http://schemas.microsoft.com/office/drawing/2014/main" val="3127525884"/>
                    </a:ext>
                  </a:extLst>
                </a:gridCol>
                <a:gridCol w="8620182">
                  <a:extLst>
                    <a:ext uri="{9D8B030D-6E8A-4147-A177-3AD203B41FA5}">
                      <a16:colId xmlns:a16="http://schemas.microsoft.com/office/drawing/2014/main" val="751722845"/>
                    </a:ext>
                  </a:extLst>
                </a:gridCol>
              </a:tblGrid>
              <a:tr h="4343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46160292"/>
                  </a:ext>
                </a:extLst>
              </a:tr>
              <a:tr h="434391">
                <a:tc>
                  <a:txBody>
                    <a:bodyPr/>
                    <a:lstStyle/>
                    <a:p>
                      <a:pPr algn="ctr" fontAlgn="t"/>
                      <a:r>
                        <a:rPr lang="en-US" sz="1000" b="0" i="0" u="none" strike="noStrike">
                          <a:solidFill>
                            <a:srgbClr val="000000"/>
                          </a:solidFill>
                          <a:effectLst/>
                          <a:latin typeface="Times New Roman" panose="02020603050405020304" pitchFamily="18" charset="0"/>
                        </a:rPr>
                        <a:t>39076090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Polyethylene terephthalate, nes, in primary forms</a:t>
                      </a:r>
                    </a:p>
                  </a:txBody>
                  <a:tcPr marL="6350" marR="6350" marT="6350" marB="0"/>
                </a:tc>
                <a:extLst>
                  <a:ext uri="{0D108BD9-81ED-4DB2-BD59-A6C34878D82A}">
                    <a16:rowId xmlns:a16="http://schemas.microsoft.com/office/drawing/2014/main" val="1461341617"/>
                  </a:ext>
                </a:extLst>
              </a:tr>
              <a:tr h="434391">
                <a:tc>
                  <a:txBody>
                    <a:bodyPr/>
                    <a:lstStyle/>
                    <a:p>
                      <a:pPr algn="ctr" fontAlgn="t"/>
                      <a:r>
                        <a:rPr lang="en-US" sz="1000" b="0" i="0" u="none" strike="noStrike">
                          <a:solidFill>
                            <a:srgbClr val="000000"/>
                          </a:solidFill>
                          <a:effectLst/>
                          <a:latin typeface="Times New Roman" panose="02020603050405020304" pitchFamily="18" charset="0"/>
                        </a:rPr>
                        <a:t>39076019</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Polyethylene terephthalate in slices or chips, nes</a:t>
                      </a:r>
                    </a:p>
                  </a:txBody>
                  <a:tcPr marL="6350" marR="6350" marT="6350" marB="0"/>
                </a:tc>
                <a:extLst>
                  <a:ext uri="{0D108BD9-81ED-4DB2-BD59-A6C34878D82A}">
                    <a16:rowId xmlns:a16="http://schemas.microsoft.com/office/drawing/2014/main" val="1227124909"/>
                  </a:ext>
                </a:extLst>
              </a:tr>
              <a:tr h="434391">
                <a:tc>
                  <a:txBody>
                    <a:bodyPr/>
                    <a:lstStyle/>
                    <a:p>
                      <a:pPr algn="ctr" fontAlgn="t"/>
                      <a:r>
                        <a:rPr lang="en-US" sz="1000" b="0" i="0" u="none" strike="noStrike">
                          <a:solidFill>
                            <a:srgbClr val="000000"/>
                          </a:solidFill>
                          <a:effectLst/>
                          <a:latin typeface="Times New Roman" panose="02020603050405020304" pitchFamily="18" charset="0"/>
                        </a:rPr>
                        <a:t>39151000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Waste, parings &amp; scrap, of polymers of ethylene</a:t>
                      </a:r>
                    </a:p>
                  </a:txBody>
                  <a:tcPr marL="6350" marR="6350" marT="6350" marB="0"/>
                </a:tc>
                <a:extLst>
                  <a:ext uri="{0D108BD9-81ED-4DB2-BD59-A6C34878D82A}">
                    <a16:rowId xmlns:a16="http://schemas.microsoft.com/office/drawing/2014/main" val="3542512145"/>
                  </a:ext>
                </a:extLst>
              </a:tr>
              <a:tr h="434391">
                <a:tc>
                  <a:txBody>
                    <a:bodyPr/>
                    <a:lstStyle/>
                    <a:p>
                      <a:pPr algn="ctr" fontAlgn="t"/>
                      <a:r>
                        <a:rPr lang="en-US" sz="1000" b="0" i="0" u="none" strike="noStrike">
                          <a:solidFill>
                            <a:srgbClr val="000000"/>
                          </a:solidFill>
                          <a:effectLst/>
                          <a:latin typeface="Times New Roman" panose="02020603050405020304" pitchFamily="18" charset="0"/>
                        </a:rPr>
                        <a:t>39159010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Waste parings and scrap of pdyethylene glycol tevephthalate</a:t>
                      </a:r>
                    </a:p>
                  </a:txBody>
                  <a:tcPr marL="381000" marR="6350" marT="6350" marB="0"/>
                </a:tc>
                <a:extLst>
                  <a:ext uri="{0D108BD9-81ED-4DB2-BD59-A6C34878D82A}">
                    <a16:rowId xmlns:a16="http://schemas.microsoft.com/office/drawing/2014/main" val="669794852"/>
                  </a:ext>
                </a:extLst>
              </a:tr>
              <a:tr h="434391">
                <a:tc>
                  <a:txBody>
                    <a:bodyPr/>
                    <a:lstStyle/>
                    <a:p>
                      <a:pPr algn="ctr" fontAlgn="t"/>
                      <a:r>
                        <a:rPr lang="en-US" sz="1000" b="0" i="0" u="none" strike="noStrike">
                          <a:solidFill>
                            <a:srgbClr val="000000"/>
                          </a:solidFill>
                          <a:effectLst/>
                          <a:latin typeface="Times New Roman" panose="02020603050405020304" pitchFamily="18" charset="0"/>
                        </a:rPr>
                        <a:t>39159090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Waste parings and scrap of other plastics</a:t>
                      </a:r>
                    </a:p>
                  </a:txBody>
                  <a:tcPr marL="6350" marR="6350" marT="6350" marB="0"/>
                </a:tc>
                <a:extLst>
                  <a:ext uri="{0D108BD9-81ED-4DB2-BD59-A6C34878D82A}">
                    <a16:rowId xmlns:a16="http://schemas.microsoft.com/office/drawing/2014/main" val="3027693474"/>
                  </a:ext>
                </a:extLst>
              </a:tr>
              <a:tr h="434391">
                <a:tc>
                  <a:txBody>
                    <a:bodyPr/>
                    <a:lstStyle/>
                    <a:p>
                      <a:pPr algn="ctr" fontAlgn="t"/>
                      <a:r>
                        <a:rPr lang="en-US" sz="1000" b="0" i="0" u="none" strike="noStrike">
                          <a:solidFill>
                            <a:srgbClr val="000000"/>
                          </a:solidFill>
                          <a:effectLst/>
                          <a:latin typeface="Times New Roman" panose="02020603050405020304" pitchFamily="18" charset="0"/>
                        </a:rPr>
                        <a:t>39172200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Tubes, pipes &amp; hoses, rigid, of polymers of propylene</a:t>
                      </a:r>
                    </a:p>
                  </a:txBody>
                  <a:tcPr marL="6350" marR="6350" marT="6350" marB="0"/>
                </a:tc>
                <a:extLst>
                  <a:ext uri="{0D108BD9-81ED-4DB2-BD59-A6C34878D82A}">
                    <a16:rowId xmlns:a16="http://schemas.microsoft.com/office/drawing/2014/main" val="2245144315"/>
                  </a:ext>
                </a:extLst>
              </a:tr>
              <a:tr h="434391">
                <a:tc>
                  <a:txBody>
                    <a:bodyPr/>
                    <a:lstStyle/>
                    <a:p>
                      <a:pPr algn="ctr" fontAlgn="t"/>
                      <a:r>
                        <a:rPr lang="en-US" sz="1000" b="0" i="0" u="none" strike="noStrike">
                          <a:solidFill>
                            <a:srgbClr val="000000"/>
                          </a:solidFill>
                          <a:effectLst/>
                          <a:latin typeface="Times New Roman" panose="02020603050405020304" pitchFamily="18" charset="0"/>
                        </a:rPr>
                        <a:t>39232100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Sacks &amp; bags (incl. cones) of polymers of ethylene</a:t>
                      </a:r>
                    </a:p>
                  </a:txBody>
                  <a:tcPr marL="6350" marR="6350" marT="6350" marB="0"/>
                </a:tc>
                <a:extLst>
                  <a:ext uri="{0D108BD9-81ED-4DB2-BD59-A6C34878D82A}">
                    <a16:rowId xmlns:a16="http://schemas.microsoft.com/office/drawing/2014/main" val="1098558928"/>
                  </a:ext>
                </a:extLst>
              </a:tr>
              <a:tr h="434391">
                <a:tc>
                  <a:txBody>
                    <a:bodyPr/>
                    <a:lstStyle/>
                    <a:p>
                      <a:pPr algn="ctr" fontAlgn="t"/>
                      <a:r>
                        <a:rPr lang="en-US" sz="1000" b="0" i="0" u="none" strike="noStrike">
                          <a:solidFill>
                            <a:srgbClr val="000000"/>
                          </a:solidFill>
                          <a:effectLst/>
                          <a:latin typeface="Times New Roman" panose="02020603050405020304" pitchFamily="18" charset="0"/>
                        </a:rPr>
                        <a:t>39249000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Household &amp; toilet articles of plastics, nes</a:t>
                      </a:r>
                    </a:p>
                  </a:txBody>
                  <a:tcPr marL="6350" marR="6350" marT="6350" marB="0"/>
                </a:tc>
                <a:extLst>
                  <a:ext uri="{0D108BD9-81ED-4DB2-BD59-A6C34878D82A}">
                    <a16:rowId xmlns:a16="http://schemas.microsoft.com/office/drawing/2014/main" val="2448567984"/>
                  </a:ext>
                </a:extLst>
              </a:tr>
              <a:tr h="434391">
                <a:tc>
                  <a:txBody>
                    <a:bodyPr/>
                    <a:lstStyle/>
                    <a:p>
                      <a:pPr algn="ctr" fontAlgn="t"/>
                      <a:r>
                        <a:rPr lang="en-US" sz="1000" b="0" i="0" u="none" strike="noStrike">
                          <a:solidFill>
                            <a:srgbClr val="000000"/>
                          </a:solidFill>
                          <a:effectLst/>
                          <a:latin typeface="Times New Roman" panose="02020603050405020304" pitchFamily="18" charset="0"/>
                        </a:rPr>
                        <a:t>39269010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Machine or instruments parts of plastics</a:t>
                      </a:r>
                    </a:p>
                  </a:txBody>
                  <a:tcPr marL="6350" marR="6350" marT="6350" marB="0"/>
                </a:tc>
                <a:extLst>
                  <a:ext uri="{0D108BD9-81ED-4DB2-BD59-A6C34878D82A}">
                    <a16:rowId xmlns:a16="http://schemas.microsoft.com/office/drawing/2014/main" val="3004736320"/>
                  </a:ext>
                </a:extLst>
              </a:tr>
            </a:tbl>
          </a:graphicData>
        </a:graphic>
      </p:graphicFrame>
      <p:sp>
        <p:nvSpPr>
          <p:cNvPr id="5" name="Arrow: Left 4">
            <a:hlinkClick r:id="rId2" action="ppaction://hlinksldjump"/>
            <a:extLst>
              <a:ext uri="{FF2B5EF4-FFF2-40B4-BE49-F238E27FC236}">
                <a16:creationId xmlns:a16="http://schemas.microsoft.com/office/drawing/2014/main" id="{B084FEEB-253D-9EAB-09C6-DC502CE3DAA0}"/>
              </a:ext>
            </a:extLst>
          </p:cNvPr>
          <p:cNvSpPr/>
          <p:nvPr/>
        </p:nvSpPr>
        <p:spPr>
          <a:xfrm>
            <a:off x="10111310" y="211457"/>
            <a:ext cx="1687285" cy="50960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724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88F-3B00-4D9A-B9C6-831523C76746}"/>
              </a:ext>
            </a:extLst>
          </p:cNvPr>
          <p:cNvSpPr>
            <a:spLocks noGrp="1"/>
          </p:cNvSpPr>
          <p:nvPr>
            <p:ph type="title"/>
          </p:nvPr>
        </p:nvSpPr>
        <p:spPr>
          <a:xfrm>
            <a:off x="838200" y="278039"/>
            <a:ext cx="10515600" cy="708763"/>
          </a:xfrm>
        </p:spPr>
        <p:txBody>
          <a:bodyPr/>
          <a:lstStyle/>
          <a:p>
            <a:r>
              <a:rPr lang="en-US" dirty="0"/>
              <a:t>Leather – Unutilized Tariff Lines </a:t>
            </a:r>
          </a:p>
        </p:txBody>
      </p:sp>
      <p:graphicFrame>
        <p:nvGraphicFramePr>
          <p:cNvPr id="4" name="Table 4">
            <a:extLst>
              <a:ext uri="{FF2B5EF4-FFF2-40B4-BE49-F238E27FC236}">
                <a16:creationId xmlns:a16="http://schemas.microsoft.com/office/drawing/2014/main" id="{9C5D4F6D-65B2-4D96-834A-1AD92EF7D198}"/>
              </a:ext>
            </a:extLst>
          </p:cNvPr>
          <p:cNvGraphicFramePr>
            <a:graphicFrameLocks noGrp="1"/>
          </p:cNvGraphicFramePr>
          <p:nvPr>
            <p:ph idx="1"/>
          </p:nvPr>
        </p:nvGraphicFramePr>
        <p:xfrm>
          <a:off x="393405" y="999460"/>
          <a:ext cx="11408735" cy="5289589"/>
        </p:xfrm>
        <a:graphic>
          <a:graphicData uri="http://schemas.openxmlformats.org/drawingml/2006/table">
            <a:tbl>
              <a:tblPr firstRow="1" bandRow="1">
                <a:tableStyleId>{5C22544A-7EE6-4342-B048-85BDC9FD1C3A}</a:tableStyleId>
              </a:tblPr>
              <a:tblGrid>
                <a:gridCol w="2435940">
                  <a:extLst>
                    <a:ext uri="{9D8B030D-6E8A-4147-A177-3AD203B41FA5}">
                      <a16:colId xmlns:a16="http://schemas.microsoft.com/office/drawing/2014/main" val="3127525884"/>
                    </a:ext>
                  </a:extLst>
                </a:gridCol>
                <a:gridCol w="8972795">
                  <a:extLst>
                    <a:ext uri="{9D8B030D-6E8A-4147-A177-3AD203B41FA5}">
                      <a16:colId xmlns:a16="http://schemas.microsoft.com/office/drawing/2014/main" val="751722845"/>
                    </a:ext>
                  </a:extLst>
                </a:gridCol>
              </a:tblGrid>
              <a:tr h="36333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46160292"/>
                  </a:ext>
                </a:extLst>
              </a:tr>
              <a:tr h="363339">
                <a:tc>
                  <a:txBody>
                    <a:bodyPr/>
                    <a:lstStyle/>
                    <a:p>
                      <a:pPr algn="ctr" fontAlgn="t"/>
                      <a:r>
                        <a:rPr lang="en-US" sz="1000" b="0" i="0" u="none" strike="noStrike">
                          <a:solidFill>
                            <a:srgbClr val="000000"/>
                          </a:solidFill>
                          <a:effectLst/>
                          <a:latin typeface="Times New Roman" panose="02020603050405020304" pitchFamily="18" charset="0"/>
                        </a:rPr>
                        <a:t>41062200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Goat or kid skin leather, in the dry state(crust), without hair on, but not further prepared, whether or not split</a:t>
                      </a:r>
                    </a:p>
                  </a:txBody>
                  <a:tcPr marL="95250" marR="6350" marT="6350" marB="0"/>
                </a:tc>
                <a:extLst>
                  <a:ext uri="{0D108BD9-81ED-4DB2-BD59-A6C34878D82A}">
                    <a16:rowId xmlns:a16="http://schemas.microsoft.com/office/drawing/2014/main" val="1461341617"/>
                  </a:ext>
                </a:extLst>
              </a:tr>
              <a:tr h="363339">
                <a:tc>
                  <a:txBody>
                    <a:bodyPr/>
                    <a:lstStyle/>
                    <a:p>
                      <a:pPr algn="ctr" fontAlgn="t"/>
                      <a:r>
                        <a:rPr lang="en-US" sz="1000" b="0" i="0" u="none" strike="noStrike">
                          <a:solidFill>
                            <a:srgbClr val="000000"/>
                          </a:solidFill>
                          <a:effectLst/>
                          <a:latin typeface="Times New Roman" panose="02020603050405020304" pitchFamily="18" charset="0"/>
                        </a:rPr>
                        <a:t>41069200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Leather of animals nes, in the dry state(crust), without hair on, but not further prepared, whether or not split</a:t>
                      </a:r>
                    </a:p>
                  </a:txBody>
                  <a:tcPr marL="95250" marR="6350" marT="6350" marB="0"/>
                </a:tc>
                <a:extLst>
                  <a:ext uri="{0D108BD9-81ED-4DB2-BD59-A6C34878D82A}">
                    <a16:rowId xmlns:a16="http://schemas.microsoft.com/office/drawing/2014/main" val="1227124909"/>
                  </a:ext>
                </a:extLst>
              </a:tr>
              <a:tr h="387729">
                <a:tc>
                  <a:txBody>
                    <a:bodyPr/>
                    <a:lstStyle/>
                    <a:p>
                      <a:pPr algn="ctr" fontAlgn="ctr"/>
                      <a:r>
                        <a:rPr lang="en-US" sz="1000" b="0" i="0" u="none" strike="noStrike">
                          <a:solidFill>
                            <a:srgbClr val="000000"/>
                          </a:solidFill>
                          <a:effectLst/>
                          <a:latin typeface="Times New Roman" panose="02020603050405020304" pitchFamily="18" charset="0"/>
                        </a:rPr>
                        <a:t>41071110</a:t>
                      </a:r>
                    </a:p>
                  </a:txBody>
                  <a:tcPr marL="6350" marR="6350" marT="6350" marB="0" anchor="ctr"/>
                </a:tc>
                <a:tc>
                  <a:txBody>
                    <a:bodyPr/>
                    <a:lstStyle/>
                    <a:p>
                      <a:pPr algn="ctr" fontAlgn="t"/>
                      <a:r>
                        <a:rPr lang="en-US" sz="1000" b="0" i="0" u="none" strike="noStrike">
                          <a:solidFill>
                            <a:srgbClr val="000000"/>
                          </a:solidFill>
                          <a:effectLst/>
                          <a:latin typeface="Times New Roman" panose="02020603050405020304" pitchFamily="18" charset="0"/>
                        </a:rPr>
                        <a:t>Leather further prepared after tanning or crusting, including parchment-dressed leather, of bovine (including buffalo) animals, without hair on, other than leather of heading 41.14, whole hides and skins, full</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grains, unsplit</a:t>
                      </a:r>
                    </a:p>
                  </a:txBody>
                  <a:tcPr marL="6350" marR="6350" marT="6350" marB="0"/>
                </a:tc>
                <a:extLst>
                  <a:ext uri="{0D108BD9-81ED-4DB2-BD59-A6C34878D82A}">
                    <a16:rowId xmlns:a16="http://schemas.microsoft.com/office/drawing/2014/main" val="3542512145"/>
                  </a:ext>
                </a:extLst>
              </a:tr>
              <a:tr h="387729">
                <a:tc>
                  <a:txBody>
                    <a:bodyPr/>
                    <a:lstStyle/>
                    <a:p>
                      <a:pPr algn="ctr" fontAlgn="ctr"/>
                      <a:r>
                        <a:rPr lang="en-US" sz="1000" b="0" i="0" u="none" strike="noStrike">
                          <a:solidFill>
                            <a:srgbClr val="000000"/>
                          </a:solidFill>
                          <a:effectLst/>
                          <a:latin typeface="Times New Roman" panose="02020603050405020304" pitchFamily="18" charset="0"/>
                        </a:rPr>
                        <a:t>41071210</a:t>
                      </a:r>
                    </a:p>
                  </a:txBody>
                  <a:tcPr marL="6350" marR="6350" marT="6350" marB="0" anchor="ctr"/>
                </a:tc>
                <a:tc>
                  <a:txBody>
                    <a:bodyPr/>
                    <a:lstStyle/>
                    <a:p>
                      <a:pPr algn="ctr" fontAlgn="t"/>
                      <a:r>
                        <a:rPr lang="en-US" sz="1000" b="0" i="0" u="none" strike="noStrike">
                          <a:solidFill>
                            <a:srgbClr val="000000"/>
                          </a:solidFill>
                          <a:effectLst/>
                          <a:latin typeface="Times New Roman" panose="02020603050405020304" pitchFamily="18" charset="0"/>
                        </a:rPr>
                        <a:t>Leather further prepared after tanning or crusting, including parchment-dressed leather, of bovine (including buffalo) animals, without hair on, other than leather of heading 41.14, whole hides and skins, grain</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splits</a:t>
                      </a:r>
                    </a:p>
                  </a:txBody>
                  <a:tcPr marL="6350" marR="6350" marT="6350" marB="0"/>
                </a:tc>
                <a:extLst>
                  <a:ext uri="{0D108BD9-81ED-4DB2-BD59-A6C34878D82A}">
                    <a16:rowId xmlns:a16="http://schemas.microsoft.com/office/drawing/2014/main" val="669794852"/>
                  </a:ext>
                </a:extLst>
              </a:tr>
              <a:tr h="363339">
                <a:tc>
                  <a:txBody>
                    <a:bodyPr/>
                    <a:lstStyle/>
                    <a:p>
                      <a:pPr algn="ctr" fontAlgn="t"/>
                      <a:r>
                        <a:rPr lang="en-US" sz="1000" b="0" i="0" u="none" strike="noStrike">
                          <a:solidFill>
                            <a:srgbClr val="000000"/>
                          </a:solidFill>
                          <a:effectLst/>
                          <a:latin typeface="Times New Roman" panose="02020603050405020304" pitchFamily="18" charset="0"/>
                        </a:rPr>
                        <a:t>41133000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Leather further prepared after tanning or crusting, including parchment-dressed leather, of reptiles, without wool or hair on, whether or not split, other than leather of heading 41.14</a:t>
                      </a:r>
                    </a:p>
                  </a:txBody>
                  <a:tcPr marL="6350" marR="6350" marT="6350" marB="0"/>
                </a:tc>
                <a:extLst>
                  <a:ext uri="{0D108BD9-81ED-4DB2-BD59-A6C34878D82A}">
                    <a16:rowId xmlns:a16="http://schemas.microsoft.com/office/drawing/2014/main" val="3027693474"/>
                  </a:ext>
                </a:extLst>
              </a:tr>
              <a:tr h="363339">
                <a:tc>
                  <a:txBody>
                    <a:bodyPr/>
                    <a:lstStyle/>
                    <a:p>
                      <a:pPr algn="ctr" fontAlgn="ctr"/>
                      <a:r>
                        <a:rPr lang="en-US" sz="1000" b="0" i="0" u="none" strike="noStrike">
                          <a:solidFill>
                            <a:srgbClr val="000000"/>
                          </a:solidFill>
                          <a:effectLst/>
                          <a:latin typeface="Times New Roman" panose="02020603050405020304" pitchFamily="18" charset="0"/>
                        </a:rPr>
                        <a:t>42021290</a:t>
                      </a:r>
                    </a:p>
                  </a:txBody>
                  <a:tcPr marL="6350" marR="6350" marT="6350" marB="0" anchor="ctr"/>
                </a:tc>
                <a:tc>
                  <a:txBody>
                    <a:bodyPr/>
                    <a:lstStyle/>
                    <a:p>
                      <a:pPr algn="ctr" fontAlgn="t"/>
                      <a:r>
                        <a:rPr lang="en-US" sz="1000" b="0" i="0" u="none" strike="noStrike">
                          <a:solidFill>
                            <a:srgbClr val="000000"/>
                          </a:solidFill>
                          <a:effectLst/>
                          <a:latin typeface="Times New Roman" panose="02020603050405020304" pitchFamily="18" charset="0"/>
                        </a:rPr>
                        <a:t>Vanity-cases, executive-cases, brief-cases, school satchels and similar containers nes, with outer surface of plastics or of textile materials</a:t>
                      </a:r>
                    </a:p>
                  </a:txBody>
                  <a:tcPr marL="6350" marR="6350" marT="6350" marB="0"/>
                </a:tc>
                <a:extLst>
                  <a:ext uri="{0D108BD9-81ED-4DB2-BD59-A6C34878D82A}">
                    <a16:rowId xmlns:a16="http://schemas.microsoft.com/office/drawing/2014/main" val="2245144315"/>
                  </a:ext>
                </a:extLst>
              </a:tr>
              <a:tr h="363339">
                <a:tc>
                  <a:txBody>
                    <a:bodyPr/>
                    <a:lstStyle/>
                    <a:p>
                      <a:pPr algn="ctr" fontAlgn="t"/>
                      <a:r>
                        <a:rPr lang="en-US" sz="1000" b="0" i="0" u="none" strike="noStrike">
                          <a:solidFill>
                            <a:srgbClr val="000000"/>
                          </a:solidFill>
                          <a:effectLst/>
                          <a:latin typeface="Times New Roman" panose="02020603050405020304" pitchFamily="18" charset="0"/>
                        </a:rPr>
                        <a:t>42021210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Trunks and suitcases with outer surface of plastics or textile materials</a:t>
                      </a:r>
                    </a:p>
                  </a:txBody>
                  <a:tcPr marL="190500" marR="6350" marT="6350" marB="0"/>
                </a:tc>
                <a:extLst>
                  <a:ext uri="{0D108BD9-81ED-4DB2-BD59-A6C34878D82A}">
                    <a16:rowId xmlns:a16="http://schemas.microsoft.com/office/drawing/2014/main" val="1098558928"/>
                  </a:ext>
                </a:extLst>
              </a:tr>
              <a:tr h="363339">
                <a:tc>
                  <a:txBody>
                    <a:bodyPr/>
                    <a:lstStyle/>
                    <a:p>
                      <a:pPr algn="ctr" fontAlgn="t"/>
                      <a:r>
                        <a:rPr lang="en-US" sz="1000" b="0" i="0" u="none" strike="noStrike">
                          <a:solidFill>
                            <a:srgbClr val="000000"/>
                          </a:solidFill>
                          <a:effectLst/>
                          <a:latin typeface="Times New Roman" panose="02020603050405020304" pitchFamily="18" charset="0"/>
                        </a:rPr>
                        <a:t>42021900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Trunks, suitcases, vanity-cases, executive-cases, brief- cases, school satchels and similar containers, nes (for example, with outer surface of vulcanized fibre or of paperboard)</a:t>
                      </a:r>
                    </a:p>
                  </a:txBody>
                  <a:tcPr marL="6350" marR="6350" marT="6350" marB="0"/>
                </a:tc>
                <a:extLst>
                  <a:ext uri="{0D108BD9-81ED-4DB2-BD59-A6C34878D82A}">
                    <a16:rowId xmlns:a16="http://schemas.microsoft.com/office/drawing/2014/main" val="2448567984"/>
                  </a:ext>
                </a:extLst>
              </a:tr>
              <a:tr h="363339">
                <a:tc>
                  <a:txBody>
                    <a:bodyPr/>
                    <a:lstStyle/>
                    <a:p>
                      <a:pPr algn="ctr" fontAlgn="t"/>
                      <a:r>
                        <a:rPr lang="en-US" sz="1000" b="0" i="0" u="none" strike="noStrike">
                          <a:solidFill>
                            <a:srgbClr val="000000"/>
                          </a:solidFill>
                          <a:effectLst/>
                          <a:latin typeface="Times New Roman" panose="02020603050405020304" pitchFamily="18" charset="0"/>
                        </a:rPr>
                        <a:t>42022100</a:t>
                      </a:r>
                    </a:p>
                  </a:txBody>
                  <a:tcPr marL="6350" marR="6350" marT="6350" marB="0"/>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6350" marR="6350" marT="6350" marB="0" anchor="ctr"/>
                </a:tc>
                <a:extLst>
                  <a:ext uri="{0D108BD9-81ED-4DB2-BD59-A6C34878D82A}">
                    <a16:rowId xmlns:a16="http://schemas.microsoft.com/office/drawing/2014/main" val="3004736320"/>
                  </a:ext>
                </a:extLst>
              </a:tr>
              <a:tr h="363339">
                <a:tc>
                  <a:txBody>
                    <a:bodyPr/>
                    <a:lstStyle/>
                    <a:p>
                      <a:pPr algn="ctr" fontAlgn="ctr"/>
                      <a:r>
                        <a:rPr lang="en-US" sz="1000" b="0" i="0" u="none" strike="noStrike">
                          <a:solidFill>
                            <a:srgbClr val="000000"/>
                          </a:solidFill>
                          <a:effectLst/>
                          <a:latin typeface="Times New Roman" panose="02020603050405020304" pitchFamily="18" charset="0"/>
                        </a:rPr>
                        <a:t>42022200</a:t>
                      </a:r>
                    </a:p>
                  </a:txBody>
                  <a:tcPr marL="6350" marR="6350" marT="6350" marB="0" anchor="ctr"/>
                </a:tc>
                <a:tc>
                  <a:txBody>
                    <a:bodyPr/>
                    <a:lstStyle/>
                    <a:p>
                      <a:pPr algn="ctr" fontAlgn="t"/>
                      <a:r>
                        <a:rPr lang="en-US" sz="1000" b="0" i="0" u="none" strike="noStrike" dirty="0">
                          <a:solidFill>
                            <a:srgbClr val="000000"/>
                          </a:solidFill>
                          <a:effectLst/>
                          <a:latin typeface="Times New Roman" panose="02020603050405020304" pitchFamily="18" charset="0"/>
                        </a:rPr>
                        <a:t>Handbags, whether or not with shoulder strap, incl. those without handle, with outer surface of plastic</a:t>
                      </a:r>
                      <a:br>
                        <a:rPr lang="en-US" sz="1000" b="0" i="0" u="none" strike="noStrike" dirty="0">
                          <a:solidFill>
                            <a:srgbClr val="000000"/>
                          </a:solidFill>
                          <a:effectLst/>
                          <a:latin typeface="Times New Roman" panose="02020603050405020304" pitchFamily="18" charset="0"/>
                        </a:rPr>
                      </a:br>
                      <a:r>
                        <a:rPr lang="en-US" sz="1000" b="0" i="0" u="none" strike="noStrike" dirty="0">
                          <a:solidFill>
                            <a:srgbClr val="000000"/>
                          </a:solidFill>
                          <a:effectLst/>
                          <a:latin typeface="Times New Roman" panose="02020603050405020304" pitchFamily="18" charset="0"/>
                        </a:rPr>
                        <a:t>sheeting or of textile materials</a:t>
                      </a:r>
                    </a:p>
                  </a:txBody>
                  <a:tcPr marL="6350" marR="6350" marT="6350" marB="0"/>
                </a:tc>
                <a:extLst>
                  <a:ext uri="{0D108BD9-81ED-4DB2-BD59-A6C34878D82A}">
                    <a16:rowId xmlns:a16="http://schemas.microsoft.com/office/drawing/2014/main" val="4018240441"/>
                  </a:ext>
                </a:extLst>
              </a:tr>
              <a:tr h="363339">
                <a:tc>
                  <a:txBody>
                    <a:bodyPr/>
                    <a:lstStyle/>
                    <a:p>
                      <a:pPr algn="ctr" fontAlgn="t"/>
                      <a:r>
                        <a:rPr lang="en-US" sz="1000" b="0" i="0" u="none" strike="noStrike">
                          <a:solidFill>
                            <a:srgbClr val="000000"/>
                          </a:solidFill>
                          <a:effectLst/>
                          <a:latin typeface="Times New Roman" panose="02020603050405020304" pitchFamily="18" charset="0"/>
                        </a:rPr>
                        <a:t>42029200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Tool bags, cutlery cases and containers nes, with outer</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surface of plastic sheeting or of textile materials</a:t>
                      </a:r>
                    </a:p>
                  </a:txBody>
                  <a:tcPr marL="6350" marR="6350" marT="6350" marB="0"/>
                </a:tc>
                <a:extLst>
                  <a:ext uri="{0D108BD9-81ED-4DB2-BD59-A6C34878D82A}">
                    <a16:rowId xmlns:a16="http://schemas.microsoft.com/office/drawing/2014/main" val="2326840878"/>
                  </a:ext>
                </a:extLst>
              </a:tr>
              <a:tr h="363339">
                <a:tc>
                  <a:txBody>
                    <a:bodyPr/>
                    <a:lstStyle/>
                    <a:p>
                      <a:pPr algn="ctr" fontAlgn="t"/>
                      <a:r>
                        <a:rPr lang="en-US" sz="1000" b="0" i="0" u="none" strike="noStrike">
                          <a:solidFill>
                            <a:srgbClr val="000000"/>
                          </a:solidFill>
                          <a:effectLst/>
                          <a:latin typeface="Times New Roman" panose="02020603050405020304" pitchFamily="18" charset="0"/>
                        </a:rPr>
                        <a:t>42050090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Other articles of lether or composition leather</a:t>
                      </a:r>
                    </a:p>
                  </a:txBody>
                  <a:tcPr marL="6350" marR="6350" marT="6350" marB="0"/>
                </a:tc>
                <a:extLst>
                  <a:ext uri="{0D108BD9-81ED-4DB2-BD59-A6C34878D82A}">
                    <a16:rowId xmlns:a16="http://schemas.microsoft.com/office/drawing/2014/main" val="1747594261"/>
                  </a:ext>
                </a:extLst>
              </a:tr>
              <a:tr h="363339">
                <a:tc>
                  <a:txBody>
                    <a:bodyPr/>
                    <a:lstStyle/>
                    <a:p>
                      <a:pPr algn="ctr" fontAlgn="t"/>
                      <a:r>
                        <a:rPr lang="en-US" sz="1000" b="0" i="0" u="none" strike="noStrike">
                          <a:solidFill>
                            <a:srgbClr val="000000"/>
                          </a:solidFill>
                          <a:effectLst/>
                          <a:latin typeface="Times New Roman" panose="02020603050405020304" pitchFamily="18" charset="0"/>
                        </a:rPr>
                        <a:t>42050010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Cover of seat of </a:t>
                      </a:r>
                      <a:r>
                        <a:rPr lang="en-US" sz="1000" b="0" i="0" u="none" strike="noStrike" dirty="0" err="1">
                          <a:solidFill>
                            <a:srgbClr val="000000"/>
                          </a:solidFill>
                          <a:effectLst/>
                          <a:latin typeface="Times New Roman" panose="02020603050405020304" pitchFamily="18" charset="0"/>
                        </a:rPr>
                        <a:t>lether</a:t>
                      </a:r>
                      <a:r>
                        <a:rPr lang="en-US" sz="1000" b="0" i="0" u="none" strike="noStrike" dirty="0">
                          <a:solidFill>
                            <a:srgbClr val="000000"/>
                          </a:solidFill>
                          <a:effectLst/>
                          <a:latin typeface="Times New Roman" panose="02020603050405020304" pitchFamily="18" charset="0"/>
                        </a:rPr>
                        <a:t> or composition leather</a:t>
                      </a:r>
                    </a:p>
                  </a:txBody>
                  <a:tcPr marL="6350" marR="6350" marT="6350" marB="0"/>
                </a:tc>
                <a:extLst>
                  <a:ext uri="{0D108BD9-81ED-4DB2-BD59-A6C34878D82A}">
                    <a16:rowId xmlns:a16="http://schemas.microsoft.com/office/drawing/2014/main" val="2553473589"/>
                  </a:ext>
                </a:extLst>
              </a:tr>
            </a:tbl>
          </a:graphicData>
        </a:graphic>
      </p:graphicFrame>
      <p:sp>
        <p:nvSpPr>
          <p:cNvPr id="5" name="Arrow: Left 4">
            <a:hlinkClick r:id="rId2" action="ppaction://hlinksldjump"/>
            <a:extLst>
              <a:ext uri="{FF2B5EF4-FFF2-40B4-BE49-F238E27FC236}">
                <a16:creationId xmlns:a16="http://schemas.microsoft.com/office/drawing/2014/main" id="{1EC3CEC4-BC42-E848-FCE4-5A70C25333B2}"/>
              </a:ext>
            </a:extLst>
          </p:cNvPr>
          <p:cNvSpPr/>
          <p:nvPr/>
        </p:nvSpPr>
        <p:spPr>
          <a:xfrm>
            <a:off x="10111310" y="222343"/>
            <a:ext cx="1687285" cy="50960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895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88F-3B00-4D9A-B9C6-831523C76746}"/>
              </a:ext>
            </a:extLst>
          </p:cNvPr>
          <p:cNvSpPr>
            <a:spLocks noGrp="1"/>
          </p:cNvSpPr>
          <p:nvPr>
            <p:ph type="title"/>
          </p:nvPr>
        </p:nvSpPr>
        <p:spPr>
          <a:xfrm>
            <a:off x="838200" y="365125"/>
            <a:ext cx="10515600" cy="708763"/>
          </a:xfrm>
        </p:spPr>
        <p:txBody>
          <a:bodyPr/>
          <a:lstStyle/>
          <a:p>
            <a:r>
              <a:rPr lang="en-US" dirty="0"/>
              <a:t>Yarn– Unutilized Tariff Lines </a:t>
            </a:r>
          </a:p>
        </p:txBody>
      </p:sp>
      <p:graphicFrame>
        <p:nvGraphicFramePr>
          <p:cNvPr id="4" name="Table 4">
            <a:extLst>
              <a:ext uri="{FF2B5EF4-FFF2-40B4-BE49-F238E27FC236}">
                <a16:creationId xmlns:a16="http://schemas.microsoft.com/office/drawing/2014/main" id="{9C5D4F6D-65B2-4D96-834A-1AD92EF7D198}"/>
              </a:ext>
            </a:extLst>
          </p:cNvPr>
          <p:cNvGraphicFramePr>
            <a:graphicFrameLocks noGrp="1"/>
          </p:cNvGraphicFramePr>
          <p:nvPr>
            <p:ph idx="1"/>
          </p:nvPr>
        </p:nvGraphicFramePr>
        <p:xfrm>
          <a:off x="393405" y="999460"/>
          <a:ext cx="11408735" cy="4411269"/>
        </p:xfrm>
        <a:graphic>
          <a:graphicData uri="http://schemas.openxmlformats.org/drawingml/2006/table">
            <a:tbl>
              <a:tblPr firstRow="1" bandRow="1">
                <a:tableStyleId>{5C22544A-7EE6-4342-B048-85BDC9FD1C3A}</a:tableStyleId>
              </a:tblPr>
              <a:tblGrid>
                <a:gridCol w="2435940">
                  <a:extLst>
                    <a:ext uri="{9D8B030D-6E8A-4147-A177-3AD203B41FA5}">
                      <a16:colId xmlns:a16="http://schemas.microsoft.com/office/drawing/2014/main" val="3127525884"/>
                    </a:ext>
                  </a:extLst>
                </a:gridCol>
                <a:gridCol w="8972795">
                  <a:extLst>
                    <a:ext uri="{9D8B030D-6E8A-4147-A177-3AD203B41FA5}">
                      <a16:colId xmlns:a16="http://schemas.microsoft.com/office/drawing/2014/main" val="751722845"/>
                    </a:ext>
                  </a:extLst>
                </a:gridCol>
              </a:tblGrid>
              <a:tr h="36333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46160292"/>
                  </a:ext>
                </a:extLst>
              </a:tr>
              <a:tr h="363339">
                <a:tc>
                  <a:txBody>
                    <a:bodyPr/>
                    <a:lstStyle/>
                    <a:p>
                      <a:pPr algn="ctr" fontAlgn="t"/>
                      <a:r>
                        <a:rPr lang="en-US" sz="1000" b="0" i="0" u="none" strike="noStrike">
                          <a:solidFill>
                            <a:srgbClr val="000000"/>
                          </a:solidFill>
                          <a:effectLst/>
                          <a:latin typeface="Times New Roman" panose="02020603050405020304" pitchFamily="18" charset="0"/>
                        </a:rPr>
                        <a:t>52021000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Yarn waste of cotton</a:t>
                      </a:r>
                    </a:p>
                  </a:txBody>
                  <a:tcPr marL="6350" marR="6350" marT="6350" marB="0"/>
                </a:tc>
                <a:extLst>
                  <a:ext uri="{0D108BD9-81ED-4DB2-BD59-A6C34878D82A}">
                    <a16:rowId xmlns:a16="http://schemas.microsoft.com/office/drawing/2014/main" val="1461341617"/>
                  </a:ext>
                </a:extLst>
              </a:tr>
              <a:tr h="363339">
                <a:tc>
                  <a:txBody>
                    <a:bodyPr/>
                    <a:lstStyle/>
                    <a:p>
                      <a:pPr algn="ctr" fontAlgn="t"/>
                      <a:r>
                        <a:rPr lang="en-US" sz="1000" b="0" i="0" u="none" strike="noStrike">
                          <a:solidFill>
                            <a:srgbClr val="000000"/>
                          </a:solidFill>
                          <a:effectLst/>
                          <a:latin typeface="Times New Roman" panose="02020603050405020304" pitchFamily="18" charset="0"/>
                        </a:rPr>
                        <a:t>52052100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Combed single cotton yarn, with≥85% cotton,</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nprs,≤14mn</a:t>
                      </a:r>
                    </a:p>
                  </a:txBody>
                  <a:tcPr marL="6350" marR="6350" marT="6350" marB="0"/>
                </a:tc>
                <a:extLst>
                  <a:ext uri="{0D108BD9-81ED-4DB2-BD59-A6C34878D82A}">
                    <a16:rowId xmlns:a16="http://schemas.microsoft.com/office/drawing/2014/main" val="1227124909"/>
                  </a:ext>
                </a:extLst>
              </a:tr>
              <a:tr h="387729">
                <a:tc>
                  <a:txBody>
                    <a:bodyPr/>
                    <a:lstStyle/>
                    <a:p>
                      <a:pPr algn="ctr" fontAlgn="t"/>
                      <a:r>
                        <a:rPr lang="en-US" sz="1000" b="0" i="0" u="none" strike="noStrike">
                          <a:solidFill>
                            <a:srgbClr val="000000"/>
                          </a:solidFill>
                          <a:effectLst/>
                          <a:latin typeface="Times New Roman" panose="02020603050405020304" pitchFamily="18" charset="0"/>
                        </a:rPr>
                        <a:t>52052600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Combed single cotton yarn, with≥85% cotton, nprs,</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&gt;80mn but≤94mn</a:t>
                      </a:r>
                    </a:p>
                  </a:txBody>
                  <a:tcPr marL="6350" marR="6350" marT="6350" marB="0"/>
                </a:tc>
                <a:extLst>
                  <a:ext uri="{0D108BD9-81ED-4DB2-BD59-A6C34878D82A}">
                    <a16:rowId xmlns:a16="http://schemas.microsoft.com/office/drawing/2014/main" val="3542512145"/>
                  </a:ext>
                </a:extLst>
              </a:tr>
              <a:tr h="387729">
                <a:tc>
                  <a:txBody>
                    <a:bodyPr/>
                    <a:lstStyle/>
                    <a:p>
                      <a:pPr algn="ctr" fontAlgn="t"/>
                      <a:r>
                        <a:rPr lang="en-US" sz="1000" b="0" i="0" u="none" strike="noStrike">
                          <a:solidFill>
                            <a:srgbClr val="000000"/>
                          </a:solidFill>
                          <a:effectLst/>
                          <a:latin typeface="Times New Roman" panose="02020603050405020304" pitchFamily="18" charset="0"/>
                        </a:rPr>
                        <a:t>52053100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Uncombed cabled cotton yarn, with≥85% cotton,</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nprs,≤14mn</a:t>
                      </a:r>
                    </a:p>
                  </a:txBody>
                  <a:tcPr marL="6350" marR="6350" marT="6350" marB="0"/>
                </a:tc>
                <a:extLst>
                  <a:ext uri="{0D108BD9-81ED-4DB2-BD59-A6C34878D82A}">
                    <a16:rowId xmlns:a16="http://schemas.microsoft.com/office/drawing/2014/main" val="669794852"/>
                  </a:ext>
                </a:extLst>
              </a:tr>
              <a:tr h="363339">
                <a:tc>
                  <a:txBody>
                    <a:bodyPr/>
                    <a:lstStyle/>
                    <a:p>
                      <a:pPr algn="ctr" fontAlgn="t"/>
                      <a:r>
                        <a:rPr lang="en-US" sz="1000" b="0" i="0" u="none" strike="noStrike">
                          <a:solidFill>
                            <a:srgbClr val="000000"/>
                          </a:solidFill>
                          <a:effectLst/>
                          <a:latin typeface="Times New Roman" panose="02020603050405020304" pitchFamily="18" charset="0"/>
                        </a:rPr>
                        <a:t>52054400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Combed cabled cotton yarn, with≥85% cotton, nprs,</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&gt;52mn but≤80mn</a:t>
                      </a:r>
                    </a:p>
                  </a:txBody>
                  <a:tcPr marL="6350" marR="6350" marT="6350" marB="0"/>
                </a:tc>
                <a:extLst>
                  <a:ext uri="{0D108BD9-81ED-4DB2-BD59-A6C34878D82A}">
                    <a16:rowId xmlns:a16="http://schemas.microsoft.com/office/drawing/2014/main" val="3027693474"/>
                  </a:ext>
                </a:extLst>
              </a:tr>
              <a:tr h="363339">
                <a:tc>
                  <a:txBody>
                    <a:bodyPr/>
                    <a:lstStyle/>
                    <a:p>
                      <a:pPr algn="ctr" fontAlgn="t"/>
                      <a:r>
                        <a:rPr lang="en-US" sz="1000" b="0" i="0" u="none" strike="noStrike">
                          <a:solidFill>
                            <a:srgbClr val="000000"/>
                          </a:solidFill>
                          <a:effectLst/>
                          <a:latin typeface="Times New Roman" panose="02020603050405020304" pitchFamily="18" charset="0"/>
                        </a:rPr>
                        <a:t>52063200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Uncombed cabled cotton yarn, with&lt;85% cotton, nprs,</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&gt;14mn but≤43mn</a:t>
                      </a:r>
                    </a:p>
                  </a:txBody>
                  <a:tcPr marL="6350" marR="6350" marT="6350" marB="0"/>
                </a:tc>
                <a:extLst>
                  <a:ext uri="{0D108BD9-81ED-4DB2-BD59-A6C34878D82A}">
                    <a16:rowId xmlns:a16="http://schemas.microsoft.com/office/drawing/2014/main" val="2245144315"/>
                  </a:ext>
                </a:extLst>
              </a:tr>
              <a:tr h="363339">
                <a:tc>
                  <a:txBody>
                    <a:bodyPr/>
                    <a:lstStyle/>
                    <a:p>
                      <a:pPr algn="ctr" fontAlgn="t"/>
                      <a:r>
                        <a:rPr lang="en-US" sz="1000" b="0" i="0" u="none" strike="noStrike">
                          <a:solidFill>
                            <a:srgbClr val="000000"/>
                          </a:solidFill>
                          <a:effectLst/>
                          <a:latin typeface="Times New Roman" panose="02020603050405020304" pitchFamily="18" charset="0"/>
                        </a:rPr>
                        <a:t>56081900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Knotted netting of man-made textile materials (excl.</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fishing nets)</a:t>
                      </a:r>
                    </a:p>
                  </a:txBody>
                  <a:tcPr marL="6350" marR="6350" marT="6350" marB="0"/>
                </a:tc>
                <a:extLst>
                  <a:ext uri="{0D108BD9-81ED-4DB2-BD59-A6C34878D82A}">
                    <a16:rowId xmlns:a16="http://schemas.microsoft.com/office/drawing/2014/main" val="1098558928"/>
                  </a:ext>
                </a:extLst>
              </a:tr>
              <a:tr h="363339">
                <a:tc>
                  <a:txBody>
                    <a:bodyPr/>
                    <a:lstStyle/>
                    <a:p>
                      <a:pPr algn="ctr" fontAlgn="t"/>
                      <a:r>
                        <a:rPr lang="en-US" sz="1000" b="0" i="0" u="none" strike="noStrike">
                          <a:solidFill>
                            <a:srgbClr val="000000"/>
                          </a:solidFill>
                          <a:effectLst/>
                          <a:latin typeface="Times New Roman" panose="02020603050405020304" pitchFamily="18" charset="0"/>
                        </a:rPr>
                        <a:t>57011000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Carpets &amp; other textile floor coverings, of wool...,</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knotted</a:t>
                      </a:r>
                    </a:p>
                  </a:txBody>
                  <a:tcPr marL="6350" marR="6350" marT="6350" marB="0"/>
                </a:tc>
                <a:extLst>
                  <a:ext uri="{0D108BD9-81ED-4DB2-BD59-A6C34878D82A}">
                    <a16:rowId xmlns:a16="http://schemas.microsoft.com/office/drawing/2014/main" val="2448567984"/>
                  </a:ext>
                </a:extLst>
              </a:tr>
              <a:tr h="363339">
                <a:tc>
                  <a:txBody>
                    <a:bodyPr/>
                    <a:lstStyle/>
                    <a:p>
                      <a:pPr algn="ctr" fontAlgn="t"/>
                      <a:r>
                        <a:rPr lang="en-US" sz="1000" b="0" i="0" u="none" strike="noStrike">
                          <a:solidFill>
                            <a:srgbClr val="000000"/>
                          </a:solidFill>
                          <a:effectLst/>
                          <a:latin typeface="Times New Roman" panose="02020603050405020304" pitchFamily="18" charset="0"/>
                        </a:rPr>
                        <a:t>58071000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Labels, badges... of textiles, woven, in piece..., not</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embriodered</a:t>
                      </a:r>
                    </a:p>
                  </a:txBody>
                  <a:tcPr marL="6350" marR="6350" marT="6350" marB="0"/>
                </a:tc>
                <a:extLst>
                  <a:ext uri="{0D108BD9-81ED-4DB2-BD59-A6C34878D82A}">
                    <a16:rowId xmlns:a16="http://schemas.microsoft.com/office/drawing/2014/main" val="3004736320"/>
                  </a:ext>
                </a:extLst>
              </a:tr>
              <a:tr h="363339">
                <a:tc>
                  <a:txBody>
                    <a:bodyPr/>
                    <a:lstStyle/>
                    <a:p>
                      <a:pPr algn="ctr" fontAlgn="t"/>
                      <a:r>
                        <a:rPr lang="en-US" sz="1000" b="0" i="0" u="none" strike="noStrike">
                          <a:solidFill>
                            <a:srgbClr val="000000"/>
                          </a:solidFill>
                          <a:effectLst/>
                          <a:latin typeface="Times New Roman" panose="02020603050405020304" pitchFamily="18" charset="0"/>
                        </a:rPr>
                        <a:t>59032090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Other textile fabrics treated with polyurethane</a:t>
                      </a:r>
                    </a:p>
                  </a:txBody>
                  <a:tcPr marL="6350" marR="6350" marT="6350" marB="0"/>
                </a:tc>
                <a:extLst>
                  <a:ext uri="{0D108BD9-81ED-4DB2-BD59-A6C34878D82A}">
                    <a16:rowId xmlns:a16="http://schemas.microsoft.com/office/drawing/2014/main" val="4018240441"/>
                  </a:ext>
                </a:extLst>
              </a:tr>
              <a:tr h="363339">
                <a:tc>
                  <a:txBody>
                    <a:bodyPr/>
                    <a:lstStyle/>
                    <a:p>
                      <a:pPr algn="ctr" fontAlgn="t"/>
                      <a:r>
                        <a:rPr lang="en-US" sz="1000" b="0" i="0" u="none" strike="noStrike">
                          <a:solidFill>
                            <a:srgbClr val="000000"/>
                          </a:solidFill>
                          <a:effectLst/>
                          <a:latin typeface="Times New Roman" panose="02020603050405020304" pitchFamily="18" charset="0"/>
                        </a:rPr>
                        <a:t>59032020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Textile imitation leather treated with polyurethane</a:t>
                      </a:r>
                    </a:p>
                  </a:txBody>
                  <a:tcPr marL="6350" marR="6350" marT="6350" marB="0"/>
                </a:tc>
                <a:extLst>
                  <a:ext uri="{0D108BD9-81ED-4DB2-BD59-A6C34878D82A}">
                    <a16:rowId xmlns:a16="http://schemas.microsoft.com/office/drawing/2014/main" val="2326840878"/>
                  </a:ext>
                </a:extLst>
              </a:tr>
            </a:tbl>
          </a:graphicData>
        </a:graphic>
      </p:graphicFrame>
      <p:sp>
        <p:nvSpPr>
          <p:cNvPr id="5" name="Arrow: Left 4">
            <a:hlinkClick r:id="rId2" action="ppaction://hlinksldjump"/>
            <a:extLst>
              <a:ext uri="{FF2B5EF4-FFF2-40B4-BE49-F238E27FC236}">
                <a16:creationId xmlns:a16="http://schemas.microsoft.com/office/drawing/2014/main" id="{31003A5D-38B8-4EC8-D71A-DFBA2D84CF44}"/>
              </a:ext>
            </a:extLst>
          </p:cNvPr>
          <p:cNvSpPr/>
          <p:nvPr/>
        </p:nvSpPr>
        <p:spPr>
          <a:xfrm>
            <a:off x="10111310" y="211457"/>
            <a:ext cx="1687285" cy="50960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1862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88F-3B00-4D9A-B9C6-831523C76746}"/>
              </a:ext>
            </a:extLst>
          </p:cNvPr>
          <p:cNvSpPr>
            <a:spLocks noGrp="1"/>
          </p:cNvSpPr>
          <p:nvPr>
            <p:ph type="title"/>
          </p:nvPr>
        </p:nvSpPr>
        <p:spPr>
          <a:xfrm>
            <a:off x="838200" y="365125"/>
            <a:ext cx="10515600" cy="708763"/>
          </a:xfrm>
        </p:spPr>
        <p:txBody>
          <a:bodyPr/>
          <a:lstStyle/>
          <a:p>
            <a:r>
              <a:rPr lang="en-US" dirty="0"/>
              <a:t>Apparel – Unutilized Tariff Lines </a:t>
            </a:r>
          </a:p>
        </p:txBody>
      </p:sp>
      <p:graphicFrame>
        <p:nvGraphicFramePr>
          <p:cNvPr id="4" name="Table 4">
            <a:extLst>
              <a:ext uri="{FF2B5EF4-FFF2-40B4-BE49-F238E27FC236}">
                <a16:creationId xmlns:a16="http://schemas.microsoft.com/office/drawing/2014/main" id="{9C5D4F6D-65B2-4D96-834A-1AD92EF7D198}"/>
              </a:ext>
            </a:extLst>
          </p:cNvPr>
          <p:cNvGraphicFramePr>
            <a:graphicFrameLocks noGrp="1"/>
          </p:cNvGraphicFramePr>
          <p:nvPr>
            <p:ph idx="1"/>
          </p:nvPr>
        </p:nvGraphicFramePr>
        <p:xfrm>
          <a:off x="85062" y="1073888"/>
          <a:ext cx="11094568" cy="9377680"/>
        </p:xfrm>
        <a:graphic>
          <a:graphicData uri="http://schemas.openxmlformats.org/drawingml/2006/table">
            <a:tbl>
              <a:tblPr firstRow="1" bandRow="1">
                <a:tableStyleId>{5C22544A-7EE6-4342-B048-85BDC9FD1C3A}</a:tableStyleId>
              </a:tblPr>
              <a:tblGrid>
                <a:gridCol w="1279140">
                  <a:extLst>
                    <a:ext uri="{9D8B030D-6E8A-4147-A177-3AD203B41FA5}">
                      <a16:colId xmlns:a16="http://schemas.microsoft.com/office/drawing/2014/main" val="3127525884"/>
                    </a:ext>
                  </a:extLst>
                </a:gridCol>
                <a:gridCol w="9815428">
                  <a:extLst>
                    <a:ext uri="{9D8B030D-6E8A-4147-A177-3AD203B41FA5}">
                      <a16:colId xmlns:a16="http://schemas.microsoft.com/office/drawing/2014/main" val="751722845"/>
                    </a:ext>
                  </a:extLst>
                </a:gridCol>
              </a:tblGrid>
              <a:tr h="130718">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146160292"/>
                  </a:ext>
                </a:extLst>
              </a:tr>
              <a:tr h="95476">
                <a:tc>
                  <a:txBody>
                    <a:bodyPr/>
                    <a:lstStyle/>
                    <a:p>
                      <a:pPr algn="ctr" fontAlgn="t"/>
                      <a:r>
                        <a:rPr lang="en-US" sz="600" b="0" i="0" u="none" strike="noStrike" dirty="0">
                          <a:solidFill>
                            <a:srgbClr val="000000"/>
                          </a:solidFill>
                          <a:effectLst/>
                          <a:latin typeface="Times New Roman" panose="02020603050405020304" pitchFamily="18" charset="0"/>
                        </a:rPr>
                        <a:t>61013000</a:t>
                      </a:r>
                    </a:p>
                  </a:txBody>
                  <a:tcPr marL="6350" marR="6350" marT="6350" marB="0"/>
                </a:tc>
                <a:tc>
                  <a:txBody>
                    <a:bodyPr/>
                    <a:lstStyle/>
                    <a:p>
                      <a:pPr algn="ctr" fontAlgn="t"/>
                      <a:r>
                        <a:rPr lang="en-US" sz="600" b="0" i="0" u="none" strike="noStrike">
                          <a:solidFill>
                            <a:srgbClr val="000000"/>
                          </a:solidFill>
                          <a:effectLst/>
                          <a:latin typeface="Times New Roman" panose="02020603050405020304" pitchFamily="18" charset="0"/>
                        </a:rPr>
                        <a:t>Men's or boys' overcoats, etc, of man-made fibres,</a:t>
                      </a:r>
                      <a:br>
                        <a:rPr lang="en-US" sz="600" b="0" i="0" u="none" strike="noStrike">
                          <a:solidFill>
                            <a:srgbClr val="000000"/>
                          </a:solidFill>
                          <a:effectLst/>
                          <a:latin typeface="Times New Roman" panose="02020603050405020304" pitchFamily="18" charset="0"/>
                        </a:rPr>
                      </a:br>
                      <a:r>
                        <a:rPr lang="en-US" sz="600" b="0" i="0" u="none" strike="noStrike">
                          <a:solidFill>
                            <a:srgbClr val="000000"/>
                          </a:solidFill>
                          <a:effectLst/>
                          <a:latin typeface="Times New Roman" panose="02020603050405020304" pitchFamily="18" charset="0"/>
                        </a:rPr>
                        <a:t>knitted or crocheted</a:t>
                      </a:r>
                    </a:p>
                  </a:txBody>
                  <a:tcPr marL="6350" marR="6350" marT="6350" marB="0"/>
                </a:tc>
                <a:extLst>
                  <a:ext uri="{0D108BD9-81ED-4DB2-BD59-A6C34878D82A}">
                    <a16:rowId xmlns:a16="http://schemas.microsoft.com/office/drawing/2014/main" val="1461341617"/>
                  </a:ext>
                </a:extLst>
              </a:tr>
              <a:tr h="95476">
                <a:tc>
                  <a:txBody>
                    <a:bodyPr/>
                    <a:lstStyle/>
                    <a:p>
                      <a:pPr algn="ctr" fontAlgn="t"/>
                      <a:r>
                        <a:rPr lang="en-US" sz="600" b="0" i="0" u="none" strike="noStrike">
                          <a:solidFill>
                            <a:srgbClr val="000000"/>
                          </a:solidFill>
                          <a:effectLst/>
                          <a:latin typeface="Times New Roman" panose="02020603050405020304" pitchFamily="18" charset="0"/>
                        </a:rPr>
                        <a:t>61019010</a:t>
                      </a:r>
                    </a:p>
                  </a:txBody>
                  <a:tcPr marL="6350" marR="6350" marT="6350" marB="0"/>
                </a:tc>
                <a:tc>
                  <a:txBody>
                    <a:bodyPr/>
                    <a:lstStyle/>
                    <a:p>
                      <a:pPr algn="ctr" fontAlgn="t"/>
                      <a:r>
                        <a:rPr lang="en-US" sz="600" b="0" i="0" u="none" strike="noStrike">
                          <a:solidFill>
                            <a:srgbClr val="000000"/>
                          </a:solidFill>
                          <a:effectLst/>
                          <a:latin typeface="Times New Roman" panose="02020603050405020304" pitchFamily="18" charset="0"/>
                        </a:rPr>
                        <a:t>Men's or boys' overcoats, etc, of wool or fine animal</a:t>
                      </a:r>
                      <a:br>
                        <a:rPr lang="en-US" sz="600" b="0" i="0" u="none" strike="noStrike">
                          <a:solidFill>
                            <a:srgbClr val="000000"/>
                          </a:solidFill>
                          <a:effectLst/>
                          <a:latin typeface="Times New Roman" panose="02020603050405020304" pitchFamily="18" charset="0"/>
                        </a:rPr>
                      </a:br>
                      <a:r>
                        <a:rPr lang="en-US" sz="600" b="0" i="0" u="none" strike="noStrike">
                          <a:solidFill>
                            <a:srgbClr val="000000"/>
                          </a:solidFill>
                          <a:effectLst/>
                          <a:latin typeface="Times New Roman" panose="02020603050405020304" pitchFamily="18" charset="0"/>
                        </a:rPr>
                        <a:t>hair, knitted or crocheted</a:t>
                      </a:r>
                    </a:p>
                  </a:txBody>
                  <a:tcPr marL="6350" marR="6350" marT="6350" marB="0"/>
                </a:tc>
                <a:extLst>
                  <a:ext uri="{0D108BD9-81ED-4DB2-BD59-A6C34878D82A}">
                    <a16:rowId xmlns:a16="http://schemas.microsoft.com/office/drawing/2014/main" val="1937110629"/>
                  </a:ext>
                </a:extLst>
              </a:tr>
              <a:tr h="95476">
                <a:tc>
                  <a:txBody>
                    <a:bodyPr/>
                    <a:lstStyle/>
                    <a:p>
                      <a:pPr algn="ctr" fontAlgn="t"/>
                      <a:r>
                        <a:rPr lang="en-US" sz="600" b="0" i="0" u="none" strike="noStrike">
                          <a:solidFill>
                            <a:srgbClr val="000000"/>
                          </a:solidFill>
                          <a:effectLst/>
                          <a:latin typeface="Times New Roman" panose="02020603050405020304" pitchFamily="18" charset="0"/>
                        </a:rPr>
                        <a:t>61023000</a:t>
                      </a:r>
                    </a:p>
                  </a:txBody>
                  <a:tcPr marL="6350" marR="6350" marT="6350" marB="0"/>
                </a:tc>
                <a:tc>
                  <a:txBody>
                    <a:bodyPr/>
                    <a:lstStyle/>
                    <a:p>
                      <a:pPr algn="ctr" fontAlgn="t"/>
                      <a:r>
                        <a:rPr lang="en-US" sz="600" b="0" i="0" u="none" strike="noStrike">
                          <a:solidFill>
                            <a:srgbClr val="000000"/>
                          </a:solidFill>
                          <a:effectLst/>
                          <a:latin typeface="Times New Roman" panose="02020603050405020304" pitchFamily="18" charset="0"/>
                        </a:rPr>
                        <a:t>Woman's or girls' overcoats, etc, of man-made fibres,</a:t>
                      </a:r>
                      <a:br>
                        <a:rPr lang="en-US" sz="600" b="0" i="0" u="none" strike="noStrike">
                          <a:solidFill>
                            <a:srgbClr val="000000"/>
                          </a:solidFill>
                          <a:effectLst/>
                          <a:latin typeface="Times New Roman" panose="02020603050405020304" pitchFamily="18" charset="0"/>
                        </a:rPr>
                      </a:br>
                      <a:r>
                        <a:rPr lang="en-US" sz="600" b="0" i="0" u="none" strike="noStrike">
                          <a:solidFill>
                            <a:srgbClr val="000000"/>
                          </a:solidFill>
                          <a:effectLst/>
                          <a:latin typeface="Times New Roman" panose="02020603050405020304" pitchFamily="18" charset="0"/>
                        </a:rPr>
                        <a:t>knitted/crochetd</a:t>
                      </a:r>
                    </a:p>
                  </a:txBody>
                  <a:tcPr marL="6350" marR="6350" marT="6350" marB="0"/>
                </a:tc>
                <a:extLst>
                  <a:ext uri="{0D108BD9-81ED-4DB2-BD59-A6C34878D82A}">
                    <a16:rowId xmlns:a16="http://schemas.microsoft.com/office/drawing/2014/main" val="2774517308"/>
                  </a:ext>
                </a:extLst>
              </a:tr>
              <a:tr h="49340">
                <a:tc>
                  <a:txBody>
                    <a:bodyPr/>
                    <a:lstStyle/>
                    <a:p>
                      <a:pPr algn="ctr" fontAlgn="t"/>
                      <a:r>
                        <a:rPr lang="en-US" sz="600" b="0" i="0" u="none" strike="noStrike">
                          <a:solidFill>
                            <a:srgbClr val="000000"/>
                          </a:solidFill>
                          <a:effectLst/>
                          <a:latin typeface="Times New Roman" panose="02020603050405020304" pitchFamily="18" charset="0"/>
                        </a:rPr>
                        <a:t>61044200</a:t>
                      </a:r>
                    </a:p>
                  </a:txBody>
                  <a:tcPr marL="6350" marR="6350" marT="6350" marB="0"/>
                </a:tc>
                <a:tc>
                  <a:txBody>
                    <a:bodyPr/>
                    <a:lstStyle/>
                    <a:p>
                      <a:pPr algn="ctr" fontAlgn="t"/>
                      <a:r>
                        <a:rPr lang="en-US" sz="600" b="0" i="0" u="none" strike="noStrike">
                          <a:solidFill>
                            <a:srgbClr val="000000"/>
                          </a:solidFill>
                          <a:effectLst/>
                          <a:latin typeface="Times New Roman" panose="02020603050405020304" pitchFamily="18" charset="0"/>
                        </a:rPr>
                        <a:t>Dresses of cotton, knitted or crocheted</a:t>
                      </a:r>
                    </a:p>
                  </a:txBody>
                  <a:tcPr marL="6350" marR="6350" marT="6350" marB="0"/>
                </a:tc>
                <a:extLst>
                  <a:ext uri="{0D108BD9-81ED-4DB2-BD59-A6C34878D82A}">
                    <a16:rowId xmlns:a16="http://schemas.microsoft.com/office/drawing/2014/main" val="2424346914"/>
                  </a:ext>
                </a:extLst>
              </a:tr>
              <a:tr h="95476">
                <a:tc>
                  <a:txBody>
                    <a:bodyPr/>
                    <a:lstStyle/>
                    <a:p>
                      <a:pPr algn="ctr" fontAlgn="t"/>
                      <a:r>
                        <a:rPr lang="en-US" sz="600" b="0" i="0" u="none" strike="noStrike">
                          <a:solidFill>
                            <a:srgbClr val="000000"/>
                          </a:solidFill>
                          <a:effectLst/>
                          <a:latin typeface="Times New Roman" panose="02020603050405020304" pitchFamily="18" charset="0"/>
                        </a:rPr>
                        <a:t>61044900</a:t>
                      </a:r>
                    </a:p>
                  </a:txBody>
                  <a:tcPr marL="6350" marR="6350" marT="6350" marB="0"/>
                </a:tc>
                <a:tc>
                  <a:txBody>
                    <a:bodyPr/>
                    <a:lstStyle/>
                    <a:p>
                      <a:pPr algn="ctr" fontAlgn="t"/>
                      <a:r>
                        <a:rPr lang="en-US" sz="600" b="0" i="0" u="none" strike="noStrike">
                          <a:solidFill>
                            <a:srgbClr val="000000"/>
                          </a:solidFill>
                          <a:effectLst/>
                          <a:latin typeface="Times New Roman" panose="02020603050405020304" pitchFamily="18" charset="0"/>
                        </a:rPr>
                        <a:t>Dresses of other textile material, nes, knitted or</a:t>
                      </a:r>
                      <a:br>
                        <a:rPr lang="en-US" sz="600" b="0" i="0" u="none" strike="noStrike">
                          <a:solidFill>
                            <a:srgbClr val="000000"/>
                          </a:solidFill>
                          <a:effectLst/>
                          <a:latin typeface="Times New Roman" panose="02020603050405020304" pitchFamily="18" charset="0"/>
                        </a:rPr>
                      </a:br>
                      <a:r>
                        <a:rPr lang="en-US" sz="600" b="0" i="0" u="none" strike="noStrike">
                          <a:solidFill>
                            <a:srgbClr val="000000"/>
                          </a:solidFill>
                          <a:effectLst/>
                          <a:latin typeface="Times New Roman" panose="02020603050405020304" pitchFamily="18" charset="0"/>
                        </a:rPr>
                        <a:t>crocheted</a:t>
                      </a:r>
                    </a:p>
                  </a:txBody>
                  <a:tcPr marL="6350" marR="6350" marT="6350" marB="0"/>
                </a:tc>
                <a:extLst>
                  <a:ext uri="{0D108BD9-81ED-4DB2-BD59-A6C34878D82A}">
                    <a16:rowId xmlns:a16="http://schemas.microsoft.com/office/drawing/2014/main" val="1227124909"/>
                  </a:ext>
                </a:extLst>
              </a:tr>
              <a:tr h="95476">
                <a:tc>
                  <a:txBody>
                    <a:bodyPr/>
                    <a:lstStyle/>
                    <a:p>
                      <a:pPr algn="ctr" fontAlgn="t"/>
                      <a:r>
                        <a:rPr lang="en-US" sz="600" b="0" i="0" u="none" strike="noStrike">
                          <a:solidFill>
                            <a:srgbClr val="000000"/>
                          </a:solidFill>
                          <a:effectLst/>
                          <a:latin typeface="Times New Roman" panose="02020603050405020304" pitchFamily="18" charset="0"/>
                        </a:rPr>
                        <a:t>61052000</a:t>
                      </a:r>
                    </a:p>
                  </a:txBody>
                  <a:tcPr marL="6350" marR="6350" marT="6350" marB="0"/>
                </a:tc>
                <a:tc>
                  <a:txBody>
                    <a:bodyPr/>
                    <a:lstStyle/>
                    <a:p>
                      <a:pPr algn="ctr" fontAlgn="t"/>
                      <a:r>
                        <a:rPr lang="en-US" sz="600" b="0" i="0" u="none" strike="noStrike">
                          <a:solidFill>
                            <a:srgbClr val="000000"/>
                          </a:solidFill>
                          <a:effectLst/>
                          <a:latin typeface="Times New Roman" panose="02020603050405020304" pitchFamily="18" charset="0"/>
                        </a:rPr>
                        <a:t>Men's or boys' shirts of man-made fibres, knitted or</a:t>
                      </a:r>
                      <a:br>
                        <a:rPr lang="en-US" sz="600" b="0" i="0" u="none" strike="noStrike">
                          <a:solidFill>
                            <a:srgbClr val="000000"/>
                          </a:solidFill>
                          <a:effectLst/>
                          <a:latin typeface="Times New Roman" panose="02020603050405020304" pitchFamily="18" charset="0"/>
                        </a:rPr>
                      </a:br>
                      <a:r>
                        <a:rPr lang="en-US" sz="600" b="0" i="0" u="none" strike="noStrike">
                          <a:solidFill>
                            <a:srgbClr val="000000"/>
                          </a:solidFill>
                          <a:effectLst/>
                          <a:latin typeface="Times New Roman" panose="02020603050405020304" pitchFamily="18" charset="0"/>
                        </a:rPr>
                        <a:t>crocheted</a:t>
                      </a:r>
                    </a:p>
                  </a:txBody>
                  <a:tcPr marL="6350" marR="6350" marT="6350" marB="0"/>
                </a:tc>
                <a:extLst>
                  <a:ext uri="{0D108BD9-81ED-4DB2-BD59-A6C34878D82A}">
                    <a16:rowId xmlns:a16="http://schemas.microsoft.com/office/drawing/2014/main" val="3542512145"/>
                  </a:ext>
                </a:extLst>
              </a:tr>
              <a:tr h="95476">
                <a:tc>
                  <a:txBody>
                    <a:bodyPr/>
                    <a:lstStyle/>
                    <a:p>
                      <a:pPr algn="ctr" fontAlgn="t"/>
                      <a:r>
                        <a:rPr lang="en-US" sz="600" b="0" i="0" u="none" strike="noStrike">
                          <a:solidFill>
                            <a:srgbClr val="000000"/>
                          </a:solidFill>
                          <a:effectLst/>
                          <a:latin typeface="Times New Roman" panose="02020603050405020304" pitchFamily="18" charset="0"/>
                        </a:rPr>
                        <a:t>61059000</a:t>
                      </a:r>
                    </a:p>
                  </a:txBody>
                  <a:tcPr marL="6350" marR="6350" marT="6350" marB="0"/>
                </a:tc>
                <a:tc>
                  <a:txBody>
                    <a:bodyPr/>
                    <a:lstStyle/>
                    <a:p>
                      <a:pPr algn="ctr" fontAlgn="t"/>
                      <a:r>
                        <a:rPr lang="en-US" sz="600" b="0" i="0" u="none" strike="noStrike">
                          <a:solidFill>
                            <a:srgbClr val="000000"/>
                          </a:solidFill>
                          <a:effectLst/>
                          <a:latin typeface="Times New Roman" panose="02020603050405020304" pitchFamily="18" charset="0"/>
                        </a:rPr>
                        <a:t>Men's or boys' shirts of other textiles, nes, knitted or</a:t>
                      </a:r>
                      <a:br>
                        <a:rPr lang="en-US" sz="600" b="0" i="0" u="none" strike="noStrike">
                          <a:solidFill>
                            <a:srgbClr val="000000"/>
                          </a:solidFill>
                          <a:effectLst/>
                          <a:latin typeface="Times New Roman" panose="02020603050405020304" pitchFamily="18" charset="0"/>
                        </a:rPr>
                      </a:br>
                      <a:r>
                        <a:rPr lang="en-US" sz="600" b="0" i="0" u="none" strike="noStrike">
                          <a:solidFill>
                            <a:srgbClr val="000000"/>
                          </a:solidFill>
                          <a:effectLst/>
                          <a:latin typeface="Times New Roman" panose="02020603050405020304" pitchFamily="18" charset="0"/>
                        </a:rPr>
                        <a:t>crocheted</a:t>
                      </a:r>
                    </a:p>
                  </a:txBody>
                  <a:tcPr marL="6350" marR="6350" marT="6350" marB="0"/>
                </a:tc>
                <a:extLst>
                  <a:ext uri="{0D108BD9-81ED-4DB2-BD59-A6C34878D82A}">
                    <a16:rowId xmlns:a16="http://schemas.microsoft.com/office/drawing/2014/main" val="669794852"/>
                  </a:ext>
                </a:extLst>
              </a:tr>
              <a:tr h="49340">
                <a:tc>
                  <a:txBody>
                    <a:bodyPr/>
                    <a:lstStyle/>
                    <a:p>
                      <a:pPr algn="ctr" fontAlgn="t"/>
                      <a:r>
                        <a:rPr lang="en-US" sz="600" b="0" i="0" u="none" strike="noStrike">
                          <a:solidFill>
                            <a:srgbClr val="000000"/>
                          </a:solidFill>
                          <a:effectLst/>
                          <a:latin typeface="Times New Roman" panose="02020603050405020304" pitchFamily="18" charset="0"/>
                        </a:rPr>
                        <a:t>61072100</a:t>
                      </a:r>
                    </a:p>
                  </a:txBody>
                  <a:tcPr marL="6350" marR="6350" marT="6350" marB="0"/>
                </a:tc>
                <a:tc>
                  <a:txBody>
                    <a:bodyPr/>
                    <a:lstStyle/>
                    <a:p>
                      <a:pPr algn="ctr" fontAlgn="t"/>
                      <a:r>
                        <a:rPr lang="en-US" sz="600" b="0" i="0" u="none" strike="noStrike">
                          <a:solidFill>
                            <a:srgbClr val="000000"/>
                          </a:solidFill>
                          <a:effectLst/>
                          <a:latin typeface="Times New Roman" panose="02020603050405020304" pitchFamily="18" charset="0"/>
                        </a:rPr>
                        <a:t>Men's or boys' pyjamas of cotton, knitted or crocheted</a:t>
                      </a:r>
                    </a:p>
                  </a:txBody>
                  <a:tcPr marL="95250" marR="6350" marT="6350" marB="0"/>
                </a:tc>
                <a:extLst>
                  <a:ext uri="{0D108BD9-81ED-4DB2-BD59-A6C34878D82A}">
                    <a16:rowId xmlns:a16="http://schemas.microsoft.com/office/drawing/2014/main" val="3027693474"/>
                  </a:ext>
                </a:extLst>
              </a:tr>
              <a:tr h="95476">
                <a:tc>
                  <a:txBody>
                    <a:bodyPr/>
                    <a:lstStyle/>
                    <a:p>
                      <a:pPr algn="ctr" fontAlgn="t"/>
                      <a:r>
                        <a:rPr lang="en-US" sz="600" b="0" i="0" u="none" strike="noStrike">
                          <a:solidFill>
                            <a:srgbClr val="000000"/>
                          </a:solidFill>
                          <a:effectLst/>
                          <a:latin typeface="Times New Roman" panose="02020603050405020304" pitchFamily="18" charset="0"/>
                        </a:rPr>
                        <a:t>61082100</a:t>
                      </a:r>
                    </a:p>
                  </a:txBody>
                  <a:tcPr marL="6350" marR="6350" marT="6350" marB="0"/>
                </a:tc>
                <a:tc>
                  <a:txBody>
                    <a:bodyPr/>
                    <a:lstStyle/>
                    <a:p>
                      <a:pPr algn="ctr" fontAlgn="t"/>
                      <a:r>
                        <a:rPr lang="en-US" sz="600" b="0" i="0" u="none" strike="noStrike">
                          <a:solidFill>
                            <a:srgbClr val="000000"/>
                          </a:solidFill>
                          <a:effectLst/>
                          <a:latin typeface="Times New Roman" panose="02020603050405020304" pitchFamily="18" charset="0"/>
                        </a:rPr>
                        <a:t>Women's or girls' briefs &amp; panties of cotton, knitted or</a:t>
                      </a:r>
                      <a:br>
                        <a:rPr lang="en-US" sz="600" b="0" i="0" u="none" strike="noStrike">
                          <a:solidFill>
                            <a:srgbClr val="000000"/>
                          </a:solidFill>
                          <a:effectLst/>
                          <a:latin typeface="Times New Roman" panose="02020603050405020304" pitchFamily="18" charset="0"/>
                        </a:rPr>
                      </a:br>
                      <a:r>
                        <a:rPr lang="en-US" sz="600" b="0" i="0" u="none" strike="noStrike">
                          <a:solidFill>
                            <a:srgbClr val="000000"/>
                          </a:solidFill>
                          <a:effectLst/>
                          <a:latin typeface="Times New Roman" panose="02020603050405020304" pitchFamily="18" charset="0"/>
                        </a:rPr>
                        <a:t>crocheted</a:t>
                      </a:r>
                    </a:p>
                  </a:txBody>
                  <a:tcPr marL="6350" marR="6350" marT="6350" marB="0"/>
                </a:tc>
                <a:extLst>
                  <a:ext uri="{0D108BD9-81ED-4DB2-BD59-A6C34878D82A}">
                    <a16:rowId xmlns:a16="http://schemas.microsoft.com/office/drawing/2014/main" val="2245144315"/>
                  </a:ext>
                </a:extLst>
              </a:tr>
              <a:tr h="95476">
                <a:tc>
                  <a:txBody>
                    <a:bodyPr/>
                    <a:lstStyle/>
                    <a:p>
                      <a:pPr algn="ctr" fontAlgn="t"/>
                      <a:r>
                        <a:rPr lang="en-US" sz="600" b="0" i="0" u="none" strike="noStrike">
                          <a:solidFill>
                            <a:srgbClr val="000000"/>
                          </a:solidFill>
                          <a:effectLst/>
                          <a:latin typeface="Times New Roman" panose="02020603050405020304" pitchFamily="18" charset="0"/>
                        </a:rPr>
                        <a:t>61083100</a:t>
                      </a:r>
                    </a:p>
                  </a:txBody>
                  <a:tcPr marL="6350" marR="6350" marT="6350" marB="0"/>
                </a:tc>
                <a:tc>
                  <a:txBody>
                    <a:bodyPr/>
                    <a:lstStyle/>
                    <a:p>
                      <a:pPr algn="ctr" fontAlgn="t"/>
                      <a:r>
                        <a:rPr lang="en-US" sz="600" b="0" i="0" u="none" strike="noStrike">
                          <a:solidFill>
                            <a:srgbClr val="000000"/>
                          </a:solidFill>
                          <a:effectLst/>
                          <a:latin typeface="Times New Roman" panose="02020603050405020304" pitchFamily="18" charset="0"/>
                        </a:rPr>
                        <a:t>Women's or girls' nighties..., etc, of cotton, knitted or</a:t>
                      </a:r>
                      <a:br>
                        <a:rPr lang="en-US" sz="600" b="0" i="0" u="none" strike="noStrike">
                          <a:solidFill>
                            <a:srgbClr val="000000"/>
                          </a:solidFill>
                          <a:effectLst/>
                          <a:latin typeface="Times New Roman" panose="02020603050405020304" pitchFamily="18" charset="0"/>
                        </a:rPr>
                      </a:br>
                      <a:r>
                        <a:rPr lang="en-US" sz="600" b="0" i="0" u="none" strike="noStrike">
                          <a:solidFill>
                            <a:srgbClr val="000000"/>
                          </a:solidFill>
                          <a:effectLst/>
                          <a:latin typeface="Times New Roman" panose="02020603050405020304" pitchFamily="18" charset="0"/>
                        </a:rPr>
                        <a:t>crocheted</a:t>
                      </a:r>
                    </a:p>
                  </a:txBody>
                  <a:tcPr marL="6350" marR="6350" marT="6350" marB="0"/>
                </a:tc>
                <a:extLst>
                  <a:ext uri="{0D108BD9-81ED-4DB2-BD59-A6C34878D82A}">
                    <a16:rowId xmlns:a16="http://schemas.microsoft.com/office/drawing/2014/main" val="1098558928"/>
                  </a:ext>
                </a:extLst>
              </a:tr>
              <a:tr h="95476">
                <a:tc>
                  <a:txBody>
                    <a:bodyPr/>
                    <a:lstStyle/>
                    <a:p>
                      <a:pPr algn="ctr" fontAlgn="t"/>
                      <a:r>
                        <a:rPr lang="en-US" sz="600" b="0" i="0" u="none" strike="noStrike">
                          <a:solidFill>
                            <a:srgbClr val="000000"/>
                          </a:solidFill>
                          <a:effectLst/>
                          <a:latin typeface="Times New Roman" panose="02020603050405020304" pitchFamily="18" charset="0"/>
                        </a:rPr>
                        <a:t>61099010</a:t>
                      </a:r>
                    </a:p>
                  </a:txBody>
                  <a:tcPr marL="6350" marR="6350" marT="6350" marB="0"/>
                </a:tc>
                <a:tc>
                  <a:txBody>
                    <a:bodyPr/>
                    <a:lstStyle/>
                    <a:p>
                      <a:pPr algn="ctr" fontAlgn="t"/>
                      <a:r>
                        <a:rPr lang="en-US" sz="600" b="0" i="0" u="none" strike="noStrike">
                          <a:solidFill>
                            <a:srgbClr val="000000"/>
                          </a:solidFill>
                          <a:effectLst/>
                          <a:latin typeface="Times New Roman" panose="02020603050405020304" pitchFamily="18" charset="0"/>
                        </a:rPr>
                        <a:t>T-shirts, singlets, etc, of silk or silk waste,</a:t>
                      </a:r>
                      <a:br>
                        <a:rPr lang="en-US" sz="600" b="0" i="0" u="none" strike="noStrike">
                          <a:solidFill>
                            <a:srgbClr val="000000"/>
                          </a:solidFill>
                          <a:effectLst/>
                          <a:latin typeface="Times New Roman" panose="02020603050405020304" pitchFamily="18" charset="0"/>
                        </a:rPr>
                      </a:br>
                      <a:r>
                        <a:rPr lang="en-US" sz="600" b="0" i="0" u="none" strike="noStrike">
                          <a:solidFill>
                            <a:srgbClr val="000000"/>
                          </a:solidFill>
                          <a:effectLst/>
                          <a:latin typeface="Times New Roman" panose="02020603050405020304" pitchFamily="18" charset="0"/>
                        </a:rPr>
                        <a:t>knitted/crocheted</a:t>
                      </a:r>
                    </a:p>
                  </a:txBody>
                  <a:tcPr marL="6350" marR="6350" marT="6350" marB="0"/>
                </a:tc>
                <a:extLst>
                  <a:ext uri="{0D108BD9-81ED-4DB2-BD59-A6C34878D82A}">
                    <a16:rowId xmlns:a16="http://schemas.microsoft.com/office/drawing/2014/main" val="2448567984"/>
                  </a:ext>
                </a:extLst>
              </a:tr>
              <a:tr h="49340">
                <a:tc>
                  <a:txBody>
                    <a:bodyPr/>
                    <a:lstStyle/>
                    <a:p>
                      <a:pPr algn="ctr" fontAlgn="t"/>
                      <a:r>
                        <a:rPr lang="en-US" sz="600" b="0" i="0" u="none" strike="noStrike">
                          <a:solidFill>
                            <a:srgbClr val="000000"/>
                          </a:solidFill>
                          <a:effectLst/>
                          <a:latin typeface="Times New Roman" panose="02020603050405020304" pitchFamily="18" charset="0"/>
                        </a:rPr>
                        <a:t>61112000</a:t>
                      </a:r>
                    </a:p>
                  </a:txBody>
                  <a:tcPr marL="6350" marR="6350" marT="6350" marB="0"/>
                </a:tc>
                <a:tc>
                  <a:txBody>
                    <a:bodyPr/>
                    <a:lstStyle/>
                    <a:p>
                      <a:pPr algn="ctr" fontAlgn="t"/>
                      <a:r>
                        <a:rPr lang="en-US" sz="600" b="0" i="0" u="none" strike="noStrike">
                          <a:solidFill>
                            <a:srgbClr val="000000"/>
                          </a:solidFill>
                          <a:effectLst/>
                          <a:latin typeface="Times New Roman" panose="02020603050405020304" pitchFamily="18" charset="0"/>
                        </a:rPr>
                        <a:t>Babies' garments, etc, of cotton, knitted or crocheted</a:t>
                      </a:r>
                    </a:p>
                  </a:txBody>
                  <a:tcPr marL="190500" marR="6350" marT="6350" marB="0"/>
                </a:tc>
                <a:extLst>
                  <a:ext uri="{0D108BD9-81ED-4DB2-BD59-A6C34878D82A}">
                    <a16:rowId xmlns:a16="http://schemas.microsoft.com/office/drawing/2014/main" val="3004736320"/>
                  </a:ext>
                </a:extLst>
              </a:tr>
              <a:tr h="49340">
                <a:tc>
                  <a:txBody>
                    <a:bodyPr/>
                    <a:lstStyle/>
                    <a:p>
                      <a:pPr algn="ctr" fontAlgn="t"/>
                      <a:r>
                        <a:rPr lang="en-US" sz="600" b="0" i="0" u="none" strike="noStrike">
                          <a:solidFill>
                            <a:srgbClr val="000000"/>
                          </a:solidFill>
                          <a:effectLst/>
                          <a:latin typeface="Times New Roman" panose="02020603050405020304" pitchFamily="18" charset="0"/>
                        </a:rPr>
                        <a:t>61121200</a:t>
                      </a:r>
                    </a:p>
                  </a:txBody>
                  <a:tcPr marL="6350" marR="6350" marT="6350" marB="0"/>
                </a:tc>
                <a:tc>
                  <a:txBody>
                    <a:bodyPr/>
                    <a:lstStyle/>
                    <a:p>
                      <a:pPr algn="ctr" fontAlgn="t"/>
                      <a:r>
                        <a:rPr lang="en-US" sz="600" b="0" i="0" u="none" strike="noStrike">
                          <a:solidFill>
                            <a:srgbClr val="000000"/>
                          </a:solidFill>
                          <a:effectLst/>
                          <a:latin typeface="Times New Roman" panose="02020603050405020304" pitchFamily="18" charset="0"/>
                        </a:rPr>
                        <a:t>Track-suits of synthetic fibres, knitted or crocheted</a:t>
                      </a:r>
                    </a:p>
                  </a:txBody>
                  <a:tcPr marL="190500" marR="6350" marT="6350" marB="0"/>
                </a:tc>
                <a:extLst>
                  <a:ext uri="{0D108BD9-81ED-4DB2-BD59-A6C34878D82A}">
                    <a16:rowId xmlns:a16="http://schemas.microsoft.com/office/drawing/2014/main" val="4018240441"/>
                  </a:ext>
                </a:extLst>
              </a:tr>
              <a:tr h="49340">
                <a:tc>
                  <a:txBody>
                    <a:bodyPr/>
                    <a:lstStyle/>
                    <a:p>
                      <a:pPr algn="ctr" fontAlgn="t"/>
                      <a:r>
                        <a:rPr lang="en-US" sz="600" b="0" i="0" u="none" strike="noStrike">
                          <a:solidFill>
                            <a:srgbClr val="000000"/>
                          </a:solidFill>
                          <a:effectLst/>
                          <a:latin typeface="Times New Roman" panose="02020603050405020304" pitchFamily="18" charset="0"/>
                        </a:rPr>
                        <a:t>61142000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Garments of cotton, knitted or crocheted, </a:t>
                      </a:r>
                      <a:r>
                        <a:rPr lang="en-US" sz="600" b="0" i="0" u="none" strike="noStrike" dirty="0" err="1">
                          <a:solidFill>
                            <a:srgbClr val="000000"/>
                          </a:solidFill>
                          <a:effectLst/>
                          <a:latin typeface="Times New Roman" panose="02020603050405020304" pitchFamily="18" charset="0"/>
                        </a:rPr>
                        <a:t>nes</a:t>
                      </a:r>
                      <a:endParaRPr lang="en-US" sz="600" b="0" i="0" u="none" strike="noStrike" dirty="0">
                        <a:solidFill>
                          <a:srgbClr val="000000"/>
                        </a:solidFill>
                        <a:effectLst/>
                        <a:latin typeface="Times New Roman" panose="02020603050405020304" pitchFamily="18" charset="0"/>
                      </a:endParaRPr>
                    </a:p>
                  </a:txBody>
                  <a:tcPr marL="381000" marR="6350" marT="6350" marB="0"/>
                </a:tc>
                <a:extLst>
                  <a:ext uri="{0D108BD9-81ED-4DB2-BD59-A6C34878D82A}">
                    <a16:rowId xmlns:a16="http://schemas.microsoft.com/office/drawing/2014/main" val="2326840878"/>
                  </a:ext>
                </a:extLst>
              </a:tr>
              <a:tr h="49340">
                <a:tc>
                  <a:txBody>
                    <a:bodyPr/>
                    <a:lstStyle/>
                    <a:p>
                      <a:pPr algn="ctr" fontAlgn="t"/>
                      <a:r>
                        <a:rPr lang="en-US" sz="600" b="0" i="0" u="none" strike="noStrike">
                          <a:solidFill>
                            <a:srgbClr val="000000"/>
                          </a:solidFill>
                          <a:effectLst/>
                          <a:latin typeface="Times New Roman" panose="02020603050405020304" pitchFamily="18" charset="0"/>
                        </a:rPr>
                        <a:t>61143000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Garments of man-made </a:t>
                      </a:r>
                      <a:r>
                        <a:rPr lang="en-US" sz="600" b="0" i="0" u="none" strike="noStrike" dirty="0" err="1">
                          <a:solidFill>
                            <a:srgbClr val="000000"/>
                          </a:solidFill>
                          <a:effectLst/>
                          <a:latin typeface="Times New Roman" panose="02020603050405020304" pitchFamily="18" charset="0"/>
                        </a:rPr>
                        <a:t>fibres</a:t>
                      </a:r>
                      <a:r>
                        <a:rPr lang="en-US" sz="600" b="0" i="0" u="none" strike="noStrike" dirty="0">
                          <a:solidFill>
                            <a:srgbClr val="000000"/>
                          </a:solidFill>
                          <a:effectLst/>
                          <a:latin typeface="Times New Roman" panose="02020603050405020304" pitchFamily="18" charset="0"/>
                        </a:rPr>
                        <a:t>, knitted or crocheted, </a:t>
                      </a:r>
                      <a:r>
                        <a:rPr lang="en-US" sz="600" b="0" i="0" u="none" strike="noStrike" dirty="0" err="1">
                          <a:solidFill>
                            <a:srgbClr val="000000"/>
                          </a:solidFill>
                          <a:effectLst/>
                          <a:latin typeface="Times New Roman" panose="02020603050405020304" pitchFamily="18" charset="0"/>
                        </a:rPr>
                        <a:t>nes</a:t>
                      </a:r>
                      <a:endParaRPr lang="en-US" sz="600" b="0" i="0" u="none" strike="noStrike" dirty="0">
                        <a:solidFill>
                          <a:srgbClr val="000000"/>
                        </a:solidFill>
                        <a:effectLst/>
                        <a:latin typeface="Times New Roman" panose="02020603050405020304" pitchFamily="18" charset="0"/>
                      </a:endParaRPr>
                    </a:p>
                  </a:txBody>
                  <a:tcPr marL="6350" marR="95250" marT="6350" marB="0"/>
                </a:tc>
                <a:extLst>
                  <a:ext uri="{0D108BD9-81ED-4DB2-BD59-A6C34878D82A}">
                    <a16:rowId xmlns:a16="http://schemas.microsoft.com/office/drawing/2014/main" val="1747594261"/>
                  </a:ext>
                </a:extLst>
              </a:tr>
              <a:tr h="95476">
                <a:tc>
                  <a:txBody>
                    <a:bodyPr/>
                    <a:lstStyle/>
                    <a:p>
                      <a:pPr algn="ctr" fontAlgn="t"/>
                      <a:r>
                        <a:rPr lang="en-US" sz="600" b="0" i="0" u="none" strike="noStrike">
                          <a:solidFill>
                            <a:srgbClr val="000000"/>
                          </a:solidFill>
                          <a:effectLst/>
                          <a:latin typeface="Times New Roman" panose="02020603050405020304" pitchFamily="18" charset="0"/>
                        </a:rPr>
                        <a:t>61149010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Garments of wool or fine animal hair, knitted or</a:t>
                      </a:r>
                      <a:br>
                        <a:rPr lang="en-US" sz="600" b="0" i="0" u="none" strike="noStrike" dirty="0">
                          <a:solidFill>
                            <a:srgbClr val="000000"/>
                          </a:solidFill>
                          <a:effectLst/>
                          <a:latin typeface="Times New Roman" panose="02020603050405020304" pitchFamily="18" charset="0"/>
                        </a:rPr>
                      </a:br>
                      <a:r>
                        <a:rPr lang="en-US" sz="600" b="0" i="0" u="none" strike="noStrike" dirty="0">
                          <a:solidFill>
                            <a:srgbClr val="000000"/>
                          </a:solidFill>
                          <a:effectLst/>
                          <a:latin typeface="Times New Roman" panose="02020603050405020304" pitchFamily="18" charset="0"/>
                        </a:rPr>
                        <a:t>crocheted, </a:t>
                      </a:r>
                      <a:r>
                        <a:rPr lang="en-US" sz="600" b="0" i="0" u="none" strike="noStrike" dirty="0" err="1">
                          <a:solidFill>
                            <a:srgbClr val="000000"/>
                          </a:solidFill>
                          <a:effectLst/>
                          <a:latin typeface="Times New Roman" panose="02020603050405020304" pitchFamily="18" charset="0"/>
                        </a:rPr>
                        <a:t>nes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2553473589"/>
                  </a:ext>
                </a:extLst>
              </a:tr>
              <a:tr h="49340">
                <a:tc>
                  <a:txBody>
                    <a:bodyPr/>
                    <a:lstStyle/>
                    <a:p>
                      <a:pPr algn="ctr" fontAlgn="t"/>
                      <a:r>
                        <a:rPr lang="en-US" sz="600" b="0" i="0" u="none" strike="noStrike">
                          <a:solidFill>
                            <a:srgbClr val="000000"/>
                          </a:solidFill>
                          <a:effectLst/>
                          <a:latin typeface="Times New Roman" panose="02020603050405020304" pitchFamily="18" charset="0"/>
                        </a:rPr>
                        <a:t>61149090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Garments of  other textiles, knitted or crocheted</a:t>
                      </a:r>
                    </a:p>
                  </a:txBody>
                  <a:tcPr marL="285750" marR="6350" marT="6350" marB="0"/>
                </a:tc>
                <a:extLst>
                  <a:ext uri="{0D108BD9-81ED-4DB2-BD59-A6C34878D82A}">
                    <a16:rowId xmlns:a16="http://schemas.microsoft.com/office/drawing/2014/main" val="2782046339"/>
                  </a:ext>
                </a:extLst>
              </a:tr>
              <a:tr h="49340">
                <a:tc>
                  <a:txBody>
                    <a:bodyPr/>
                    <a:lstStyle/>
                    <a:p>
                      <a:pPr algn="ctr" fontAlgn="t"/>
                      <a:r>
                        <a:rPr lang="en-US" sz="600" b="0" i="0" u="none" strike="noStrike">
                          <a:solidFill>
                            <a:srgbClr val="000000"/>
                          </a:solidFill>
                          <a:effectLst/>
                          <a:latin typeface="Times New Roman" panose="02020603050405020304" pitchFamily="18" charset="0"/>
                        </a:rPr>
                        <a:t>61151000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Stockings, gradually press </a:t>
                      </a:r>
                      <a:r>
                        <a:rPr lang="en-US" sz="600" b="0" i="0" u="none" strike="noStrike" dirty="0" err="1">
                          <a:solidFill>
                            <a:srgbClr val="000000"/>
                          </a:solidFill>
                          <a:effectLst/>
                          <a:latin typeface="Times New Roman" panose="02020603050405020304" pitchFamily="18" charset="0"/>
                        </a:rPr>
                        <a:t>tighted</a:t>
                      </a:r>
                      <a:endParaRPr lang="en-US" sz="600" b="0" i="0" u="none" strike="noStrike" dirty="0">
                        <a:solidFill>
                          <a:srgbClr val="000000"/>
                        </a:solidFill>
                        <a:effectLst/>
                        <a:latin typeface="Times New Roman" panose="02020603050405020304" pitchFamily="18" charset="0"/>
                      </a:endParaRPr>
                    </a:p>
                  </a:txBody>
                  <a:tcPr marL="666750" marR="6350" marT="6350" marB="0"/>
                </a:tc>
                <a:extLst>
                  <a:ext uri="{0D108BD9-81ED-4DB2-BD59-A6C34878D82A}">
                    <a16:rowId xmlns:a16="http://schemas.microsoft.com/office/drawing/2014/main" val="1555308792"/>
                  </a:ext>
                </a:extLst>
              </a:tr>
              <a:tr h="95476">
                <a:tc>
                  <a:txBody>
                    <a:bodyPr/>
                    <a:lstStyle/>
                    <a:p>
                      <a:pPr algn="ctr" fontAlgn="t"/>
                      <a:r>
                        <a:rPr lang="en-US" sz="600" b="0" i="0" u="none" strike="noStrike">
                          <a:solidFill>
                            <a:srgbClr val="000000"/>
                          </a:solidFill>
                          <a:effectLst/>
                          <a:latin typeface="Times New Roman" panose="02020603050405020304" pitchFamily="18" charset="0"/>
                        </a:rPr>
                        <a:t>61153000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Women's full-length or knee-length hosiery, measuring</a:t>
                      </a:r>
                      <a:br>
                        <a:rPr lang="en-US" sz="600" b="0" i="0" u="none" strike="noStrike" dirty="0">
                          <a:solidFill>
                            <a:srgbClr val="000000"/>
                          </a:solidFill>
                          <a:effectLst/>
                          <a:latin typeface="Times New Roman" panose="02020603050405020304" pitchFamily="18" charset="0"/>
                        </a:rPr>
                      </a:br>
                      <a:r>
                        <a:rPr lang="en-US" sz="600" b="0" i="0" u="none" strike="noStrike" dirty="0">
                          <a:solidFill>
                            <a:srgbClr val="000000"/>
                          </a:solidFill>
                          <a:effectLst/>
                          <a:latin typeface="Times New Roman" panose="02020603050405020304" pitchFamily="18" charset="0"/>
                        </a:rPr>
                        <a:t>per single yarn less than 67 </a:t>
                      </a:r>
                      <a:r>
                        <a:rPr lang="en-US" sz="600" b="0" i="0" u="none" strike="noStrike" dirty="0" err="1">
                          <a:solidFill>
                            <a:srgbClr val="000000"/>
                          </a:solidFill>
                          <a:effectLst/>
                          <a:latin typeface="Times New Roman" panose="02020603050405020304" pitchFamily="18" charset="0"/>
                        </a:rPr>
                        <a:t>decitex</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2635143114"/>
                  </a:ext>
                </a:extLst>
              </a:tr>
              <a:tr h="95476">
                <a:tc>
                  <a:txBody>
                    <a:bodyPr/>
                    <a:lstStyle/>
                    <a:p>
                      <a:pPr algn="ctr" fontAlgn="t"/>
                      <a:r>
                        <a:rPr lang="en-US" sz="600" b="0" i="0" u="none" strike="noStrike">
                          <a:solidFill>
                            <a:srgbClr val="000000"/>
                          </a:solidFill>
                          <a:effectLst/>
                          <a:latin typeface="Times New Roman" panose="02020603050405020304" pitchFamily="18" charset="0"/>
                        </a:rPr>
                        <a:t>61159600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Panty hose, </a:t>
                      </a:r>
                      <a:r>
                        <a:rPr lang="en-US" sz="600" b="0" i="0" u="none" strike="noStrike" dirty="0" err="1">
                          <a:solidFill>
                            <a:srgbClr val="000000"/>
                          </a:solidFill>
                          <a:effectLst/>
                          <a:latin typeface="Times New Roman" panose="02020603050405020304" pitchFamily="18" charset="0"/>
                        </a:rPr>
                        <a:t>tights,stockings</a:t>
                      </a:r>
                      <a:r>
                        <a:rPr lang="en-US" sz="600" b="0" i="0" u="none" strike="noStrike" dirty="0">
                          <a:solidFill>
                            <a:srgbClr val="000000"/>
                          </a:solidFill>
                          <a:effectLst/>
                          <a:latin typeface="Times New Roman" panose="02020603050405020304" pitchFamily="18" charset="0"/>
                        </a:rPr>
                        <a:t>, etc., of synthetic </a:t>
                      </a:r>
                      <a:r>
                        <a:rPr lang="en-US" sz="600" b="0" i="0" u="none" strike="noStrike" dirty="0" err="1">
                          <a:solidFill>
                            <a:srgbClr val="000000"/>
                          </a:solidFill>
                          <a:effectLst/>
                          <a:latin typeface="Times New Roman" panose="02020603050405020304" pitchFamily="18" charset="0"/>
                        </a:rPr>
                        <a:t>fibres</a:t>
                      </a:r>
                      <a:r>
                        <a:rPr lang="en-US" sz="600" b="0" i="0" u="none" strike="noStrike" dirty="0">
                          <a:solidFill>
                            <a:srgbClr val="000000"/>
                          </a:solidFill>
                          <a:effectLst/>
                          <a:latin typeface="Times New Roman" panose="02020603050405020304" pitchFamily="18" charset="0"/>
                        </a:rPr>
                        <a:t>,</a:t>
                      </a:r>
                      <a:br>
                        <a:rPr lang="en-US" sz="600" b="0" i="0" u="none" strike="noStrike" dirty="0">
                          <a:solidFill>
                            <a:srgbClr val="000000"/>
                          </a:solidFill>
                          <a:effectLst/>
                          <a:latin typeface="Times New Roman" panose="02020603050405020304" pitchFamily="18" charset="0"/>
                        </a:rPr>
                      </a:br>
                      <a:r>
                        <a:rPr lang="en-US" sz="600" b="0" i="0" u="none" strike="noStrike" dirty="0">
                          <a:solidFill>
                            <a:srgbClr val="000000"/>
                          </a:solidFill>
                          <a:effectLst/>
                          <a:latin typeface="Times New Roman" panose="02020603050405020304" pitchFamily="18" charset="0"/>
                        </a:rPr>
                        <a:t>knitted or crocheted</a:t>
                      </a:r>
                    </a:p>
                  </a:txBody>
                  <a:tcPr marL="6350" marR="6350" marT="6350" marB="0"/>
                </a:tc>
                <a:extLst>
                  <a:ext uri="{0D108BD9-81ED-4DB2-BD59-A6C34878D82A}">
                    <a16:rowId xmlns:a16="http://schemas.microsoft.com/office/drawing/2014/main" val="2833495814"/>
                  </a:ext>
                </a:extLst>
              </a:tr>
              <a:tr h="95476">
                <a:tc>
                  <a:txBody>
                    <a:bodyPr/>
                    <a:lstStyle/>
                    <a:p>
                      <a:pPr algn="ctr" fontAlgn="t"/>
                      <a:r>
                        <a:rPr lang="en-US" sz="600" b="0" i="0" u="none" strike="noStrike">
                          <a:solidFill>
                            <a:srgbClr val="000000"/>
                          </a:solidFill>
                          <a:effectLst/>
                          <a:latin typeface="Times New Roman" panose="02020603050405020304" pitchFamily="18" charset="0"/>
                        </a:rPr>
                        <a:t>61159900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Hosiery &amp; footwear, of other textiles, knitted or</a:t>
                      </a:r>
                      <a:br>
                        <a:rPr lang="en-US" sz="600" b="0" i="0" u="none" strike="noStrike" dirty="0">
                          <a:solidFill>
                            <a:srgbClr val="000000"/>
                          </a:solidFill>
                          <a:effectLst/>
                          <a:latin typeface="Times New Roman" panose="02020603050405020304" pitchFamily="18" charset="0"/>
                        </a:rPr>
                      </a:br>
                      <a:r>
                        <a:rPr lang="en-US" sz="600" b="0" i="0" u="none" strike="noStrike" dirty="0">
                          <a:solidFill>
                            <a:srgbClr val="000000"/>
                          </a:solidFill>
                          <a:effectLst/>
                          <a:latin typeface="Times New Roman" panose="02020603050405020304" pitchFamily="18" charset="0"/>
                        </a:rPr>
                        <a:t>crocheted, </a:t>
                      </a:r>
                      <a:r>
                        <a:rPr lang="en-US" sz="600" b="0" i="0" u="none" strike="noStrike" dirty="0" err="1">
                          <a:solidFill>
                            <a:srgbClr val="000000"/>
                          </a:solidFill>
                          <a:effectLst/>
                          <a:latin typeface="Times New Roman" panose="02020603050405020304" pitchFamily="18" charset="0"/>
                        </a:rPr>
                        <a:t>nes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3886669956"/>
                  </a:ext>
                </a:extLst>
              </a:tr>
              <a:tr h="49340">
                <a:tc>
                  <a:txBody>
                    <a:bodyPr/>
                    <a:lstStyle/>
                    <a:p>
                      <a:pPr algn="ctr" fontAlgn="t"/>
                      <a:r>
                        <a:rPr lang="en-US" sz="600" b="0" i="0" u="none" strike="noStrike">
                          <a:solidFill>
                            <a:srgbClr val="000000"/>
                          </a:solidFill>
                          <a:effectLst/>
                          <a:latin typeface="Times New Roman" panose="02020603050405020304" pitchFamily="18" charset="0"/>
                        </a:rPr>
                        <a:t>61169100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Gloves, mittens &amp; mitts, of wool..., knitted or crocheted</a:t>
                      </a:r>
                    </a:p>
                  </a:txBody>
                  <a:tcPr marL="6350" marR="95250" marT="6350" marB="0"/>
                </a:tc>
                <a:extLst>
                  <a:ext uri="{0D108BD9-81ED-4DB2-BD59-A6C34878D82A}">
                    <a16:rowId xmlns:a16="http://schemas.microsoft.com/office/drawing/2014/main" val="2143646058"/>
                  </a:ext>
                </a:extLst>
              </a:tr>
              <a:tr h="49340">
                <a:tc>
                  <a:txBody>
                    <a:bodyPr/>
                    <a:lstStyle/>
                    <a:p>
                      <a:pPr algn="ctr" fontAlgn="t"/>
                      <a:r>
                        <a:rPr lang="en-US" sz="600" b="0" i="0" u="none" strike="noStrike">
                          <a:solidFill>
                            <a:srgbClr val="000000"/>
                          </a:solidFill>
                          <a:effectLst/>
                          <a:latin typeface="Times New Roman" panose="02020603050405020304" pitchFamily="18" charset="0"/>
                        </a:rPr>
                        <a:t>61169200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Gloves, mittens &amp; mitts, of cotton, knitted or crocheted</a:t>
                      </a:r>
                    </a:p>
                  </a:txBody>
                  <a:tcPr marL="6350" marR="95250" marT="6350" marB="0"/>
                </a:tc>
                <a:extLst>
                  <a:ext uri="{0D108BD9-81ED-4DB2-BD59-A6C34878D82A}">
                    <a16:rowId xmlns:a16="http://schemas.microsoft.com/office/drawing/2014/main" val="3690462351"/>
                  </a:ext>
                </a:extLst>
              </a:tr>
              <a:tr h="95476">
                <a:tc>
                  <a:txBody>
                    <a:bodyPr/>
                    <a:lstStyle/>
                    <a:p>
                      <a:pPr algn="ctr" fontAlgn="t"/>
                      <a:r>
                        <a:rPr lang="en-US" sz="600" b="0" i="0" u="none" strike="noStrike">
                          <a:solidFill>
                            <a:srgbClr val="000000"/>
                          </a:solidFill>
                          <a:effectLst/>
                          <a:latin typeface="Times New Roman" panose="02020603050405020304" pitchFamily="18" charset="0"/>
                        </a:rPr>
                        <a:t>61169300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Gloves, mittens &amp; mitts, of synthetic </a:t>
                      </a:r>
                      <a:r>
                        <a:rPr lang="en-US" sz="600" b="0" i="0" u="none" strike="noStrike" dirty="0" err="1">
                          <a:solidFill>
                            <a:srgbClr val="000000"/>
                          </a:solidFill>
                          <a:effectLst/>
                          <a:latin typeface="Times New Roman" panose="02020603050405020304" pitchFamily="18" charset="0"/>
                        </a:rPr>
                        <a:t>fibres</a:t>
                      </a:r>
                      <a:r>
                        <a:rPr lang="en-US" sz="600" b="0" i="0" u="none" strike="noStrike" dirty="0">
                          <a:solidFill>
                            <a:srgbClr val="000000"/>
                          </a:solidFill>
                          <a:effectLst/>
                          <a:latin typeface="Times New Roman" panose="02020603050405020304" pitchFamily="18" charset="0"/>
                        </a:rPr>
                        <a:t>, knitted or</a:t>
                      </a:r>
                      <a:br>
                        <a:rPr lang="en-US" sz="600" b="0" i="0" u="none" strike="noStrike" dirty="0">
                          <a:solidFill>
                            <a:srgbClr val="000000"/>
                          </a:solidFill>
                          <a:effectLst/>
                          <a:latin typeface="Times New Roman" panose="02020603050405020304" pitchFamily="18" charset="0"/>
                        </a:rPr>
                      </a:br>
                      <a:r>
                        <a:rPr lang="en-US" sz="600" b="0" i="0" u="none" strike="noStrike" dirty="0">
                          <a:solidFill>
                            <a:srgbClr val="000000"/>
                          </a:solidFill>
                          <a:effectLst/>
                          <a:latin typeface="Times New Roman" panose="02020603050405020304" pitchFamily="18" charset="0"/>
                        </a:rPr>
                        <a:t>crocheted</a:t>
                      </a:r>
                    </a:p>
                  </a:txBody>
                  <a:tcPr marL="6350" marR="6350" marT="6350" marB="0"/>
                </a:tc>
                <a:extLst>
                  <a:ext uri="{0D108BD9-81ED-4DB2-BD59-A6C34878D82A}">
                    <a16:rowId xmlns:a16="http://schemas.microsoft.com/office/drawing/2014/main" val="4191351147"/>
                  </a:ext>
                </a:extLst>
              </a:tr>
              <a:tr h="95476">
                <a:tc>
                  <a:txBody>
                    <a:bodyPr/>
                    <a:lstStyle/>
                    <a:p>
                      <a:pPr algn="ctr" fontAlgn="t"/>
                      <a:r>
                        <a:rPr lang="en-US" sz="600" b="0" i="0" u="none" strike="noStrike">
                          <a:solidFill>
                            <a:srgbClr val="000000"/>
                          </a:solidFill>
                          <a:effectLst/>
                          <a:latin typeface="Times New Roman" panose="02020603050405020304" pitchFamily="18" charset="0"/>
                        </a:rPr>
                        <a:t>61169900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Gloves, mittens &amp; mitts, of other textiles, knitted or</a:t>
                      </a:r>
                      <a:br>
                        <a:rPr lang="en-US" sz="600" b="0" i="0" u="none" strike="noStrike" dirty="0">
                          <a:solidFill>
                            <a:srgbClr val="000000"/>
                          </a:solidFill>
                          <a:effectLst/>
                          <a:latin typeface="Times New Roman" panose="02020603050405020304" pitchFamily="18" charset="0"/>
                        </a:rPr>
                      </a:br>
                      <a:r>
                        <a:rPr lang="en-US" sz="600" b="0" i="0" u="none" strike="noStrike" dirty="0">
                          <a:solidFill>
                            <a:srgbClr val="000000"/>
                          </a:solidFill>
                          <a:effectLst/>
                          <a:latin typeface="Times New Roman" panose="02020603050405020304" pitchFamily="18" charset="0"/>
                        </a:rPr>
                        <a:t>crocheted</a:t>
                      </a:r>
                    </a:p>
                  </a:txBody>
                  <a:tcPr marL="6350" marR="6350" marT="6350" marB="0"/>
                </a:tc>
                <a:extLst>
                  <a:ext uri="{0D108BD9-81ED-4DB2-BD59-A6C34878D82A}">
                    <a16:rowId xmlns:a16="http://schemas.microsoft.com/office/drawing/2014/main" val="2450524934"/>
                  </a:ext>
                </a:extLst>
              </a:tr>
              <a:tr h="95476">
                <a:tc>
                  <a:txBody>
                    <a:bodyPr/>
                    <a:lstStyle/>
                    <a:p>
                      <a:pPr algn="ctr" fontAlgn="t"/>
                      <a:r>
                        <a:rPr lang="en-US" sz="600" b="0" i="0" u="none" strike="noStrike">
                          <a:solidFill>
                            <a:srgbClr val="000000"/>
                          </a:solidFill>
                          <a:effectLst/>
                          <a:latin typeface="Times New Roman" panose="02020603050405020304" pitchFamily="18" charset="0"/>
                        </a:rPr>
                        <a:t>62019390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anoraks, wind-cheaters, </a:t>
                      </a:r>
                      <a:r>
                        <a:rPr lang="en-US" sz="600" b="0" i="0" u="none" strike="noStrike" dirty="0" err="1">
                          <a:solidFill>
                            <a:srgbClr val="000000"/>
                          </a:solidFill>
                          <a:effectLst/>
                          <a:latin typeface="Times New Roman" panose="02020603050405020304" pitchFamily="18" charset="0"/>
                        </a:rPr>
                        <a:t>etc</a:t>
                      </a:r>
                      <a:r>
                        <a:rPr lang="en-US" sz="600" b="0" i="0" u="none" strike="noStrike" dirty="0">
                          <a:solidFill>
                            <a:srgbClr val="000000"/>
                          </a:solidFill>
                          <a:effectLst/>
                          <a:latin typeface="Times New Roman" panose="02020603050405020304" pitchFamily="18" charset="0"/>
                        </a:rPr>
                        <a:t>, of man-</a:t>
                      </a:r>
                      <a:br>
                        <a:rPr lang="en-US" sz="600" b="0" i="0" u="none" strike="noStrike" dirty="0">
                          <a:solidFill>
                            <a:srgbClr val="000000"/>
                          </a:solidFill>
                          <a:effectLst/>
                          <a:latin typeface="Times New Roman" panose="02020603050405020304" pitchFamily="18" charset="0"/>
                        </a:rPr>
                      </a:br>
                      <a:r>
                        <a:rPr lang="en-US" sz="600" b="0" i="0" u="none" strike="noStrike" dirty="0">
                          <a:solidFill>
                            <a:srgbClr val="000000"/>
                          </a:solidFill>
                          <a:effectLst/>
                          <a:latin typeface="Times New Roman" panose="02020603050405020304" pitchFamily="18" charset="0"/>
                        </a:rPr>
                        <a:t>made </a:t>
                      </a:r>
                      <a:r>
                        <a:rPr lang="en-US" sz="600" b="0" i="0" u="none" strike="noStrike" dirty="0" err="1">
                          <a:solidFill>
                            <a:srgbClr val="000000"/>
                          </a:solidFill>
                          <a:effectLst/>
                          <a:latin typeface="Times New Roman" panose="02020603050405020304" pitchFamily="18" charset="0"/>
                        </a:rPr>
                        <a:t>fibres</a:t>
                      </a:r>
                      <a:r>
                        <a:rPr lang="en-US" sz="600" b="0" i="0" u="none" strike="noStrike" dirty="0">
                          <a:solidFill>
                            <a:srgbClr val="000000"/>
                          </a:solidFill>
                          <a:effectLst/>
                          <a:latin typeface="Times New Roman" panose="02020603050405020304" pitchFamily="18" charset="0"/>
                        </a:rPr>
                        <a:t>, </a:t>
                      </a:r>
                      <a:r>
                        <a:rPr lang="en-US" sz="600" b="0" i="0" u="none" strike="noStrike" dirty="0" err="1">
                          <a:solidFill>
                            <a:srgbClr val="000000"/>
                          </a:solidFill>
                          <a:effectLst/>
                          <a:latin typeface="Times New Roman" panose="02020603050405020304" pitchFamily="18" charset="0"/>
                        </a:rPr>
                        <a:t>nes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2391183115"/>
                  </a:ext>
                </a:extLst>
              </a:tr>
              <a:tr h="95476">
                <a:tc>
                  <a:txBody>
                    <a:bodyPr/>
                    <a:lstStyle/>
                    <a:p>
                      <a:pPr algn="ctr" fontAlgn="t"/>
                      <a:r>
                        <a:rPr lang="en-US" sz="600" b="0" i="0" u="none" strike="noStrike">
                          <a:solidFill>
                            <a:srgbClr val="000000"/>
                          </a:solidFill>
                          <a:effectLst/>
                          <a:latin typeface="Times New Roman" panose="02020603050405020304" pitchFamily="18" charset="0"/>
                        </a:rPr>
                        <a:t>62019310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Men's/boys' anoraks, wind-cheaters.., of man-made fib,</a:t>
                      </a:r>
                      <a:br>
                        <a:rPr lang="en-US" sz="600" b="0" i="0" u="none" strike="noStrike" dirty="0">
                          <a:solidFill>
                            <a:srgbClr val="000000"/>
                          </a:solidFill>
                          <a:effectLst/>
                          <a:latin typeface="Times New Roman" panose="02020603050405020304" pitchFamily="18" charset="0"/>
                        </a:rPr>
                      </a:br>
                      <a:r>
                        <a:rPr lang="en-US" sz="600" b="0" i="0" u="none" strike="noStrike" dirty="0">
                          <a:solidFill>
                            <a:srgbClr val="000000"/>
                          </a:solidFill>
                          <a:effectLst/>
                          <a:latin typeface="Times New Roman" panose="02020603050405020304" pitchFamily="18" charset="0"/>
                        </a:rPr>
                        <a:t>down stuffed</a:t>
                      </a:r>
                    </a:p>
                  </a:txBody>
                  <a:tcPr marL="6350" marR="6350" marT="6350" marB="0"/>
                </a:tc>
                <a:extLst>
                  <a:ext uri="{0D108BD9-81ED-4DB2-BD59-A6C34878D82A}">
                    <a16:rowId xmlns:a16="http://schemas.microsoft.com/office/drawing/2014/main" val="1951172589"/>
                  </a:ext>
                </a:extLst>
              </a:tr>
              <a:tr h="49340">
                <a:tc>
                  <a:txBody>
                    <a:bodyPr/>
                    <a:lstStyle/>
                    <a:p>
                      <a:pPr algn="ctr" fontAlgn="t"/>
                      <a:r>
                        <a:rPr lang="en-US" sz="600" b="0" i="0" u="none" strike="noStrike">
                          <a:solidFill>
                            <a:srgbClr val="000000"/>
                          </a:solidFill>
                          <a:effectLst/>
                          <a:latin typeface="Times New Roman" panose="02020603050405020304" pitchFamily="18" charset="0"/>
                        </a:rPr>
                        <a:t>62031910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suits of silk or silk waste</a:t>
                      </a:r>
                    </a:p>
                  </a:txBody>
                  <a:tcPr marL="6350" marR="6350" marT="6350" marB="0"/>
                </a:tc>
                <a:extLst>
                  <a:ext uri="{0D108BD9-81ED-4DB2-BD59-A6C34878D82A}">
                    <a16:rowId xmlns:a16="http://schemas.microsoft.com/office/drawing/2014/main" val="2629935018"/>
                  </a:ext>
                </a:extLst>
              </a:tr>
              <a:tr h="49340">
                <a:tc>
                  <a:txBody>
                    <a:bodyPr/>
                    <a:lstStyle/>
                    <a:p>
                      <a:pPr algn="ctr" fontAlgn="t"/>
                      <a:r>
                        <a:rPr lang="en-US" sz="600" b="0" i="0" u="none" strike="noStrike">
                          <a:solidFill>
                            <a:srgbClr val="000000"/>
                          </a:solidFill>
                          <a:effectLst/>
                          <a:latin typeface="Times New Roman" panose="02020603050405020304" pitchFamily="18" charset="0"/>
                        </a:rPr>
                        <a:t>62031990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suits of other textiles, </a:t>
                      </a:r>
                      <a:r>
                        <a:rPr lang="en-US" sz="600" b="0" i="0" u="none" strike="noStrike" dirty="0" err="1">
                          <a:solidFill>
                            <a:srgbClr val="000000"/>
                          </a:solidFill>
                          <a:effectLst/>
                          <a:latin typeface="Times New Roman" panose="02020603050405020304" pitchFamily="18" charset="0"/>
                        </a:rPr>
                        <a:t>nes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2779086236"/>
                  </a:ext>
                </a:extLst>
              </a:tr>
              <a:tr h="95476">
                <a:tc>
                  <a:txBody>
                    <a:bodyPr/>
                    <a:lstStyle/>
                    <a:p>
                      <a:pPr algn="ctr" fontAlgn="t"/>
                      <a:r>
                        <a:rPr lang="en-US" sz="600" b="0" i="0" u="none" strike="noStrike">
                          <a:solidFill>
                            <a:srgbClr val="000000"/>
                          </a:solidFill>
                          <a:effectLst/>
                          <a:latin typeface="Times New Roman" panose="02020603050405020304" pitchFamily="18" charset="0"/>
                        </a:rPr>
                        <a:t>62033990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jackets &amp; blazers of other </a:t>
                      </a:r>
                      <a:r>
                        <a:rPr lang="en-US" sz="600" b="0" i="0" u="none" strike="noStrike" dirty="0" err="1">
                          <a:solidFill>
                            <a:srgbClr val="000000"/>
                          </a:solidFill>
                          <a:effectLst/>
                          <a:latin typeface="Times New Roman" panose="02020603050405020304" pitchFamily="18" charset="0"/>
                        </a:rPr>
                        <a:t>textl</a:t>
                      </a:r>
                      <a:r>
                        <a:rPr lang="en-US" sz="600" b="0" i="0" u="none" strike="noStrike" dirty="0">
                          <a:solidFill>
                            <a:srgbClr val="000000"/>
                          </a:solidFill>
                          <a:effectLst/>
                          <a:latin typeface="Times New Roman" panose="02020603050405020304" pitchFamily="18" charset="0"/>
                        </a:rPr>
                        <a:t> materials,</a:t>
                      </a:r>
                      <a:br>
                        <a:rPr lang="en-US" sz="600" b="0" i="0" u="none" strike="noStrike" dirty="0">
                          <a:solidFill>
                            <a:srgbClr val="000000"/>
                          </a:solidFill>
                          <a:effectLst/>
                          <a:latin typeface="Times New Roman" panose="02020603050405020304" pitchFamily="18" charset="0"/>
                        </a:rPr>
                      </a:br>
                      <a:r>
                        <a:rPr lang="en-US" sz="600" b="0" i="0" u="none" strike="noStrike" dirty="0" err="1">
                          <a:solidFill>
                            <a:srgbClr val="000000"/>
                          </a:solidFill>
                          <a:effectLst/>
                          <a:latin typeface="Times New Roman" panose="02020603050405020304" pitchFamily="18" charset="0"/>
                        </a:rPr>
                        <a:t>nes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2353183937"/>
                  </a:ext>
                </a:extLst>
              </a:tr>
              <a:tr h="49340">
                <a:tc>
                  <a:txBody>
                    <a:bodyPr/>
                    <a:lstStyle/>
                    <a:p>
                      <a:pPr algn="ctr" fontAlgn="t"/>
                      <a:r>
                        <a:rPr lang="en-US" sz="600" b="0" i="0" u="none" strike="noStrike">
                          <a:solidFill>
                            <a:srgbClr val="000000"/>
                          </a:solidFill>
                          <a:effectLst/>
                          <a:latin typeface="Times New Roman" panose="02020603050405020304" pitchFamily="18" charset="0"/>
                        </a:rPr>
                        <a:t>62033910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jackets &amp; blazers of silk or silk waste</a:t>
                      </a:r>
                    </a:p>
                  </a:txBody>
                  <a:tcPr marL="6350" marR="6350" marT="6350" marB="0"/>
                </a:tc>
                <a:extLst>
                  <a:ext uri="{0D108BD9-81ED-4DB2-BD59-A6C34878D82A}">
                    <a16:rowId xmlns:a16="http://schemas.microsoft.com/office/drawing/2014/main" val="1299583523"/>
                  </a:ext>
                </a:extLst>
              </a:tr>
              <a:tr h="95476">
                <a:tc>
                  <a:txBody>
                    <a:bodyPr/>
                    <a:lstStyle/>
                    <a:p>
                      <a:pPr algn="ctr" fontAlgn="t"/>
                      <a:r>
                        <a:rPr lang="en-US" sz="600" b="0" i="0" u="none" strike="noStrike">
                          <a:solidFill>
                            <a:srgbClr val="000000"/>
                          </a:solidFill>
                          <a:effectLst/>
                          <a:latin typeface="Times New Roman" panose="02020603050405020304" pitchFamily="18" charset="0"/>
                        </a:rPr>
                        <a:t>62034100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trousers, breeches, </a:t>
                      </a:r>
                      <a:r>
                        <a:rPr lang="en-US" sz="600" b="0" i="0" u="none" strike="noStrike" dirty="0" err="1">
                          <a:solidFill>
                            <a:srgbClr val="000000"/>
                          </a:solidFill>
                          <a:effectLst/>
                          <a:latin typeface="Times New Roman" panose="02020603050405020304" pitchFamily="18" charset="0"/>
                        </a:rPr>
                        <a:t>etc</a:t>
                      </a:r>
                      <a:r>
                        <a:rPr lang="en-US" sz="600" b="0" i="0" u="none" strike="noStrike" dirty="0">
                          <a:solidFill>
                            <a:srgbClr val="000000"/>
                          </a:solidFill>
                          <a:effectLst/>
                          <a:latin typeface="Times New Roman" panose="02020603050405020304" pitchFamily="18" charset="0"/>
                        </a:rPr>
                        <a:t>, of wool or fine</a:t>
                      </a:r>
                      <a:br>
                        <a:rPr lang="en-US" sz="600" b="0" i="0" u="none" strike="noStrike" dirty="0">
                          <a:solidFill>
                            <a:srgbClr val="000000"/>
                          </a:solidFill>
                          <a:effectLst/>
                          <a:latin typeface="Times New Roman" panose="02020603050405020304" pitchFamily="18" charset="0"/>
                        </a:rPr>
                      </a:br>
                      <a:r>
                        <a:rPr lang="en-US" sz="600" b="0" i="0" u="none" strike="noStrike" dirty="0">
                          <a:solidFill>
                            <a:srgbClr val="000000"/>
                          </a:solidFill>
                          <a:effectLst/>
                          <a:latin typeface="Times New Roman" panose="02020603050405020304" pitchFamily="18" charset="0"/>
                        </a:rPr>
                        <a:t>animal hair</a:t>
                      </a:r>
                    </a:p>
                  </a:txBody>
                  <a:tcPr marL="6350" marR="6350" marT="6350" marB="0"/>
                </a:tc>
                <a:extLst>
                  <a:ext uri="{0D108BD9-81ED-4DB2-BD59-A6C34878D82A}">
                    <a16:rowId xmlns:a16="http://schemas.microsoft.com/office/drawing/2014/main" val="3533422927"/>
                  </a:ext>
                </a:extLst>
              </a:tr>
              <a:tr h="49340">
                <a:tc>
                  <a:txBody>
                    <a:bodyPr/>
                    <a:lstStyle/>
                    <a:p>
                      <a:pPr algn="ctr" fontAlgn="t"/>
                      <a:r>
                        <a:rPr lang="en-US" sz="600" b="0" i="0" u="none" strike="noStrike">
                          <a:solidFill>
                            <a:srgbClr val="000000"/>
                          </a:solidFill>
                          <a:effectLst/>
                          <a:latin typeface="Times New Roman" panose="02020603050405020304" pitchFamily="18" charset="0"/>
                        </a:rPr>
                        <a:t>62034290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trousers, breeches, </a:t>
                      </a:r>
                      <a:r>
                        <a:rPr lang="en-US" sz="600" b="0" i="0" u="none" strike="noStrike" dirty="0" err="1">
                          <a:solidFill>
                            <a:srgbClr val="000000"/>
                          </a:solidFill>
                          <a:effectLst/>
                          <a:latin typeface="Times New Roman" panose="02020603050405020304" pitchFamily="18" charset="0"/>
                        </a:rPr>
                        <a:t>nes</a:t>
                      </a:r>
                      <a:r>
                        <a:rPr lang="en-US" sz="600" b="0" i="0" u="none" strike="noStrike" dirty="0">
                          <a:solidFill>
                            <a:srgbClr val="000000"/>
                          </a:solidFill>
                          <a:effectLst/>
                          <a:latin typeface="Times New Roman" panose="02020603050405020304" pitchFamily="18" charset="0"/>
                        </a:rPr>
                        <a:t>, of cotton</a:t>
                      </a:r>
                    </a:p>
                  </a:txBody>
                  <a:tcPr marL="6350" marR="6350" marT="6350" marB="0"/>
                </a:tc>
                <a:extLst>
                  <a:ext uri="{0D108BD9-81ED-4DB2-BD59-A6C34878D82A}">
                    <a16:rowId xmlns:a16="http://schemas.microsoft.com/office/drawing/2014/main" val="4220044210"/>
                  </a:ext>
                </a:extLst>
              </a:tr>
              <a:tr h="49340">
                <a:tc>
                  <a:txBody>
                    <a:bodyPr/>
                    <a:lstStyle/>
                    <a:p>
                      <a:pPr algn="ctr" fontAlgn="t"/>
                      <a:r>
                        <a:rPr lang="en-US" sz="600" b="0" i="0" u="none" strike="noStrike">
                          <a:solidFill>
                            <a:srgbClr val="000000"/>
                          </a:solidFill>
                          <a:effectLst/>
                          <a:latin typeface="Times New Roman" panose="02020603050405020304" pitchFamily="18" charset="0"/>
                        </a:rPr>
                        <a:t>62034210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a:t>
                      </a:r>
                      <a:r>
                        <a:rPr lang="en-US" sz="600" b="0" i="0" u="none" strike="noStrike" dirty="0" err="1">
                          <a:solidFill>
                            <a:srgbClr val="000000"/>
                          </a:solidFill>
                          <a:effectLst/>
                          <a:latin typeface="Times New Roman" panose="02020603050405020304" pitchFamily="18" charset="0"/>
                        </a:rPr>
                        <a:t>arabian</a:t>
                      </a:r>
                      <a:r>
                        <a:rPr lang="en-US" sz="600" b="0" i="0" u="none" strike="noStrike" dirty="0">
                          <a:solidFill>
                            <a:srgbClr val="000000"/>
                          </a:solidFill>
                          <a:effectLst/>
                          <a:latin typeface="Times New Roman" panose="02020603050405020304" pitchFamily="18" charset="0"/>
                        </a:rPr>
                        <a:t> trousers, breeches of cotton</a:t>
                      </a:r>
                    </a:p>
                  </a:txBody>
                  <a:tcPr marL="6350" marR="6350" marT="6350" marB="0"/>
                </a:tc>
                <a:extLst>
                  <a:ext uri="{0D108BD9-81ED-4DB2-BD59-A6C34878D82A}">
                    <a16:rowId xmlns:a16="http://schemas.microsoft.com/office/drawing/2014/main" val="2014482945"/>
                  </a:ext>
                </a:extLst>
              </a:tr>
              <a:tr h="95476">
                <a:tc>
                  <a:txBody>
                    <a:bodyPr/>
                    <a:lstStyle/>
                    <a:p>
                      <a:pPr algn="ctr" fontAlgn="t"/>
                      <a:r>
                        <a:rPr lang="en-US" sz="600" b="0" i="0" u="none" strike="noStrike">
                          <a:solidFill>
                            <a:srgbClr val="000000"/>
                          </a:solidFill>
                          <a:effectLst/>
                          <a:latin typeface="Times New Roman" panose="02020603050405020304" pitchFamily="18" charset="0"/>
                        </a:rPr>
                        <a:t>62034390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trousers, breeches, </a:t>
                      </a:r>
                      <a:r>
                        <a:rPr lang="en-US" sz="600" b="0" i="0" u="none" strike="noStrike" dirty="0" err="1">
                          <a:solidFill>
                            <a:srgbClr val="000000"/>
                          </a:solidFill>
                          <a:effectLst/>
                          <a:latin typeface="Times New Roman" panose="02020603050405020304" pitchFamily="18" charset="0"/>
                        </a:rPr>
                        <a:t>nes</a:t>
                      </a:r>
                      <a:r>
                        <a:rPr lang="en-US" sz="600" b="0" i="0" u="none" strike="noStrike" dirty="0">
                          <a:solidFill>
                            <a:srgbClr val="000000"/>
                          </a:solidFill>
                          <a:effectLst/>
                          <a:latin typeface="Times New Roman" panose="02020603050405020304" pitchFamily="18" charset="0"/>
                        </a:rPr>
                        <a:t>, of synthetic</a:t>
                      </a:r>
                      <a:br>
                        <a:rPr lang="en-US" sz="600" b="0" i="0" u="none" strike="noStrike" dirty="0">
                          <a:solidFill>
                            <a:srgbClr val="000000"/>
                          </a:solidFill>
                          <a:effectLst/>
                          <a:latin typeface="Times New Roman" panose="02020603050405020304" pitchFamily="18" charset="0"/>
                        </a:rPr>
                      </a:br>
                      <a:r>
                        <a:rPr lang="en-US" sz="600" b="0" i="0" u="none" strike="noStrike" dirty="0" err="1">
                          <a:solidFill>
                            <a:srgbClr val="000000"/>
                          </a:solidFill>
                          <a:effectLst/>
                          <a:latin typeface="Times New Roman" panose="02020603050405020304" pitchFamily="18" charset="0"/>
                        </a:rPr>
                        <a:t>fibres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3773057839"/>
                  </a:ext>
                </a:extLst>
              </a:tr>
              <a:tr h="95476">
                <a:tc>
                  <a:txBody>
                    <a:bodyPr/>
                    <a:lstStyle/>
                    <a:p>
                      <a:pPr algn="ctr" fontAlgn="t"/>
                      <a:r>
                        <a:rPr lang="en-US" sz="600" b="0" i="0" u="none" strike="noStrike">
                          <a:solidFill>
                            <a:srgbClr val="000000"/>
                          </a:solidFill>
                          <a:effectLst/>
                          <a:latin typeface="Times New Roman" panose="02020603050405020304" pitchFamily="18" charset="0"/>
                        </a:rPr>
                        <a:t>62034990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trousers, breeches, </a:t>
                      </a:r>
                      <a:r>
                        <a:rPr lang="en-US" sz="600" b="0" i="0" u="none" strike="noStrike" dirty="0" err="1">
                          <a:solidFill>
                            <a:srgbClr val="000000"/>
                          </a:solidFill>
                          <a:effectLst/>
                          <a:latin typeface="Times New Roman" panose="02020603050405020304" pitchFamily="18" charset="0"/>
                        </a:rPr>
                        <a:t>nes</a:t>
                      </a:r>
                      <a:r>
                        <a:rPr lang="en-US" sz="600" b="0" i="0" u="none" strike="noStrike" dirty="0">
                          <a:solidFill>
                            <a:srgbClr val="000000"/>
                          </a:solidFill>
                          <a:effectLst/>
                          <a:latin typeface="Times New Roman" panose="02020603050405020304" pitchFamily="18" charset="0"/>
                        </a:rPr>
                        <a:t>, of </a:t>
                      </a:r>
                      <a:r>
                        <a:rPr lang="en-US" sz="600" b="0" i="0" u="none" strike="noStrike" dirty="0" err="1">
                          <a:solidFill>
                            <a:srgbClr val="000000"/>
                          </a:solidFill>
                          <a:effectLst/>
                          <a:latin typeface="Times New Roman" panose="02020603050405020304" pitchFamily="18" charset="0"/>
                        </a:rPr>
                        <a:t>oth</a:t>
                      </a:r>
                      <a:r>
                        <a:rPr lang="en-US" sz="600" b="0" i="0" u="none" strike="noStrike" dirty="0">
                          <a:solidFill>
                            <a:srgbClr val="000000"/>
                          </a:solidFill>
                          <a:effectLst/>
                          <a:latin typeface="Times New Roman" panose="02020603050405020304" pitchFamily="18" charset="0"/>
                        </a:rPr>
                        <a:t> textile</a:t>
                      </a:r>
                      <a:br>
                        <a:rPr lang="en-US" sz="600" b="0" i="0" u="none" strike="noStrike" dirty="0">
                          <a:solidFill>
                            <a:srgbClr val="000000"/>
                          </a:solidFill>
                          <a:effectLst/>
                          <a:latin typeface="Times New Roman" panose="02020603050405020304" pitchFamily="18" charset="0"/>
                        </a:rPr>
                      </a:br>
                      <a:r>
                        <a:rPr lang="en-US" sz="600" b="0" i="0" u="none" strike="noStrike" dirty="0" err="1">
                          <a:solidFill>
                            <a:srgbClr val="000000"/>
                          </a:solidFill>
                          <a:effectLst/>
                          <a:latin typeface="Times New Roman" panose="02020603050405020304" pitchFamily="18" charset="0"/>
                        </a:rPr>
                        <a:t>fibres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3483758600"/>
                  </a:ext>
                </a:extLst>
              </a:tr>
              <a:tr h="49340">
                <a:tc>
                  <a:txBody>
                    <a:bodyPr/>
                    <a:lstStyle/>
                    <a:p>
                      <a:pPr algn="ctr" fontAlgn="t"/>
                      <a:r>
                        <a:rPr lang="en-US" sz="600" b="0" i="0" u="none" strike="noStrike">
                          <a:solidFill>
                            <a:srgbClr val="000000"/>
                          </a:solidFill>
                          <a:effectLst/>
                          <a:latin typeface="Times New Roman" panose="02020603050405020304" pitchFamily="18" charset="0"/>
                        </a:rPr>
                        <a:t>62042200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Women's or girls' ensembles of cotton</a:t>
                      </a:r>
                    </a:p>
                  </a:txBody>
                  <a:tcPr marL="6350" marR="6350" marT="6350" marB="0"/>
                </a:tc>
                <a:extLst>
                  <a:ext uri="{0D108BD9-81ED-4DB2-BD59-A6C34878D82A}">
                    <a16:rowId xmlns:a16="http://schemas.microsoft.com/office/drawing/2014/main" val="974644577"/>
                  </a:ext>
                </a:extLst>
              </a:tr>
              <a:tr h="49340">
                <a:tc>
                  <a:txBody>
                    <a:bodyPr/>
                    <a:lstStyle/>
                    <a:p>
                      <a:pPr algn="ctr" fontAlgn="t"/>
                      <a:r>
                        <a:rPr lang="en-US" sz="600" b="0" i="0" u="none" strike="noStrike">
                          <a:solidFill>
                            <a:srgbClr val="000000"/>
                          </a:solidFill>
                          <a:effectLst/>
                          <a:latin typeface="Times New Roman" panose="02020603050405020304" pitchFamily="18" charset="0"/>
                        </a:rPr>
                        <a:t>62043200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Women's or girls' jackets &amp; blazers of cotton</a:t>
                      </a:r>
                    </a:p>
                  </a:txBody>
                  <a:tcPr marL="6350" marR="6350" marT="6350" marB="0"/>
                </a:tc>
                <a:extLst>
                  <a:ext uri="{0D108BD9-81ED-4DB2-BD59-A6C34878D82A}">
                    <a16:rowId xmlns:a16="http://schemas.microsoft.com/office/drawing/2014/main" val="1293953325"/>
                  </a:ext>
                </a:extLst>
              </a:tr>
              <a:tr h="49340">
                <a:tc>
                  <a:txBody>
                    <a:bodyPr/>
                    <a:lstStyle/>
                    <a:p>
                      <a:pPr algn="ctr" fontAlgn="t"/>
                      <a:r>
                        <a:rPr lang="en-US" sz="600" b="0" i="0" u="none" strike="noStrike">
                          <a:solidFill>
                            <a:srgbClr val="000000"/>
                          </a:solidFill>
                          <a:effectLst/>
                          <a:latin typeface="Times New Roman" panose="02020603050405020304" pitchFamily="18" charset="0"/>
                        </a:rPr>
                        <a:t>62043910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Women's or girls' jackets of silk or silk waste</a:t>
                      </a:r>
                    </a:p>
                  </a:txBody>
                  <a:tcPr marL="6350" marR="6350" marT="6350" marB="0"/>
                </a:tc>
                <a:extLst>
                  <a:ext uri="{0D108BD9-81ED-4DB2-BD59-A6C34878D82A}">
                    <a16:rowId xmlns:a16="http://schemas.microsoft.com/office/drawing/2014/main" val="54121098"/>
                  </a:ext>
                </a:extLst>
              </a:tr>
              <a:tr h="49340">
                <a:tc>
                  <a:txBody>
                    <a:bodyPr/>
                    <a:lstStyle/>
                    <a:p>
                      <a:pPr algn="ctr" fontAlgn="t"/>
                      <a:r>
                        <a:rPr lang="en-US" sz="600" b="0" i="0" u="none" strike="noStrike">
                          <a:solidFill>
                            <a:srgbClr val="000000"/>
                          </a:solidFill>
                          <a:effectLst/>
                          <a:latin typeface="Times New Roman" panose="02020603050405020304" pitchFamily="18" charset="0"/>
                        </a:rPr>
                        <a:t>62043990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Women's or girls' jackets of other textiles, </a:t>
                      </a:r>
                      <a:r>
                        <a:rPr lang="en-US" sz="600" b="0" i="0" u="none" strike="noStrike" dirty="0" err="1">
                          <a:solidFill>
                            <a:srgbClr val="000000"/>
                          </a:solidFill>
                          <a:effectLst/>
                          <a:latin typeface="Times New Roman" panose="02020603050405020304" pitchFamily="18" charset="0"/>
                        </a:rPr>
                        <a:t>nes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1820614461"/>
                  </a:ext>
                </a:extLst>
              </a:tr>
              <a:tr h="49340">
                <a:tc>
                  <a:txBody>
                    <a:bodyPr/>
                    <a:lstStyle/>
                    <a:p>
                      <a:pPr algn="ctr" fontAlgn="t"/>
                      <a:r>
                        <a:rPr lang="en-US" sz="600" b="0" i="0" u="none" strike="noStrike">
                          <a:solidFill>
                            <a:srgbClr val="000000"/>
                          </a:solidFill>
                          <a:effectLst/>
                          <a:latin typeface="Times New Roman" panose="02020603050405020304" pitchFamily="18" charset="0"/>
                        </a:rPr>
                        <a:t>62044200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Dresses of cotton</a:t>
                      </a:r>
                    </a:p>
                  </a:txBody>
                  <a:tcPr marL="6350" marR="6350" marT="6350" marB="0"/>
                </a:tc>
                <a:extLst>
                  <a:ext uri="{0D108BD9-81ED-4DB2-BD59-A6C34878D82A}">
                    <a16:rowId xmlns:a16="http://schemas.microsoft.com/office/drawing/2014/main" val="1020611981"/>
                  </a:ext>
                </a:extLst>
              </a:tr>
              <a:tr h="49340">
                <a:tc>
                  <a:txBody>
                    <a:bodyPr/>
                    <a:lstStyle/>
                    <a:p>
                      <a:pPr algn="ctr" fontAlgn="t"/>
                      <a:r>
                        <a:rPr lang="en-US" sz="600" b="0" i="0" u="none" strike="noStrike">
                          <a:solidFill>
                            <a:srgbClr val="000000"/>
                          </a:solidFill>
                          <a:effectLst/>
                          <a:latin typeface="Times New Roman" panose="02020603050405020304" pitchFamily="18" charset="0"/>
                        </a:rPr>
                        <a:t>62044300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Dresses of synthetic </a:t>
                      </a:r>
                      <a:r>
                        <a:rPr lang="en-US" sz="600" b="0" i="0" u="none" strike="noStrike" dirty="0" err="1">
                          <a:solidFill>
                            <a:srgbClr val="000000"/>
                          </a:solidFill>
                          <a:effectLst/>
                          <a:latin typeface="Times New Roman" panose="02020603050405020304" pitchFamily="18" charset="0"/>
                        </a:rPr>
                        <a:t>fibres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1520755720"/>
                  </a:ext>
                </a:extLst>
              </a:tr>
              <a:tr h="49340">
                <a:tc>
                  <a:txBody>
                    <a:bodyPr/>
                    <a:lstStyle/>
                    <a:p>
                      <a:pPr algn="ctr" fontAlgn="t"/>
                      <a:r>
                        <a:rPr lang="en-US" sz="600" b="0" i="0" u="none" strike="noStrike">
                          <a:solidFill>
                            <a:srgbClr val="000000"/>
                          </a:solidFill>
                          <a:effectLst/>
                          <a:latin typeface="Times New Roman" panose="02020603050405020304" pitchFamily="18" charset="0"/>
                        </a:rPr>
                        <a:t>62044910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Women's or girls' dresses of silk or silk waste</a:t>
                      </a:r>
                    </a:p>
                  </a:txBody>
                  <a:tcPr marL="6350" marR="6350" marT="6350" marB="0"/>
                </a:tc>
                <a:extLst>
                  <a:ext uri="{0D108BD9-81ED-4DB2-BD59-A6C34878D82A}">
                    <a16:rowId xmlns:a16="http://schemas.microsoft.com/office/drawing/2014/main" val="2040536259"/>
                  </a:ext>
                </a:extLst>
              </a:tr>
              <a:tr h="49340">
                <a:tc>
                  <a:txBody>
                    <a:bodyPr/>
                    <a:lstStyle/>
                    <a:p>
                      <a:pPr algn="ctr" fontAlgn="t"/>
                      <a:r>
                        <a:rPr lang="en-US" sz="600" b="0" i="0" u="none" strike="noStrike">
                          <a:solidFill>
                            <a:srgbClr val="000000"/>
                          </a:solidFill>
                          <a:effectLst/>
                          <a:latin typeface="Times New Roman" panose="02020603050405020304" pitchFamily="18" charset="0"/>
                        </a:rPr>
                        <a:t>62045200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Skirts &amp; divided skirts of cotton</a:t>
                      </a:r>
                    </a:p>
                  </a:txBody>
                  <a:tcPr marL="6350" marR="6350" marT="6350" marB="0"/>
                </a:tc>
                <a:extLst>
                  <a:ext uri="{0D108BD9-81ED-4DB2-BD59-A6C34878D82A}">
                    <a16:rowId xmlns:a16="http://schemas.microsoft.com/office/drawing/2014/main" val="3385208683"/>
                  </a:ext>
                </a:extLst>
              </a:tr>
              <a:tr h="49340">
                <a:tc>
                  <a:txBody>
                    <a:bodyPr/>
                    <a:lstStyle/>
                    <a:p>
                      <a:pPr algn="ctr" fontAlgn="t"/>
                      <a:r>
                        <a:rPr lang="en-US" sz="600" b="0" i="0" u="none" strike="noStrike">
                          <a:solidFill>
                            <a:srgbClr val="000000"/>
                          </a:solidFill>
                          <a:effectLst/>
                          <a:latin typeface="Times New Roman" panose="02020603050405020304" pitchFamily="18" charset="0"/>
                        </a:rPr>
                        <a:t>62045990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Women's or girls' skirts of other textile materials, </a:t>
                      </a:r>
                      <a:r>
                        <a:rPr lang="en-US" sz="600" b="0" i="0" u="none" strike="noStrike" dirty="0" err="1">
                          <a:solidFill>
                            <a:srgbClr val="000000"/>
                          </a:solidFill>
                          <a:effectLst/>
                          <a:latin typeface="Times New Roman" panose="02020603050405020304" pitchFamily="18" charset="0"/>
                        </a:rPr>
                        <a:t>nes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2488603765"/>
                  </a:ext>
                </a:extLst>
              </a:tr>
              <a:tr h="49340">
                <a:tc>
                  <a:txBody>
                    <a:bodyPr/>
                    <a:lstStyle/>
                    <a:p>
                      <a:pPr algn="ctr" fontAlgn="t"/>
                      <a:r>
                        <a:rPr lang="en-US" sz="600" b="0" i="0" u="none" strike="noStrike">
                          <a:solidFill>
                            <a:srgbClr val="000000"/>
                          </a:solidFill>
                          <a:effectLst/>
                          <a:latin typeface="Times New Roman" panose="02020603050405020304" pitchFamily="18" charset="0"/>
                        </a:rPr>
                        <a:t>62045910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Women's or girls' skirts of silk or silk waste</a:t>
                      </a:r>
                    </a:p>
                  </a:txBody>
                  <a:tcPr marL="6350" marR="6350" marT="6350" marB="0"/>
                </a:tc>
                <a:extLst>
                  <a:ext uri="{0D108BD9-81ED-4DB2-BD59-A6C34878D82A}">
                    <a16:rowId xmlns:a16="http://schemas.microsoft.com/office/drawing/2014/main" val="1606761150"/>
                  </a:ext>
                </a:extLst>
              </a:tr>
              <a:tr h="49340">
                <a:tc>
                  <a:txBody>
                    <a:bodyPr/>
                    <a:lstStyle/>
                    <a:p>
                      <a:pPr algn="ctr" fontAlgn="t"/>
                      <a:r>
                        <a:rPr lang="en-US" sz="600" b="0" i="0" u="none" strike="noStrike">
                          <a:solidFill>
                            <a:srgbClr val="000000"/>
                          </a:solidFill>
                          <a:effectLst/>
                          <a:latin typeface="Times New Roman" panose="02020603050405020304" pitchFamily="18" charset="0"/>
                        </a:rPr>
                        <a:t>62046200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Women's or girls' trousers, breeches, </a:t>
                      </a:r>
                      <a:r>
                        <a:rPr lang="en-US" sz="600" b="0" i="0" u="none" strike="noStrike" dirty="0" err="1">
                          <a:solidFill>
                            <a:srgbClr val="000000"/>
                          </a:solidFill>
                          <a:effectLst/>
                          <a:latin typeface="Times New Roman" panose="02020603050405020304" pitchFamily="18" charset="0"/>
                        </a:rPr>
                        <a:t>etc</a:t>
                      </a:r>
                      <a:r>
                        <a:rPr lang="en-US" sz="600" b="0" i="0" u="none" strike="noStrike" dirty="0">
                          <a:solidFill>
                            <a:srgbClr val="000000"/>
                          </a:solidFill>
                          <a:effectLst/>
                          <a:latin typeface="Times New Roman" panose="02020603050405020304" pitchFamily="18" charset="0"/>
                        </a:rPr>
                        <a:t>, of cotton</a:t>
                      </a:r>
                    </a:p>
                  </a:txBody>
                  <a:tcPr marL="6350" marR="6350" marT="6350" marB="0"/>
                </a:tc>
                <a:extLst>
                  <a:ext uri="{0D108BD9-81ED-4DB2-BD59-A6C34878D82A}">
                    <a16:rowId xmlns:a16="http://schemas.microsoft.com/office/drawing/2014/main" val="2778676822"/>
                  </a:ext>
                </a:extLst>
              </a:tr>
              <a:tr h="95476">
                <a:tc>
                  <a:txBody>
                    <a:bodyPr/>
                    <a:lstStyle/>
                    <a:p>
                      <a:pPr algn="ctr" fontAlgn="t"/>
                      <a:r>
                        <a:rPr lang="en-US" sz="600" b="0" i="0" u="none" strike="noStrike">
                          <a:solidFill>
                            <a:srgbClr val="000000"/>
                          </a:solidFill>
                          <a:effectLst/>
                          <a:latin typeface="Times New Roman" panose="02020603050405020304" pitchFamily="18" charset="0"/>
                        </a:rPr>
                        <a:t>62046300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Women's or girls' trousers, breeches, </a:t>
                      </a:r>
                      <a:r>
                        <a:rPr lang="en-US" sz="600" b="0" i="0" u="none" strike="noStrike" dirty="0" err="1">
                          <a:solidFill>
                            <a:srgbClr val="000000"/>
                          </a:solidFill>
                          <a:effectLst/>
                          <a:latin typeface="Times New Roman" panose="02020603050405020304" pitchFamily="18" charset="0"/>
                        </a:rPr>
                        <a:t>etc</a:t>
                      </a:r>
                      <a:r>
                        <a:rPr lang="en-US" sz="600" b="0" i="0" u="none" strike="noStrike" dirty="0">
                          <a:solidFill>
                            <a:srgbClr val="000000"/>
                          </a:solidFill>
                          <a:effectLst/>
                          <a:latin typeface="Times New Roman" panose="02020603050405020304" pitchFamily="18" charset="0"/>
                        </a:rPr>
                        <a:t>, of synthetic</a:t>
                      </a:r>
                      <a:br>
                        <a:rPr lang="en-US" sz="600" b="0" i="0" u="none" strike="noStrike" dirty="0">
                          <a:solidFill>
                            <a:srgbClr val="000000"/>
                          </a:solidFill>
                          <a:effectLst/>
                          <a:latin typeface="Times New Roman" panose="02020603050405020304" pitchFamily="18" charset="0"/>
                        </a:rPr>
                      </a:br>
                      <a:r>
                        <a:rPr lang="en-US" sz="600" b="0" i="0" u="none" strike="noStrike" dirty="0" err="1">
                          <a:solidFill>
                            <a:srgbClr val="000000"/>
                          </a:solidFill>
                          <a:effectLst/>
                          <a:latin typeface="Times New Roman" panose="02020603050405020304" pitchFamily="18" charset="0"/>
                        </a:rPr>
                        <a:t>fibres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1945102430"/>
                  </a:ext>
                </a:extLst>
              </a:tr>
              <a:tr h="95476">
                <a:tc>
                  <a:txBody>
                    <a:bodyPr/>
                    <a:lstStyle/>
                    <a:p>
                      <a:pPr algn="ctr" fontAlgn="t"/>
                      <a:r>
                        <a:rPr lang="en-US" sz="600" b="0" i="0" u="none" strike="noStrike">
                          <a:solidFill>
                            <a:srgbClr val="000000"/>
                          </a:solidFill>
                          <a:effectLst/>
                          <a:latin typeface="Times New Roman" panose="02020603050405020304" pitchFamily="18" charset="0"/>
                        </a:rPr>
                        <a:t>62046900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Women's or girls' trousers, breeches, </a:t>
                      </a:r>
                      <a:r>
                        <a:rPr lang="en-US" sz="600" b="0" i="0" u="none" strike="noStrike" dirty="0" err="1">
                          <a:solidFill>
                            <a:srgbClr val="000000"/>
                          </a:solidFill>
                          <a:effectLst/>
                          <a:latin typeface="Times New Roman" panose="02020603050405020304" pitchFamily="18" charset="0"/>
                        </a:rPr>
                        <a:t>etc</a:t>
                      </a:r>
                      <a:r>
                        <a:rPr lang="en-US" sz="600" b="0" i="0" u="none" strike="noStrike" dirty="0">
                          <a:solidFill>
                            <a:srgbClr val="000000"/>
                          </a:solidFill>
                          <a:effectLst/>
                          <a:latin typeface="Times New Roman" panose="02020603050405020304" pitchFamily="18" charset="0"/>
                        </a:rPr>
                        <a:t>, of other</a:t>
                      </a:r>
                      <a:br>
                        <a:rPr lang="en-US" sz="600" b="0" i="0" u="none" strike="noStrike" dirty="0">
                          <a:solidFill>
                            <a:srgbClr val="000000"/>
                          </a:solidFill>
                          <a:effectLst/>
                          <a:latin typeface="Times New Roman" panose="02020603050405020304" pitchFamily="18" charset="0"/>
                        </a:rPr>
                      </a:br>
                      <a:r>
                        <a:rPr lang="en-US" sz="600" b="0" i="0" u="none" strike="noStrike" dirty="0">
                          <a:solidFill>
                            <a:srgbClr val="000000"/>
                          </a:solidFill>
                          <a:effectLst/>
                          <a:latin typeface="Times New Roman" panose="02020603050405020304" pitchFamily="18" charset="0"/>
                        </a:rPr>
                        <a:t>textiles, </a:t>
                      </a:r>
                      <a:r>
                        <a:rPr lang="en-US" sz="600" b="0" i="0" u="none" strike="noStrike" dirty="0" err="1">
                          <a:solidFill>
                            <a:srgbClr val="000000"/>
                          </a:solidFill>
                          <a:effectLst/>
                          <a:latin typeface="Times New Roman" panose="02020603050405020304" pitchFamily="18" charset="0"/>
                        </a:rPr>
                        <a:t>nes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4167461005"/>
                  </a:ext>
                </a:extLst>
              </a:tr>
              <a:tr h="49340">
                <a:tc>
                  <a:txBody>
                    <a:bodyPr/>
                    <a:lstStyle/>
                    <a:p>
                      <a:pPr algn="ctr" fontAlgn="t"/>
                      <a:r>
                        <a:rPr lang="en-US" sz="600" b="0" i="0" u="none" strike="noStrike">
                          <a:solidFill>
                            <a:srgbClr val="000000"/>
                          </a:solidFill>
                          <a:effectLst/>
                          <a:latin typeface="Times New Roman" panose="02020603050405020304" pitchFamily="18" charset="0"/>
                        </a:rPr>
                        <a:t>62052000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shirts of cotton</a:t>
                      </a:r>
                    </a:p>
                  </a:txBody>
                  <a:tcPr marL="6350" marR="6350" marT="6350" marB="0"/>
                </a:tc>
                <a:extLst>
                  <a:ext uri="{0D108BD9-81ED-4DB2-BD59-A6C34878D82A}">
                    <a16:rowId xmlns:a16="http://schemas.microsoft.com/office/drawing/2014/main" val="2607689753"/>
                  </a:ext>
                </a:extLst>
              </a:tr>
              <a:tr h="49340">
                <a:tc>
                  <a:txBody>
                    <a:bodyPr/>
                    <a:lstStyle/>
                    <a:p>
                      <a:pPr algn="ctr" fontAlgn="t"/>
                      <a:r>
                        <a:rPr lang="en-US" sz="600" b="0" i="0" u="none" strike="noStrike">
                          <a:solidFill>
                            <a:srgbClr val="000000"/>
                          </a:solidFill>
                          <a:effectLst/>
                          <a:latin typeface="Times New Roman" panose="02020603050405020304" pitchFamily="18" charset="0"/>
                        </a:rPr>
                        <a:t>62059090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shirts of other textile materials, </a:t>
                      </a:r>
                      <a:r>
                        <a:rPr lang="en-US" sz="600" b="0" i="0" u="none" strike="noStrike" dirty="0" err="1">
                          <a:solidFill>
                            <a:srgbClr val="000000"/>
                          </a:solidFill>
                          <a:effectLst/>
                          <a:latin typeface="Times New Roman" panose="02020603050405020304" pitchFamily="18" charset="0"/>
                        </a:rPr>
                        <a:t>nes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2373768516"/>
                  </a:ext>
                </a:extLst>
              </a:tr>
              <a:tr h="49340">
                <a:tc>
                  <a:txBody>
                    <a:bodyPr/>
                    <a:lstStyle/>
                    <a:p>
                      <a:pPr algn="ctr" fontAlgn="t"/>
                      <a:r>
                        <a:rPr lang="en-US" sz="600" b="0" i="0" u="none" strike="noStrike">
                          <a:solidFill>
                            <a:srgbClr val="000000"/>
                          </a:solidFill>
                          <a:effectLst/>
                          <a:latin typeface="Times New Roman" panose="02020603050405020304" pitchFamily="18" charset="0"/>
                        </a:rPr>
                        <a:t>62059010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shirts of silk or silk waste</a:t>
                      </a:r>
                    </a:p>
                  </a:txBody>
                  <a:tcPr marL="6350" marR="6350" marT="6350" marB="0"/>
                </a:tc>
                <a:extLst>
                  <a:ext uri="{0D108BD9-81ED-4DB2-BD59-A6C34878D82A}">
                    <a16:rowId xmlns:a16="http://schemas.microsoft.com/office/drawing/2014/main" val="2579812274"/>
                  </a:ext>
                </a:extLst>
              </a:tr>
              <a:tr h="49340">
                <a:tc>
                  <a:txBody>
                    <a:bodyPr/>
                    <a:lstStyle/>
                    <a:p>
                      <a:pPr algn="ctr" fontAlgn="t"/>
                      <a:r>
                        <a:rPr lang="en-US" sz="600" b="0" i="0" u="none" strike="noStrike">
                          <a:solidFill>
                            <a:srgbClr val="000000"/>
                          </a:solidFill>
                          <a:effectLst/>
                          <a:latin typeface="Times New Roman" panose="02020603050405020304" pitchFamily="18" charset="0"/>
                        </a:rPr>
                        <a:t>62063000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Women's or girls' blouses, shirts, </a:t>
                      </a:r>
                      <a:r>
                        <a:rPr lang="en-US" sz="600" b="0" i="0" u="none" strike="noStrike" dirty="0" err="1">
                          <a:solidFill>
                            <a:srgbClr val="000000"/>
                          </a:solidFill>
                          <a:effectLst/>
                          <a:latin typeface="Times New Roman" panose="02020603050405020304" pitchFamily="18" charset="0"/>
                        </a:rPr>
                        <a:t>etc</a:t>
                      </a:r>
                      <a:r>
                        <a:rPr lang="en-US" sz="600" b="0" i="0" u="none" strike="noStrike" dirty="0">
                          <a:solidFill>
                            <a:srgbClr val="000000"/>
                          </a:solidFill>
                          <a:effectLst/>
                          <a:latin typeface="Times New Roman" panose="02020603050405020304" pitchFamily="18" charset="0"/>
                        </a:rPr>
                        <a:t>, of cotton</a:t>
                      </a:r>
                    </a:p>
                  </a:txBody>
                  <a:tcPr marL="6350" marR="6350" marT="6350" marB="0"/>
                </a:tc>
                <a:extLst>
                  <a:ext uri="{0D108BD9-81ED-4DB2-BD59-A6C34878D82A}">
                    <a16:rowId xmlns:a16="http://schemas.microsoft.com/office/drawing/2014/main" val="1443563020"/>
                  </a:ext>
                </a:extLst>
              </a:tr>
              <a:tr h="95476">
                <a:tc>
                  <a:txBody>
                    <a:bodyPr/>
                    <a:lstStyle/>
                    <a:p>
                      <a:pPr algn="ctr" fontAlgn="t"/>
                      <a:r>
                        <a:rPr lang="en-US" sz="600" b="0" i="0" u="none" strike="noStrike">
                          <a:solidFill>
                            <a:srgbClr val="000000"/>
                          </a:solidFill>
                          <a:effectLst/>
                          <a:latin typeface="Times New Roman" panose="02020603050405020304" pitchFamily="18" charset="0"/>
                        </a:rPr>
                        <a:t>62069000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Women's or girls' blouses, shirts, </a:t>
                      </a:r>
                      <a:r>
                        <a:rPr lang="en-US" sz="600" b="0" i="0" u="none" strike="noStrike" dirty="0" err="1">
                          <a:solidFill>
                            <a:srgbClr val="000000"/>
                          </a:solidFill>
                          <a:effectLst/>
                          <a:latin typeface="Times New Roman" panose="02020603050405020304" pitchFamily="18" charset="0"/>
                        </a:rPr>
                        <a:t>etc</a:t>
                      </a:r>
                      <a:r>
                        <a:rPr lang="en-US" sz="600" b="0" i="0" u="none" strike="noStrike" dirty="0">
                          <a:solidFill>
                            <a:srgbClr val="000000"/>
                          </a:solidFill>
                          <a:effectLst/>
                          <a:latin typeface="Times New Roman" panose="02020603050405020304" pitchFamily="18" charset="0"/>
                        </a:rPr>
                        <a:t>, of other textiles,</a:t>
                      </a:r>
                      <a:br>
                        <a:rPr lang="en-US" sz="600" b="0" i="0" u="none" strike="noStrike" dirty="0">
                          <a:solidFill>
                            <a:srgbClr val="000000"/>
                          </a:solidFill>
                          <a:effectLst/>
                          <a:latin typeface="Times New Roman" panose="02020603050405020304" pitchFamily="18" charset="0"/>
                        </a:rPr>
                      </a:br>
                      <a:r>
                        <a:rPr lang="en-US" sz="600" b="0" i="0" u="none" strike="noStrike" dirty="0" err="1">
                          <a:solidFill>
                            <a:srgbClr val="000000"/>
                          </a:solidFill>
                          <a:effectLst/>
                          <a:latin typeface="Times New Roman" panose="02020603050405020304" pitchFamily="18" charset="0"/>
                        </a:rPr>
                        <a:t>nes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4263962710"/>
                  </a:ext>
                </a:extLst>
              </a:tr>
              <a:tr h="49340">
                <a:tc>
                  <a:txBody>
                    <a:bodyPr/>
                    <a:lstStyle/>
                    <a:p>
                      <a:pPr algn="ctr" fontAlgn="t"/>
                      <a:r>
                        <a:rPr lang="en-US" sz="600" b="0" i="0" u="none" strike="noStrike">
                          <a:solidFill>
                            <a:srgbClr val="000000"/>
                          </a:solidFill>
                          <a:effectLst/>
                          <a:latin typeface="Times New Roman" panose="02020603050405020304" pitchFamily="18" charset="0"/>
                        </a:rPr>
                        <a:t>62079100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singlets, dressing gowns, </a:t>
                      </a:r>
                      <a:r>
                        <a:rPr lang="en-US" sz="600" b="0" i="0" u="none" strike="noStrike" dirty="0" err="1">
                          <a:solidFill>
                            <a:srgbClr val="000000"/>
                          </a:solidFill>
                          <a:effectLst/>
                          <a:latin typeface="Times New Roman" panose="02020603050405020304" pitchFamily="18" charset="0"/>
                        </a:rPr>
                        <a:t>etc</a:t>
                      </a:r>
                      <a:r>
                        <a:rPr lang="en-US" sz="600" b="0" i="0" u="none" strike="noStrike" dirty="0">
                          <a:solidFill>
                            <a:srgbClr val="000000"/>
                          </a:solidFill>
                          <a:effectLst/>
                          <a:latin typeface="Times New Roman" panose="02020603050405020304" pitchFamily="18" charset="0"/>
                        </a:rPr>
                        <a:t>, of cotton</a:t>
                      </a:r>
                    </a:p>
                  </a:txBody>
                  <a:tcPr marL="6350" marR="6350" marT="6350" marB="0"/>
                </a:tc>
                <a:extLst>
                  <a:ext uri="{0D108BD9-81ED-4DB2-BD59-A6C34878D82A}">
                    <a16:rowId xmlns:a16="http://schemas.microsoft.com/office/drawing/2014/main" val="3526399682"/>
                  </a:ext>
                </a:extLst>
              </a:tr>
              <a:tr h="49340">
                <a:tc>
                  <a:txBody>
                    <a:bodyPr/>
                    <a:lstStyle/>
                    <a:p>
                      <a:pPr algn="ctr" fontAlgn="t"/>
                      <a:r>
                        <a:rPr lang="en-US" sz="600" b="0" i="0" u="none" strike="noStrike">
                          <a:solidFill>
                            <a:srgbClr val="000000"/>
                          </a:solidFill>
                          <a:effectLst/>
                          <a:latin typeface="Times New Roman" panose="02020603050405020304" pitchFamily="18" charset="0"/>
                        </a:rPr>
                        <a:t>62092000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Babies' garments &amp; clothing accessories of cotton</a:t>
                      </a:r>
                    </a:p>
                  </a:txBody>
                  <a:tcPr marL="6350" marR="6350" marT="6350" marB="0"/>
                </a:tc>
                <a:extLst>
                  <a:ext uri="{0D108BD9-81ED-4DB2-BD59-A6C34878D82A}">
                    <a16:rowId xmlns:a16="http://schemas.microsoft.com/office/drawing/2014/main" val="3990709183"/>
                  </a:ext>
                </a:extLst>
              </a:tr>
              <a:tr h="95476">
                <a:tc>
                  <a:txBody>
                    <a:bodyPr/>
                    <a:lstStyle/>
                    <a:p>
                      <a:pPr algn="ctr" fontAlgn="t"/>
                      <a:r>
                        <a:rPr lang="en-US" sz="600" b="0" i="0" u="none" strike="noStrike">
                          <a:solidFill>
                            <a:srgbClr val="000000"/>
                          </a:solidFill>
                          <a:effectLst/>
                          <a:latin typeface="Times New Roman" panose="02020603050405020304" pitchFamily="18" charset="0"/>
                        </a:rPr>
                        <a:t>62093000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Babies' garments &amp; clothing accessories of synthetic</a:t>
                      </a:r>
                      <a:br>
                        <a:rPr lang="en-US" sz="600" b="0" i="0" u="none" strike="noStrike" dirty="0">
                          <a:solidFill>
                            <a:srgbClr val="000000"/>
                          </a:solidFill>
                          <a:effectLst/>
                          <a:latin typeface="Times New Roman" panose="02020603050405020304" pitchFamily="18" charset="0"/>
                        </a:rPr>
                      </a:br>
                      <a:r>
                        <a:rPr lang="en-US" sz="600" b="0" i="0" u="none" strike="noStrike" dirty="0" err="1">
                          <a:solidFill>
                            <a:srgbClr val="000000"/>
                          </a:solidFill>
                          <a:effectLst/>
                          <a:latin typeface="Times New Roman" panose="02020603050405020304" pitchFamily="18" charset="0"/>
                        </a:rPr>
                        <a:t>fibres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2279684167"/>
                  </a:ext>
                </a:extLst>
              </a:tr>
              <a:tr h="95476">
                <a:tc>
                  <a:txBody>
                    <a:bodyPr/>
                    <a:lstStyle/>
                    <a:p>
                      <a:pPr algn="ctr" fontAlgn="t"/>
                      <a:r>
                        <a:rPr lang="en-US" sz="600" b="0" i="0" u="none" strike="noStrike">
                          <a:solidFill>
                            <a:srgbClr val="000000"/>
                          </a:solidFill>
                          <a:effectLst/>
                          <a:latin typeface="Times New Roman" panose="02020603050405020304" pitchFamily="18" charset="0"/>
                        </a:rPr>
                        <a:t>62104000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garments of fabrics of 59.03, 59.06 or</a:t>
                      </a:r>
                      <a:br>
                        <a:rPr lang="en-US" sz="600" b="0" i="0" u="none" strike="noStrike" dirty="0">
                          <a:solidFill>
                            <a:srgbClr val="000000"/>
                          </a:solidFill>
                          <a:effectLst/>
                          <a:latin typeface="Times New Roman" panose="02020603050405020304" pitchFamily="18" charset="0"/>
                        </a:rPr>
                      </a:br>
                      <a:r>
                        <a:rPr lang="en-US" sz="600" b="0" i="0" u="none" strike="noStrike" dirty="0">
                          <a:solidFill>
                            <a:srgbClr val="000000"/>
                          </a:solidFill>
                          <a:effectLst/>
                          <a:latin typeface="Times New Roman" panose="02020603050405020304" pitchFamily="18" charset="0"/>
                        </a:rPr>
                        <a:t>59.07</a:t>
                      </a:r>
                    </a:p>
                  </a:txBody>
                  <a:tcPr marL="6350" marR="6350" marT="6350" marB="0"/>
                </a:tc>
                <a:extLst>
                  <a:ext uri="{0D108BD9-81ED-4DB2-BD59-A6C34878D82A}">
                    <a16:rowId xmlns:a16="http://schemas.microsoft.com/office/drawing/2014/main" val="4232925088"/>
                  </a:ext>
                </a:extLst>
              </a:tr>
              <a:tr h="49340">
                <a:tc>
                  <a:txBody>
                    <a:bodyPr/>
                    <a:lstStyle/>
                    <a:p>
                      <a:pPr algn="ctr" fontAlgn="t"/>
                      <a:r>
                        <a:rPr lang="en-US" sz="600" b="0" i="0" u="none" strike="noStrike">
                          <a:solidFill>
                            <a:srgbClr val="000000"/>
                          </a:solidFill>
                          <a:effectLst/>
                          <a:latin typeface="Times New Roman" panose="02020603050405020304" pitchFamily="18" charset="0"/>
                        </a:rPr>
                        <a:t>62113220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sports wear of cotton</a:t>
                      </a:r>
                    </a:p>
                  </a:txBody>
                  <a:tcPr marL="6350" marR="6350" marT="6350" marB="0"/>
                </a:tc>
                <a:extLst>
                  <a:ext uri="{0D108BD9-81ED-4DB2-BD59-A6C34878D82A}">
                    <a16:rowId xmlns:a16="http://schemas.microsoft.com/office/drawing/2014/main" val="2954233388"/>
                  </a:ext>
                </a:extLst>
              </a:tr>
              <a:tr h="49340">
                <a:tc>
                  <a:txBody>
                    <a:bodyPr/>
                    <a:lstStyle/>
                    <a:p>
                      <a:pPr algn="ctr" fontAlgn="t"/>
                      <a:r>
                        <a:rPr lang="en-US" sz="600" b="0" i="0" u="none" strike="noStrike">
                          <a:solidFill>
                            <a:srgbClr val="000000"/>
                          </a:solidFill>
                          <a:effectLst/>
                          <a:latin typeface="Times New Roman" panose="02020603050405020304" pitchFamily="18" charset="0"/>
                        </a:rPr>
                        <a:t>62113290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garments of cotton, </a:t>
                      </a:r>
                      <a:r>
                        <a:rPr lang="en-US" sz="600" b="0" i="0" u="none" strike="noStrike" dirty="0" err="1">
                          <a:solidFill>
                            <a:srgbClr val="000000"/>
                          </a:solidFill>
                          <a:effectLst/>
                          <a:latin typeface="Times New Roman" panose="02020603050405020304" pitchFamily="18" charset="0"/>
                        </a:rPr>
                        <a:t>nes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3215160762"/>
                  </a:ext>
                </a:extLst>
              </a:tr>
              <a:tr h="49340">
                <a:tc>
                  <a:txBody>
                    <a:bodyPr/>
                    <a:lstStyle/>
                    <a:p>
                      <a:pPr algn="ctr" fontAlgn="t"/>
                      <a:r>
                        <a:rPr lang="en-US" sz="600" b="0" i="0" u="none" strike="noStrike">
                          <a:solidFill>
                            <a:srgbClr val="000000"/>
                          </a:solidFill>
                          <a:effectLst/>
                          <a:latin typeface="Times New Roman" panose="02020603050405020304" pitchFamily="18" charset="0"/>
                        </a:rPr>
                        <a:t>62113390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garments of man-made </a:t>
                      </a:r>
                      <a:r>
                        <a:rPr lang="en-US" sz="600" b="0" i="0" u="none" strike="noStrike" dirty="0" err="1">
                          <a:solidFill>
                            <a:srgbClr val="000000"/>
                          </a:solidFill>
                          <a:effectLst/>
                          <a:latin typeface="Times New Roman" panose="02020603050405020304" pitchFamily="18" charset="0"/>
                        </a:rPr>
                        <a:t>fibres</a:t>
                      </a:r>
                      <a:r>
                        <a:rPr lang="en-US" sz="600" b="0" i="0" u="none" strike="noStrike" dirty="0">
                          <a:solidFill>
                            <a:srgbClr val="000000"/>
                          </a:solidFill>
                          <a:effectLst/>
                          <a:latin typeface="Times New Roman" panose="02020603050405020304" pitchFamily="18" charset="0"/>
                        </a:rPr>
                        <a:t>, </a:t>
                      </a:r>
                      <a:r>
                        <a:rPr lang="en-US" sz="600" b="0" i="0" u="none" strike="noStrike" dirty="0" err="1">
                          <a:solidFill>
                            <a:srgbClr val="000000"/>
                          </a:solidFill>
                          <a:effectLst/>
                          <a:latin typeface="Times New Roman" panose="02020603050405020304" pitchFamily="18" charset="0"/>
                        </a:rPr>
                        <a:t>nes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2818583756"/>
                  </a:ext>
                </a:extLst>
              </a:tr>
              <a:tr h="49340">
                <a:tc>
                  <a:txBody>
                    <a:bodyPr/>
                    <a:lstStyle/>
                    <a:p>
                      <a:pPr algn="ctr" fontAlgn="t"/>
                      <a:r>
                        <a:rPr lang="en-US" sz="600" b="0" i="0" u="none" strike="noStrike">
                          <a:solidFill>
                            <a:srgbClr val="000000"/>
                          </a:solidFill>
                          <a:effectLst/>
                          <a:latin typeface="Times New Roman" panose="02020603050405020304" pitchFamily="18" charset="0"/>
                        </a:rPr>
                        <a:t>62113320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Men's or boys' sports wear of </a:t>
                      </a:r>
                      <a:r>
                        <a:rPr lang="en-US" sz="600" b="0" i="0" u="none" strike="noStrike" dirty="0" err="1">
                          <a:solidFill>
                            <a:srgbClr val="000000"/>
                          </a:solidFill>
                          <a:effectLst/>
                          <a:latin typeface="Times New Roman" panose="02020603050405020304" pitchFamily="18" charset="0"/>
                        </a:rPr>
                        <a:t>arabian</a:t>
                      </a:r>
                      <a:r>
                        <a:rPr lang="en-US" sz="600" b="0" i="0" u="none" strike="noStrike" dirty="0">
                          <a:solidFill>
                            <a:srgbClr val="000000"/>
                          </a:solidFill>
                          <a:effectLst/>
                          <a:latin typeface="Times New Roman" panose="02020603050405020304" pitchFamily="18" charset="0"/>
                        </a:rPr>
                        <a:t> robes</a:t>
                      </a:r>
                    </a:p>
                  </a:txBody>
                  <a:tcPr marL="6350" marR="6350" marT="6350" marB="0"/>
                </a:tc>
                <a:extLst>
                  <a:ext uri="{0D108BD9-81ED-4DB2-BD59-A6C34878D82A}">
                    <a16:rowId xmlns:a16="http://schemas.microsoft.com/office/drawing/2014/main" val="3585138827"/>
                  </a:ext>
                </a:extLst>
              </a:tr>
              <a:tr h="49340">
                <a:tc>
                  <a:txBody>
                    <a:bodyPr/>
                    <a:lstStyle/>
                    <a:p>
                      <a:pPr algn="ctr" fontAlgn="t"/>
                      <a:r>
                        <a:rPr lang="en-US" sz="600" b="0" i="0" u="none" strike="noStrike">
                          <a:solidFill>
                            <a:srgbClr val="000000"/>
                          </a:solidFill>
                          <a:effectLst/>
                          <a:latin typeface="Times New Roman" panose="02020603050405020304" pitchFamily="18" charset="0"/>
                        </a:rPr>
                        <a:t>62114910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Women's or girls' garments of silk or silk waste, </a:t>
                      </a:r>
                      <a:r>
                        <a:rPr lang="en-US" sz="600" b="0" i="0" u="none" strike="noStrike" dirty="0" err="1">
                          <a:solidFill>
                            <a:srgbClr val="000000"/>
                          </a:solidFill>
                          <a:effectLst/>
                          <a:latin typeface="Times New Roman" panose="02020603050405020304" pitchFamily="18" charset="0"/>
                        </a:rPr>
                        <a:t>nes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114533951"/>
                  </a:ext>
                </a:extLst>
              </a:tr>
              <a:tr h="49340">
                <a:tc>
                  <a:txBody>
                    <a:bodyPr/>
                    <a:lstStyle/>
                    <a:p>
                      <a:pPr algn="ctr" fontAlgn="t"/>
                      <a:r>
                        <a:rPr lang="en-US" sz="600" b="0" i="0" u="none" strike="noStrike">
                          <a:solidFill>
                            <a:srgbClr val="000000"/>
                          </a:solidFill>
                          <a:effectLst/>
                          <a:latin typeface="Times New Roman" panose="02020603050405020304" pitchFamily="18" charset="0"/>
                        </a:rPr>
                        <a:t>62114990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Women's or girls' garments of other textiles, </a:t>
                      </a:r>
                      <a:r>
                        <a:rPr lang="en-US" sz="600" b="0" i="0" u="none" strike="noStrike" dirty="0" err="1">
                          <a:solidFill>
                            <a:srgbClr val="000000"/>
                          </a:solidFill>
                          <a:effectLst/>
                          <a:latin typeface="Times New Roman" panose="02020603050405020304" pitchFamily="18" charset="0"/>
                        </a:rPr>
                        <a:t>nes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4283819305"/>
                  </a:ext>
                </a:extLst>
              </a:tr>
              <a:tr h="95476">
                <a:tc>
                  <a:txBody>
                    <a:bodyPr/>
                    <a:lstStyle/>
                    <a:p>
                      <a:pPr algn="ctr" fontAlgn="t"/>
                      <a:r>
                        <a:rPr lang="en-US" sz="600" b="0" i="0" u="none" strike="noStrike">
                          <a:solidFill>
                            <a:srgbClr val="000000"/>
                          </a:solidFill>
                          <a:effectLst/>
                          <a:latin typeface="Times New Roman" panose="02020603050405020304" pitchFamily="18" charset="0"/>
                        </a:rPr>
                        <a:t>62149000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Shawls, scarves, mufflers, mantillas, veils, </a:t>
                      </a:r>
                      <a:r>
                        <a:rPr lang="en-US" sz="600" b="0" i="0" u="none" strike="noStrike" dirty="0" err="1">
                          <a:solidFill>
                            <a:srgbClr val="000000"/>
                          </a:solidFill>
                          <a:effectLst/>
                          <a:latin typeface="Times New Roman" panose="02020603050405020304" pitchFamily="18" charset="0"/>
                        </a:rPr>
                        <a:t>etc</a:t>
                      </a:r>
                      <a:r>
                        <a:rPr lang="en-US" sz="600" b="0" i="0" u="none" strike="noStrike" dirty="0">
                          <a:solidFill>
                            <a:srgbClr val="000000"/>
                          </a:solidFill>
                          <a:effectLst/>
                          <a:latin typeface="Times New Roman" panose="02020603050405020304" pitchFamily="18" charset="0"/>
                        </a:rPr>
                        <a:t>, of</a:t>
                      </a:r>
                      <a:br>
                        <a:rPr lang="en-US" sz="600" b="0" i="0" u="none" strike="noStrike" dirty="0">
                          <a:solidFill>
                            <a:srgbClr val="000000"/>
                          </a:solidFill>
                          <a:effectLst/>
                          <a:latin typeface="Times New Roman" panose="02020603050405020304" pitchFamily="18" charset="0"/>
                        </a:rPr>
                      </a:br>
                      <a:r>
                        <a:rPr lang="en-US" sz="600" b="0" i="0" u="none" strike="noStrike" dirty="0" err="1">
                          <a:solidFill>
                            <a:srgbClr val="000000"/>
                          </a:solidFill>
                          <a:effectLst/>
                          <a:latin typeface="Times New Roman" panose="02020603050405020304" pitchFamily="18" charset="0"/>
                        </a:rPr>
                        <a:t>othtextlsnes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2762434459"/>
                  </a:ext>
                </a:extLst>
              </a:tr>
              <a:tr h="49340">
                <a:tc>
                  <a:txBody>
                    <a:bodyPr/>
                    <a:lstStyle/>
                    <a:p>
                      <a:pPr algn="ctr" fontAlgn="t"/>
                      <a:r>
                        <a:rPr lang="en-US" sz="600" b="0" i="0" u="none" strike="noStrike">
                          <a:solidFill>
                            <a:srgbClr val="000000"/>
                          </a:solidFill>
                          <a:effectLst/>
                          <a:latin typeface="Times New Roman" panose="02020603050405020304" pitchFamily="18" charset="0"/>
                        </a:rPr>
                        <a:t>62160000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Gloves, mittens &amp; mitts</a:t>
                      </a:r>
                    </a:p>
                  </a:txBody>
                  <a:tcPr marL="6350" marR="6350" marT="6350" marB="0"/>
                </a:tc>
                <a:extLst>
                  <a:ext uri="{0D108BD9-81ED-4DB2-BD59-A6C34878D82A}">
                    <a16:rowId xmlns:a16="http://schemas.microsoft.com/office/drawing/2014/main" val="3684826035"/>
                  </a:ext>
                </a:extLst>
              </a:tr>
              <a:tr h="49340">
                <a:tc>
                  <a:txBody>
                    <a:bodyPr/>
                    <a:lstStyle/>
                    <a:p>
                      <a:pPr algn="ctr" fontAlgn="t"/>
                      <a:r>
                        <a:rPr lang="en-US" sz="600" b="0" i="0" u="none" strike="noStrike">
                          <a:solidFill>
                            <a:srgbClr val="000000"/>
                          </a:solidFill>
                          <a:effectLst/>
                          <a:latin typeface="Times New Roman" panose="02020603050405020304" pitchFamily="18" charset="0"/>
                        </a:rPr>
                        <a:t>62171090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Other made up clothing accessories, </a:t>
                      </a:r>
                      <a:r>
                        <a:rPr lang="en-US" sz="600" b="0" i="0" u="none" strike="noStrike" dirty="0" err="1">
                          <a:solidFill>
                            <a:srgbClr val="000000"/>
                          </a:solidFill>
                          <a:effectLst/>
                          <a:latin typeface="Times New Roman" panose="02020603050405020304" pitchFamily="18" charset="0"/>
                        </a:rPr>
                        <a:t>nes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2269042537"/>
                  </a:ext>
                </a:extLst>
              </a:tr>
              <a:tr h="49340">
                <a:tc>
                  <a:txBody>
                    <a:bodyPr/>
                    <a:lstStyle/>
                    <a:p>
                      <a:pPr algn="ctr" fontAlgn="t"/>
                      <a:r>
                        <a:rPr lang="en-US" sz="600" b="0" i="0" u="none" strike="noStrike">
                          <a:solidFill>
                            <a:srgbClr val="000000"/>
                          </a:solidFill>
                          <a:effectLst/>
                          <a:latin typeface="Times New Roman" panose="02020603050405020304" pitchFamily="18" charset="0"/>
                        </a:rPr>
                        <a:t>62179000</a:t>
                      </a:r>
                    </a:p>
                  </a:txBody>
                  <a:tcPr marL="6350" marR="6350" marT="6350" marB="0"/>
                </a:tc>
                <a:tc>
                  <a:txBody>
                    <a:bodyPr/>
                    <a:lstStyle/>
                    <a:p>
                      <a:pPr algn="ctr" fontAlgn="t"/>
                      <a:r>
                        <a:rPr lang="en-US" sz="600" b="0" i="0" u="none" strike="noStrike" dirty="0">
                          <a:solidFill>
                            <a:srgbClr val="000000"/>
                          </a:solidFill>
                          <a:effectLst/>
                          <a:latin typeface="Times New Roman" panose="02020603050405020304" pitchFamily="18" charset="0"/>
                        </a:rPr>
                        <a:t>Parts of garments or of clothing accessories, </a:t>
                      </a:r>
                      <a:r>
                        <a:rPr lang="en-US" sz="600" b="0" i="0" u="none" strike="noStrike" dirty="0" err="1">
                          <a:solidFill>
                            <a:srgbClr val="000000"/>
                          </a:solidFill>
                          <a:effectLst/>
                          <a:latin typeface="Times New Roman" panose="02020603050405020304" pitchFamily="18" charset="0"/>
                        </a:rPr>
                        <a:t>nes</a:t>
                      </a:r>
                      <a:endParaRPr lang="en-US" sz="6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4055626657"/>
                  </a:ext>
                </a:extLst>
              </a:tr>
            </a:tbl>
          </a:graphicData>
        </a:graphic>
      </p:graphicFrame>
      <p:sp>
        <p:nvSpPr>
          <p:cNvPr id="5" name="Arrow: Left 4">
            <a:hlinkClick r:id="rId2" action="ppaction://hlinksldjump"/>
            <a:extLst>
              <a:ext uri="{FF2B5EF4-FFF2-40B4-BE49-F238E27FC236}">
                <a16:creationId xmlns:a16="http://schemas.microsoft.com/office/drawing/2014/main" id="{37D3A831-D91C-2333-6B68-E51833256AD1}"/>
              </a:ext>
            </a:extLst>
          </p:cNvPr>
          <p:cNvSpPr/>
          <p:nvPr/>
        </p:nvSpPr>
        <p:spPr>
          <a:xfrm>
            <a:off x="10111310" y="211457"/>
            <a:ext cx="1687285" cy="50960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753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BDF4B-2938-439C-9AC0-A2057CFA234C}"/>
              </a:ext>
            </a:extLst>
          </p:cNvPr>
          <p:cNvSpPr>
            <a:spLocks noGrp="1"/>
          </p:cNvSpPr>
          <p:nvPr>
            <p:ph type="title"/>
          </p:nvPr>
        </p:nvSpPr>
        <p:spPr>
          <a:xfrm>
            <a:off x="838200" y="365126"/>
            <a:ext cx="10515600" cy="692150"/>
          </a:xfrm>
        </p:spPr>
        <p:txBody>
          <a:bodyPr>
            <a:normAutofit fontScale="90000"/>
          </a:bodyPr>
          <a:lstStyle/>
          <a:p>
            <a:r>
              <a:rPr lang="en-US" dirty="0">
                <a:latin typeface="Poppins"/>
              </a:rPr>
              <a:t>Main Features of CPFTA-II</a:t>
            </a:r>
          </a:p>
        </p:txBody>
      </p:sp>
      <p:sp>
        <p:nvSpPr>
          <p:cNvPr id="3" name="Content Placeholder 2">
            <a:extLst>
              <a:ext uri="{FF2B5EF4-FFF2-40B4-BE49-F238E27FC236}">
                <a16:creationId xmlns:a16="http://schemas.microsoft.com/office/drawing/2014/main" id="{7E8FE0BC-E1A5-4C72-83BD-21E2DF5641AE}"/>
              </a:ext>
            </a:extLst>
          </p:cNvPr>
          <p:cNvSpPr>
            <a:spLocks noGrp="1"/>
          </p:cNvSpPr>
          <p:nvPr>
            <p:ph idx="1"/>
          </p:nvPr>
        </p:nvSpPr>
        <p:spPr/>
        <p:txBody>
          <a:bodyPr/>
          <a:lstStyle/>
          <a:p>
            <a:pPr marL="1143000" marR="412115" lvl="2" indent="-228600" algn="just" rtl="0">
              <a:lnSpc>
                <a:spcPct val="115000"/>
              </a:lnSpc>
              <a:spcBef>
                <a:spcPts val="805"/>
              </a:spcBef>
              <a:spcAft>
                <a:spcPts val="0"/>
              </a:spcAft>
              <a:buSzPts val="1200"/>
              <a:buFont typeface="Times New Roman" panose="02020603050405020304" pitchFamily="18" charset="0"/>
              <a:buAutoNum type="arabicPeriod"/>
              <a:tabLst>
                <a:tab pos="809625" algn="l"/>
              </a:tabLst>
            </a:pPr>
            <a:r>
              <a:rPr lang="en-US" sz="1800" spc="-135" dirty="0">
                <a:effectLst/>
                <a:latin typeface="Poppins"/>
                <a:ea typeface="Times New Roman" panose="02020603050405020304" pitchFamily="18" charset="0"/>
              </a:rPr>
              <a:t>Pakistan has been granted immediate duty-free access by China on 783 tariff lines which did not attract 0 per cent tariff in</a:t>
            </a:r>
            <a:r>
              <a:rPr lang="en-US" sz="1800" spc="-5" dirty="0">
                <a:effectLst/>
                <a:latin typeface="Poppins"/>
                <a:ea typeface="Times New Roman" panose="02020603050405020304" pitchFamily="18" charset="0"/>
              </a:rPr>
              <a:t> </a:t>
            </a:r>
            <a:r>
              <a:rPr lang="en-US" sz="1800" spc="-135" dirty="0">
                <a:effectLst/>
                <a:latin typeface="Poppins"/>
                <a:ea typeface="Times New Roman" panose="02020603050405020304" pitchFamily="18" charset="0"/>
              </a:rPr>
              <a:t>CPFTA1.</a:t>
            </a:r>
          </a:p>
          <a:p>
            <a:pPr marL="1143000" marR="413385" lvl="2" indent="-228600" algn="just">
              <a:lnSpc>
                <a:spcPct val="115000"/>
              </a:lnSpc>
              <a:spcBef>
                <a:spcPts val="0"/>
              </a:spcBef>
              <a:spcAft>
                <a:spcPts val="0"/>
              </a:spcAft>
              <a:buSzPts val="1200"/>
              <a:buFont typeface="Times New Roman" panose="02020603050405020304" pitchFamily="18" charset="0"/>
              <a:buAutoNum type="arabicPeriod"/>
              <a:tabLst>
                <a:tab pos="809625" algn="l"/>
              </a:tabLst>
            </a:pPr>
            <a:r>
              <a:rPr lang="en-US" sz="1800" spc="-135" dirty="0">
                <a:effectLst/>
                <a:latin typeface="Poppins"/>
                <a:ea typeface="Times New Roman" panose="02020603050405020304" pitchFamily="18" charset="0"/>
              </a:rPr>
              <a:t>In terms of tariff lines that Pakistan exports, 845 lines will have duty-free access by 2030 (at the HS 8-digit</a:t>
            </a:r>
            <a:r>
              <a:rPr lang="en-US" sz="1800" spc="-15" dirty="0">
                <a:effectLst/>
                <a:latin typeface="Poppins"/>
                <a:ea typeface="Times New Roman" panose="02020603050405020304" pitchFamily="18" charset="0"/>
              </a:rPr>
              <a:t> </a:t>
            </a:r>
            <a:r>
              <a:rPr lang="en-US" sz="1800" spc="-135" dirty="0">
                <a:effectLst/>
                <a:latin typeface="Poppins"/>
                <a:ea typeface="Times New Roman" panose="02020603050405020304" pitchFamily="18" charset="0"/>
              </a:rPr>
              <a:t>level).</a:t>
            </a:r>
          </a:p>
          <a:p>
            <a:pPr marL="1143000" marR="415925" lvl="2" indent="-228600" algn="just">
              <a:lnSpc>
                <a:spcPct val="115000"/>
              </a:lnSpc>
              <a:spcBef>
                <a:spcPts val="0"/>
              </a:spcBef>
              <a:spcAft>
                <a:spcPts val="0"/>
              </a:spcAft>
              <a:buSzPts val="1200"/>
              <a:buFont typeface="Times New Roman" panose="02020603050405020304" pitchFamily="18" charset="0"/>
              <a:buAutoNum type="arabicPeriod"/>
              <a:tabLst>
                <a:tab pos="809625" algn="l"/>
              </a:tabLst>
            </a:pPr>
            <a:r>
              <a:rPr lang="en-US" sz="1800" spc="-135" dirty="0">
                <a:effectLst/>
                <a:latin typeface="Poppins"/>
                <a:ea typeface="Times New Roman" panose="02020603050405020304" pitchFamily="18" charset="0"/>
              </a:rPr>
              <a:t>At the same time, 813 tariff lines fall in Category 2 where China has given no concession. Exports to China would attract tariffs ranging from 2-65 per</a:t>
            </a:r>
            <a:r>
              <a:rPr lang="en-US" sz="1800" spc="-15" dirty="0">
                <a:effectLst/>
                <a:latin typeface="Poppins"/>
                <a:ea typeface="Times New Roman" panose="02020603050405020304" pitchFamily="18" charset="0"/>
              </a:rPr>
              <a:t> </a:t>
            </a:r>
            <a:r>
              <a:rPr lang="en-US" sz="1800" spc="-135" dirty="0">
                <a:effectLst/>
                <a:latin typeface="Poppins"/>
                <a:ea typeface="Times New Roman" panose="02020603050405020304" pitchFamily="18" charset="0"/>
              </a:rPr>
              <a:t>cent.</a:t>
            </a:r>
          </a:p>
          <a:p>
            <a:pPr marL="1143000" marR="411480" lvl="2" indent="-228600" algn="just">
              <a:lnSpc>
                <a:spcPct val="115000"/>
              </a:lnSpc>
              <a:spcBef>
                <a:spcPts val="0"/>
              </a:spcBef>
              <a:spcAft>
                <a:spcPts val="0"/>
              </a:spcAft>
              <a:buSzPts val="1200"/>
              <a:buFont typeface="Times New Roman" panose="02020603050405020304" pitchFamily="18" charset="0"/>
              <a:buAutoNum type="arabicPeriod"/>
              <a:tabLst>
                <a:tab pos="809625" algn="l"/>
              </a:tabLst>
            </a:pPr>
            <a:r>
              <a:rPr lang="en-US" sz="1800" spc="-135" dirty="0">
                <a:effectLst/>
                <a:latin typeface="Poppins"/>
                <a:ea typeface="Times New Roman" panose="02020603050405020304" pitchFamily="18" charset="0"/>
              </a:rPr>
              <a:t>Safeguard clauses have been included that feature as standard in FTAs over the world. Pakistan could levy additional duties in the face of balance-of-payment</a:t>
            </a:r>
            <a:r>
              <a:rPr lang="en-US" sz="1800" spc="-35" dirty="0">
                <a:effectLst/>
                <a:latin typeface="Poppins"/>
                <a:ea typeface="Times New Roman" panose="02020603050405020304" pitchFamily="18" charset="0"/>
              </a:rPr>
              <a:t> </a:t>
            </a:r>
            <a:r>
              <a:rPr lang="en-US" sz="1800" spc="-135" dirty="0">
                <a:effectLst/>
                <a:latin typeface="Poppins"/>
                <a:ea typeface="Times New Roman" panose="02020603050405020304" pitchFamily="18" charset="0"/>
              </a:rPr>
              <a:t>crises.</a:t>
            </a:r>
          </a:p>
          <a:p>
            <a:pPr marL="1143000" marR="411480" lvl="2" indent="-228600" algn="just">
              <a:lnSpc>
                <a:spcPct val="115000"/>
              </a:lnSpc>
              <a:spcBef>
                <a:spcPts val="5"/>
              </a:spcBef>
              <a:spcAft>
                <a:spcPts val="0"/>
              </a:spcAft>
              <a:buSzPts val="1200"/>
              <a:buFont typeface="Times New Roman" panose="02020603050405020304" pitchFamily="18" charset="0"/>
              <a:buAutoNum type="arabicPeriod"/>
              <a:tabLst>
                <a:tab pos="809625" algn="l"/>
              </a:tabLst>
            </a:pPr>
            <a:r>
              <a:rPr lang="en-US" sz="1800" spc="-135" dirty="0">
                <a:effectLst/>
                <a:latin typeface="Poppins"/>
                <a:ea typeface="Times New Roman" panose="02020603050405020304" pitchFamily="18" charset="0"/>
              </a:rPr>
              <a:t>Real-time electronic exchange of trade data has been allowed to curtail misreporting and under-invoicing that was exposed during Phase 1. This will reduce revenue losses for</a:t>
            </a:r>
            <a:r>
              <a:rPr lang="en-US" sz="1800" spc="-10" dirty="0">
                <a:effectLst/>
                <a:latin typeface="Poppins"/>
                <a:ea typeface="Times New Roman" panose="02020603050405020304" pitchFamily="18" charset="0"/>
              </a:rPr>
              <a:t> </a:t>
            </a:r>
            <a:r>
              <a:rPr lang="en-US" sz="1800" spc="-135" dirty="0">
                <a:effectLst/>
                <a:latin typeface="Poppins"/>
                <a:ea typeface="Times New Roman" panose="02020603050405020304" pitchFamily="18" charset="0"/>
              </a:rPr>
              <a:t>Pakistan.</a:t>
            </a:r>
          </a:p>
          <a:p>
            <a:endParaRPr lang="en-US" dirty="0">
              <a:latin typeface="Poppins"/>
            </a:endParaRPr>
          </a:p>
        </p:txBody>
      </p:sp>
    </p:spTree>
    <p:extLst>
      <p:ext uri="{BB962C8B-B14F-4D97-AF65-F5344CB8AC3E}">
        <p14:creationId xmlns:p14="http://schemas.microsoft.com/office/powerpoint/2010/main" val="206744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F63B-EB63-4296-95CD-95E014BA7ABF}"/>
              </a:ext>
            </a:extLst>
          </p:cNvPr>
          <p:cNvSpPr>
            <a:spLocks noGrp="1"/>
          </p:cNvSpPr>
          <p:nvPr>
            <p:ph type="title"/>
          </p:nvPr>
        </p:nvSpPr>
        <p:spPr/>
        <p:txBody>
          <a:bodyPr/>
          <a:lstStyle/>
          <a:p>
            <a:r>
              <a:rPr lang="en-US" dirty="0">
                <a:latin typeface="Poppins"/>
              </a:rPr>
              <a:t>Comparison  of CPFTA 1 &amp; 2</a:t>
            </a:r>
          </a:p>
        </p:txBody>
      </p:sp>
      <p:sp>
        <p:nvSpPr>
          <p:cNvPr id="3" name="Content Placeholder 2">
            <a:extLst>
              <a:ext uri="{FF2B5EF4-FFF2-40B4-BE49-F238E27FC236}">
                <a16:creationId xmlns:a16="http://schemas.microsoft.com/office/drawing/2014/main" id="{FB520EC7-9FA4-41BA-A382-ABFAAC69E527}"/>
              </a:ext>
            </a:extLst>
          </p:cNvPr>
          <p:cNvSpPr>
            <a:spLocks noGrp="1"/>
          </p:cNvSpPr>
          <p:nvPr>
            <p:ph idx="1"/>
          </p:nvPr>
        </p:nvSpPr>
        <p:spPr/>
        <p:txBody>
          <a:bodyPr>
            <a:normAutofit fontScale="92500" lnSpcReduction="10000"/>
          </a:bodyPr>
          <a:lstStyle/>
          <a:p>
            <a:r>
              <a:rPr lang="en-US" sz="1800" dirty="0">
                <a:effectLst/>
                <a:latin typeface="Poppins"/>
                <a:ea typeface="Times New Roman" panose="02020603050405020304" pitchFamily="18" charset="0"/>
              </a:rPr>
              <a:t>7,550 products at the HS 8-digit level were part of the CPFTA1, Pakistan’s exports to China were concentrated along only 350 product lines.</a:t>
            </a:r>
          </a:p>
          <a:p>
            <a:r>
              <a:rPr lang="en-US" sz="1800" dirty="0">
                <a:effectLst/>
                <a:latin typeface="Poppins"/>
                <a:ea typeface="Times New Roman" panose="02020603050405020304" pitchFamily="18" charset="0"/>
              </a:rPr>
              <a:t> It appears that Pakistan utilized a meagre 5 per cent of the lines on which concessions were available, while China exported along 57 per cent of the preference tariff lines under CPFTA1 (PBC, 2016).</a:t>
            </a:r>
          </a:p>
          <a:p>
            <a:r>
              <a:rPr lang="en-US" sz="1800" dirty="0">
                <a:effectLst/>
                <a:latin typeface="Poppins"/>
                <a:ea typeface="Times New Roman" panose="02020603050405020304" pitchFamily="18" charset="0"/>
              </a:rPr>
              <a:t> This makes it appear that the utilization rates for Pakistan were extremely low. This is however somewhat misleading given that Pakistan only exported around 400 of those 7550 tariff lines to China in 2006 when the FTA was being negotiated— by that token, the utilization of the FTA, at the point of negotiation, could not possibly be higher than 5 per</a:t>
            </a:r>
            <a:r>
              <a:rPr lang="en-US" sz="1800" spc="-15" dirty="0">
                <a:effectLst/>
                <a:latin typeface="Poppins"/>
                <a:ea typeface="Times New Roman" panose="02020603050405020304" pitchFamily="18" charset="0"/>
              </a:rPr>
              <a:t> </a:t>
            </a:r>
            <a:r>
              <a:rPr lang="en-US" sz="1800" dirty="0">
                <a:effectLst/>
                <a:latin typeface="Poppins"/>
                <a:ea typeface="Times New Roman" panose="02020603050405020304" pitchFamily="18" charset="0"/>
              </a:rPr>
              <a:t>cent.</a:t>
            </a:r>
          </a:p>
          <a:p>
            <a:endParaRPr lang="en-US" sz="1800" dirty="0">
              <a:latin typeface="Poppins"/>
            </a:endParaRPr>
          </a:p>
          <a:p>
            <a:r>
              <a:rPr lang="en-US" sz="1800" dirty="0">
                <a:effectLst/>
                <a:latin typeface="Poppins"/>
                <a:ea typeface="Times New Roman" panose="02020603050405020304" pitchFamily="18" charset="0"/>
              </a:rPr>
              <a:t>To </a:t>
            </a:r>
            <a:r>
              <a:rPr lang="en-US" sz="1800" dirty="0" err="1">
                <a:effectLst/>
                <a:latin typeface="Poppins"/>
                <a:ea typeface="Times New Roman" panose="02020603050405020304" pitchFamily="18" charset="0"/>
              </a:rPr>
              <a:t>summarise</a:t>
            </a:r>
            <a:r>
              <a:rPr lang="en-US" sz="1800" dirty="0">
                <a:effectLst/>
                <a:latin typeface="Poppins"/>
                <a:ea typeface="Times New Roman" panose="02020603050405020304" pitchFamily="18" charset="0"/>
              </a:rPr>
              <a:t>, the overall data shows substantial improvements in tariff conditions under CPFTA2, in general for all products, and especially for the high priority product lines that Pakistan</a:t>
            </a:r>
            <a:r>
              <a:rPr lang="en-US" sz="1800" spc="-20" dirty="0">
                <a:effectLst/>
                <a:latin typeface="Poppins"/>
                <a:ea typeface="Times New Roman" panose="02020603050405020304" pitchFamily="18" charset="0"/>
              </a:rPr>
              <a:t> </a:t>
            </a:r>
            <a:r>
              <a:rPr lang="en-US" sz="1800" dirty="0">
                <a:effectLst/>
                <a:latin typeface="Poppins"/>
                <a:ea typeface="Times New Roman" panose="02020603050405020304" pitchFamily="18" charset="0"/>
              </a:rPr>
              <a:t>exports</a:t>
            </a:r>
            <a:r>
              <a:rPr lang="en-US" sz="1800" spc="-20" dirty="0">
                <a:effectLst/>
                <a:latin typeface="Poppins"/>
                <a:ea typeface="Times New Roman" panose="02020603050405020304" pitchFamily="18" charset="0"/>
              </a:rPr>
              <a:t> </a:t>
            </a:r>
            <a:r>
              <a:rPr lang="en-US" sz="1800" dirty="0">
                <a:effectLst/>
                <a:latin typeface="Poppins"/>
                <a:ea typeface="Times New Roman" panose="02020603050405020304" pitchFamily="18" charset="0"/>
              </a:rPr>
              <a:t>to</a:t>
            </a:r>
            <a:r>
              <a:rPr lang="en-US" sz="1800" spc="-10" dirty="0">
                <a:effectLst/>
                <a:latin typeface="Poppins"/>
                <a:ea typeface="Times New Roman" panose="02020603050405020304" pitchFamily="18" charset="0"/>
              </a:rPr>
              <a:t> </a:t>
            </a:r>
            <a:r>
              <a:rPr lang="en-US" sz="1800" dirty="0">
                <a:effectLst/>
                <a:latin typeface="Poppins"/>
                <a:ea typeface="Times New Roman" panose="02020603050405020304" pitchFamily="18" charset="0"/>
              </a:rPr>
              <a:t>the</a:t>
            </a:r>
            <a:r>
              <a:rPr lang="en-US" sz="1800" spc="-20" dirty="0">
                <a:effectLst/>
                <a:latin typeface="Poppins"/>
                <a:ea typeface="Times New Roman" panose="02020603050405020304" pitchFamily="18" charset="0"/>
              </a:rPr>
              <a:t> </a:t>
            </a:r>
            <a:r>
              <a:rPr lang="en-US" sz="1800" dirty="0">
                <a:effectLst/>
                <a:latin typeface="Poppins"/>
                <a:ea typeface="Times New Roman" panose="02020603050405020304" pitchFamily="18" charset="0"/>
              </a:rPr>
              <a:t>world</a:t>
            </a:r>
            <a:r>
              <a:rPr lang="en-US" sz="1800" spc="-20" dirty="0">
                <a:effectLst/>
                <a:latin typeface="Poppins"/>
                <a:ea typeface="Times New Roman" panose="02020603050405020304" pitchFamily="18" charset="0"/>
              </a:rPr>
              <a:t> </a:t>
            </a:r>
            <a:r>
              <a:rPr lang="en-US" sz="1800" dirty="0">
                <a:effectLst/>
                <a:latin typeface="Poppins"/>
                <a:ea typeface="Times New Roman" panose="02020603050405020304" pitchFamily="18" charset="0"/>
              </a:rPr>
              <a:t>or</a:t>
            </a:r>
            <a:r>
              <a:rPr lang="en-US" sz="1800" spc="-20" dirty="0">
                <a:effectLst/>
                <a:latin typeface="Poppins"/>
                <a:ea typeface="Times New Roman" panose="02020603050405020304" pitchFamily="18" charset="0"/>
              </a:rPr>
              <a:t> </a:t>
            </a:r>
            <a:r>
              <a:rPr lang="en-US" sz="1800" dirty="0">
                <a:effectLst/>
                <a:latin typeface="Poppins"/>
                <a:ea typeface="Times New Roman" panose="02020603050405020304" pitchFamily="18" charset="0"/>
              </a:rPr>
              <a:t>China,</a:t>
            </a:r>
            <a:r>
              <a:rPr lang="en-US" sz="1800" spc="-20" dirty="0">
                <a:effectLst/>
                <a:latin typeface="Poppins"/>
                <a:ea typeface="Times New Roman" panose="02020603050405020304" pitchFamily="18" charset="0"/>
              </a:rPr>
              <a:t> </a:t>
            </a:r>
            <a:r>
              <a:rPr lang="en-US" sz="1800" dirty="0">
                <a:effectLst/>
                <a:latin typeface="Poppins"/>
                <a:ea typeface="Times New Roman" panose="02020603050405020304" pitchFamily="18" charset="0"/>
              </a:rPr>
              <a:t>for</a:t>
            </a:r>
            <a:r>
              <a:rPr lang="en-US" sz="1800" spc="-10" dirty="0">
                <a:effectLst/>
                <a:latin typeface="Poppins"/>
                <a:ea typeface="Times New Roman" panose="02020603050405020304" pitchFamily="18" charset="0"/>
              </a:rPr>
              <a:t> </a:t>
            </a:r>
            <a:r>
              <a:rPr lang="en-US" sz="1800" dirty="0">
                <a:effectLst/>
                <a:latin typeface="Poppins"/>
                <a:ea typeface="Times New Roman" panose="02020603050405020304" pitchFamily="18" charset="0"/>
              </a:rPr>
              <a:t>which</a:t>
            </a:r>
            <a:r>
              <a:rPr lang="en-US" sz="1800" spc="-5" dirty="0">
                <a:effectLst/>
                <a:latin typeface="Poppins"/>
                <a:ea typeface="Times New Roman" panose="02020603050405020304" pitchFamily="18" charset="0"/>
              </a:rPr>
              <a:t> </a:t>
            </a:r>
            <a:r>
              <a:rPr lang="en-US" sz="1800" dirty="0">
                <a:effectLst/>
                <a:latin typeface="Poppins"/>
                <a:ea typeface="Times New Roman" panose="02020603050405020304" pitchFamily="18" charset="0"/>
              </a:rPr>
              <a:t>China</a:t>
            </a:r>
            <a:r>
              <a:rPr lang="en-US" sz="1800" spc="-20" dirty="0">
                <a:effectLst/>
                <a:latin typeface="Poppins"/>
                <a:ea typeface="Times New Roman" panose="02020603050405020304" pitchFamily="18" charset="0"/>
              </a:rPr>
              <a:t> </a:t>
            </a:r>
            <a:r>
              <a:rPr lang="en-US" sz="1800" dirty="0">
                <a:effectLst/>
                <a:latin typeface="Poppins"/>
                <a:ea typeface="Times New Roman" panose="02020603050405020304" pitchFamily="18" charset="0"/>
              </a:rPr>
              <a:t>has</a:t>
            </a:r>
            <a:r>
              <a:rPr lang="en-US" sz="1800" spc="-15" dirty="0">
                <a:effectLst/>
                <a:latin typeface="Poppins"/>
                <a:ea typeface="Times New Roman" panose="02020603050405020304" pitchFamily="18" charset="0"/>
              </a:rPr>
              <a:t> </a:t>
            </a:r>
            <a:r>
              <a:rPr lang="en-US" sz="1800" dirty="0">
                <a:effectLst/>
                <a:latin typeface="Poppins"/>
                <a:ea typeface="Times New Roman" panose="02020603050405020304" pitchFamily="18" charset="0"/>
              </a:rPr>
              <a:t>import</a:t>
            </a:r>
            <a:r>
              <a:rPr lang="en-US" sz="1800" spc="-20" dirty="0">
                <a:effectLst/>
                <a:latin typeface="Poppins"/>
                <a:ea typeface="Times New Roman" panose="02020603050405020304" pitchFamily="18" charset="0"/>
              </a:rPr>
              <a:t> </a:t>
            </a:r>
            <a:r>
              <a:rPr lang="en-US" sz="1800" dirty="0">
                <a:effectLst/>
                <a:latin typeface="Poppins"/>
                <a:ea typeface="Times New Roman" panose="02020603050405020304" pitchFamily="18" charset="0"/>
              </a:rPr>
              <a:t>demand.</a:t>
            </a:r>
            <a:r>
              <a:rPr lang="en-US" sz="1800" spc="5" dirty="0">
                <a:effectLst/>
                <a:latin typeface="Poppins"/>
                <a:ea typeface="Times New Roman" panose="02020603050405020304" pitchFamily="18" charset="0"/>
              </a:rPr>
              <a:t> </a:t>
            </a:r>
          </a:p>
          <a:p>
            <a:r>
              <a:rPr lang="en-US" sz="1800" dirty="0">
                <a:effectLst/>
                <a:latin typeface="Poppins"/>
                <a:ea typeface="Times New Roman" panose="02020603050405020304" pitchFamily="18" charset="0"/>
              </a:rPr>
              <a:t>At</a:t>
            </a:r>
            <a:r>
              <a:rPr lang="en-US" sz="1800" spc="-20" dirty="0">
                <a:effectLst/>
                <a:latin typeface="Poppins"/>
                <a:ea typeface="Times New Roman" panose="02020603050405020304" pitchFamily="18" charset="0"/>
              </a:rPr>
              <a:t> </a:t>
            </a:r>
            <a:r>
              <a:rPr lang="en-US" sz="1800" dirty="0">
                <a:effectLst/>
                <a:latin typeface="Poppins"/>
                <a:ea typeface="Times New Roman" panose="02020603050405020304" pitchFamily="18" charset="0"/>
              </a:rPr>
              <a:t>the</a:t>
            </a:r>
            <a:r>
              <a:rPr lang="en-US" sz="1800" spc="-20" dirty="0">
                <a:effectLst/>
                <a:latin typeface="Poppins"/>
                <a:ea typeface="Times New Roman" panose="02020603050405020304" pitchFamily="18" charset="0"/>
              </a:rPr>
              <a:t> </a:t>
            </a:r>
            <a:r>
              <a:rPr lang="en-US" sz="1800" dirty="0">
                <a:effectLst/>
                <a:latin typeface="Poppins"/>
                <a:ea typeface="Times New Roman" panose="02020603050405020304" pitchFamily="18" charset="0"/>
              </a:rPr>
              <a:t>HS</a:t>
            </a:r>
            <a:r>
              <a:rPr lang="en-US" sz="1800" spc="-10" dirty="0">
                <a:effectLst/>
                <a:latin typeface="Poppins"/>
                <a:ea typeface="Times New Roman" panose="02020603050405020304" pitchFamily="18" charset="0"/>
              </a:rPr>
              <a:t> </a:t>
            </a:r>
            <a:r>
              <a:rPr lang="en-US" sz="1800" dirty="0">
                <a:effectLst/>
                <a:latin typeface="Poppins"/>
                <a:ea typeface="Times New Roman" panose="02020603050405020304" pitchFamily="18" charset="0"/>
              </a:rPr>
              <a:t>8-digit level, this means that by 2030, Pakistan could export additional duty-free tariff lines ranging from anywhere between 720 (if only Pakistan’s exported tariff lines to China or the world in 2018 are considered) to 2906 tariff lines (if China’s import demand of 2018 is taken into consideration).</a:t>
            </a:r>
          </a:p>
          <a:p>
            <a:pPr marL="0" indent="0">
              <a:buNone/>
            </a:pPr>
            <a:endParaRPr lang="en-US" dirty="0">
              <a:latin typeface="Poppins"/>
            </a:endParaRPr>
          </a:p>
        </p:txBody>
      </p:sp>
    </p:spTree>
    <p:extLst>
      <p:ext uri="{BB962C8B-B14F-4D97-AF65-F5344CB8AC3E}">
        <p14:creationId xmlns:p14="http://schemas.microsoft.com/office/powerpoint/2010/main" val="2255480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981" y="47971"/>
            <a:ext cx="11391014" cy="958794"/>
          </a:xfrm>
          <a:solidFill>
            <a:schemeClr val="accent4"/>
          </a:solidFill>
        </p:spPr>
        <p:txBody>
          <a:bodyPr>
            <a:noAutofit/>
          </a:bodyPr>
          <a:lstStyle/>
          <a:p>
            <a:r>
              <a:rPr lang="en-US" sz="2400" dirty="0">
                <a:latin typeface="Poppins"/>
              </a:rPr>
              <a:t>Composition of Already Liberalized Products for Pakistan    (other than 313 TLs)</a:t>
            </a:r>
          </a:p>
        </p:txBody>
      </p:sp>
      <p:graphicFrame>
        <p:nvGraphicFramePr>
          <p:cNvPr id="4" name="Table 3"/>
          <p:cNvGraphicFramePr>
            <a:graphicFrameLocks noGrp="1"/>
          </p:cNvGraphicFramePr>
          <p:nvPr/>
        </p:nvGraphicFramePr>
        <p:xfrm>
          <a:off x="517235" y="995150"/>
          <a:ext cx="11433760" cy="5605506"/>
        </p:xfrm>
        <a:graphic>
          <a:graphicData uri="http://schemas.openxmlformats.org/drawingml/2006/table">
            <a:tbl>
              <a:tblPr/>
              <a:tblGrid>
                <a:gridCol w="10122013">
                  <a:extLst>
                    <a:ext uri="{9D8B030D-6E8A-4147-A177-3AD203B41FA5}">
                      <a16:colId xmlns:a16="http://schemas.microsoft.com/office/drawing/2014/main" val="20000"/>
                    </a:ext>
                  </a:extLst>
                </a:gridCol>
                <a:gridCol w="1311747">
                  <a:extLst>
                    <a:ext uri="{9D8B030D-6E8A-4147-A177-3AD203B41FA5}">
                      <a16:colId xmlns:a16="http://schemas.microsoft.com/office/drawing/2014/main" val="20001"/>
                    </a:ext>
                  </a:extLst>
                </a:gridCol>
              </a:tblGrid>
              <a:tr h="812223">
                <a:tc>
                  <a:txBody>
                    <a:bodyPr/>
                    <a:lstStyle/>
                    <a:p>
                      <a:pPr algn="ctr" rtl="0" fontAlgn="t"/>
                      <a:r>
                        <a:rPr lang="en-US" sz="2000" b="1" i="0" u="none" strike="noStrike" dirty="0">
                          <a:solidFill>
                            <a:srgbClr val="000000"/>
                          </a:solidFill>
                          <a:latin typeface="Poppins"/>
                        </a:rPr>
                        <a:t>Sectors </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t"/>
                      <a:r>
                        <a:rPr lang="en-US" sz="2000" b="1" i="0" u="none" strike="noStrike" dirty="0">
                          <a:solidFill>
                            <a:srgbClr val="000000"/>
                          </a:solidFill>
                          <a:latin typeface="Poppins"/>
                        </a:rPr>
                        <a:t># TLs </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10000"/>
                  </a:ext>
                </a:extLst>
              </a:tr>
              <a:tr h="737882">
                <a:tc>
                  <a:txBody>
                    <a:bodyPr/>
                    <a:lstStyle/>
                    <a:p>
                      <a:pPr algn="l" fontAlgn="b"/>
                      <a:r>
                        <a:rPr lang="en-US" sz="1800" b="1" i="0" u="none" strike="noStrike" dirty="0">
                          <a:solidFill>
                            <a:srgbClr val="000000"/>
                          </a:solidFill>
                          <a:latin typeface="Poppins"/>
                        </a:rPr>
                        <a:t>Chemicals </a:t>
                      </a:r>
                      <a:r>
                        <a:rPr lang="en-US" sz="1100" b="0" i="1" u="none" strike="noStrike" dirty="0">
                          <a:solidFill>
                            <a:srgbClr val="000000"/>
                          </a:solidFill>
                          <a:latin typeface="Poppins"/>
                        </a:rPr>
                        <a:t>(Medicaments, matches, Disodium carbonate, adhesive plasters, dressing articles, HCL, finishing agents, printing ink, pigments, insecticides, acids etc.,</a:t>
                      </a:r>
                      <a:r>
                        <a:rPr lang="en-US" sz="1100" b="0" i="1" u="none" strike="noStrike" baseline="0" dirty="0">
                          <a:solidFill>
                            <a:srgbClr val="000000"/>
                          </a:solidFill>
                          <a:latin typeface="Poppins"/>
                        </a:rPr>
                        <a:t> </a:t>
                      </a:r>
                      <a:r>
                        <a:rPr lang="en-US" sz="1100" b="0" i="1" u="sng" strike="noStrike" baseline="0" dirty="0">
                          <a:solidFill>
                            <a:srgbClr val="000000"/>
                          </a:solidFill>
                          <a:latin typeface="Poppins"/>
                        </a:rPr>
                        <a:t>p-</a:t>
                      </a:r>
                      <a:r>
                        <a:rPr lang="en-US" sz="1100" b="0" i="1" u="sng" strike="noStrike" baseline="0" dirty="0" err="1">
                          <a:solidFill>
                            <a:srgbClr val="000000"/>
                          </a:solidFill>
                          <a:latin typeface="Poppins"/>
                        </a:rPr>
                        <a:t>Xylene</a:t>
                      </a:r>
                      <a:r>
                        <a:rPr lang="en-US" sz="1100" b="0" i="1" u="sng" strike="noStrike" baseline="0" dirty="0">
                          <a:solidFill>
                            <a:srgbClr val="000000"/>
                          </a:solidFill>
                          <a:latin typeface="Poppins"/>
                        </a:rPr>
                        <a:t>, Styrene, </a:t>
                      </a:r>
                      <a:r>
                        <a:rPr lang="en-US" sz="1100" b="0" i="1" u="sng" strike="noStrike" baseline="0" dirty="0" err="1">
                          <a:solidFill>
                            <a:srgbClr val="000000"/>
                          </a:solidFill>
                          <a:latin typeface="Poppins"/>
                        </a:rPr>
                        <a:t>Propene</a:t>
                      </a:r>
                      <a:r>
                        <a:rPr lang="en-US" sz="1100" b="0" i="1" u="sng" strike="noStrike" baseline="0" dirty="0">
                          <a:solidFill>
                            <a:srgbClr val="000000"/>
                          </a:solidFill>
                          <a:latin typeface="Poppins"/>
                        </a:rPr>
                        <a:t>, Natural uranium, potassium chloride, Ethylene, Methanol, Silicon, Benzene other organic and in organic chemicals etc.)</a:t>
                      </a:r>
                      <a:endParaRPr lang="en-US" sz="1800" b="0" i="1" u="sng"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757</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9938">
                <a:tc>
                  <a:txBody>
                    <a:bodyPr/>
                    <a:lstStyle/>
                    <a:p>
                      <a:pPr algn="l" fontAlgn="b"/>
                      <a:r>
                        <a:rPr lang="en-US" sz="1800" b="1" i="0" u="none" strike="noStrike" dirty="0">
                          <a:solidFill>
                            <a:srgbClr val="000000"/>
                          </a:solidFill>
                          <a:latin typeface="Poppins"/>
                        </a:rPr>
                        <a:t>Textiles </a:t>
                      </a:r>
                      <a:r>
                        <a:rPr lang="en-US" sz="1100" b="0" i="0" u="none" strike="noStrike" dirty="0">
                          <a:solidFill>
                            <a:srgbClr val="000000"/>
                          </a:solidFill>
                          <a:latin typeface="Poppins"/>
                        </a:rPr>
                        <a:t>(Fabric of cotton, denim &amp; others, polyester yarn, cabled yarn, sewing thread,  warp knit, terry fabrics and other intermediates, </a:t>
                      </a:r>
                      <a:r>
                        <a:rPr lang="en-US" sz="1100" b="0" i="0" u="sng" strike="noStrike" dirty="0">
                          <a:solidFill>
                            <a:srgbClr val="000000"/>
                          </a:solidFill>
                          <a:latin typeface="Poppins"/>
                        </a:rPr>
                        <a:t>Cellulose filament, synthetic fabric, polyester fabric, other fabrics, staple and other </a:t>
                      </a:r>
                      <a:r>
                        <a:rPr lang="en-US" sz="1100" b="0" i="0" u="sng" strike="noStrike" dirty="0" err="1">
                          <a:solidFill>
                            <a:srgbClr val="000000"/>
                          </a:solidFill>
                          <a:latin typeface="Poppins"/>
                        </a:rPr>
                        <a:t>fibres</a:t>
                      </a:r>
                      <a:r>
                        <a:rPr lang="en-US" sz="1100" b="0" i="0" u="sng" strike="noStrike" dirty="0">
                          <a:solidFill>
                            <a:srgbClr val="000000"/>
                          </a:solidFill>
                          <a:latin typeface="Poppins"/>
                        </a:rPr>
                        <a:t>)</a:t>
                      </a:r>
                      <a:endParaRPr lang="en-US" sz="1800" b="0" i="0" u="sng"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515</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1996">
                <a:tc>
                  <a:txBody>
                    <a:bodyPr/>
                    <a:lstStyle/>
                    <a:p>
                      <a:pPr algn="l" fontAlgn="b"/>
                      <a:r>
                        <a:rPr lang="en-US" sz="1800" b="1" i="0" u="none" strike="noStrike" dirty="0">
                          <a:solidFill>
                            <a:srgbClr val="000000"/>
                          </a:solidFill>
                          <a:latin typeface="Poppins"/>
                        </a:rPr>
                        <a:t>Machinery </a:t>
                      </a:r>
                      <a:r>
                        <a:rPr lang="en-US" sz="1100" b="0" i="0" u="none" strike="noStrike" dirty="0">
                          <a:solidFill>
                            <a:srgbClr val="000000"/>
                          </a:solidFill>
                          <a:latin typeface="Poppins"/>
                        </a:rPr>
                        <a:t>(Gas turbines, engines, parts of machinery, accessories, disk drives, parts, spark ignition, air or gas compressors, CD drives, engines, flow valves, etc.)</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Poppins"/>
                        </a:rPr>
                        <a:t>384</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1996">
                <a:tc>
                  <a:txBody>
                    <a:bodyPr/>
                    <a:lstStyle/>
                    <a:p>
                      <a:pPr algn="l" fontAlgn="b"/>
                      <a:r>
                        <a:rPr lang="en-US" sz="1800" b="1" i="0" u="none" strike="noStrike" dirty="0">
                          <a:solidFill>
                            <a:srgbClr val="000000"/>
                          </a:solidFill>
                          <a:latin typeface="Poppins"/>
                        </a:rPr>
                        <a:t>Iron and steel</a:t>
                      </a:r>
                      <a:r>
                        <a:rPr lang="en-US" sz="1800" b="1" i="0" u="none" strike="noStrike" baseline="0" dirty="0">
                          <a:solidFill>
                            <a:srgbClr val="000000"/>
                          </a:solidFill>
                          <a:latin typeface="Poppins"/>
                        </a:rPr>
                        <a:t> </a:t>
                      </a:r>
                      <a:r>
                        <a:rPr lang="en-US" sz="1100" b="0" i="0" u="none" strike="noStrike" baseline="0" dirty="0">
                          <a:solidFill>
                            <a:srgbClr val="000000"/>
                          </a:solidFill>
                          <a:latin typeface="Poppins"/>
                        </a:rPr>
                        <a:t>(Tubes, pipes, structures, ferrous waste, tubes &amp; pipes, ingots, tracks, flat rolled products, angles shapes, bars, rods, </a:t>
                      </a:r>
                      <a:r>
                        <a:rPr lang="en-US" sz="1100" b="0" i="0" u="sng" strike="noStrike" baseline="0" dirty="0" err="1">
                          <a:solidFill>
                            <a:srgbClr val="000000"/>
                          </a:solidFill>
                          <a:latin typeface="Poppins"/>
                        </a:rPr>
                        <a:t>ferro</a:t>
                      </a:r>
                      <a:r>
                        <a:rPr lang="en-US" sz="1100" b="0" i="0" u="sng" strike="noStrike" baseline="0" dirty="0">
                          <a:solidFill>
                            <a:srgbClr val="000000"/>
                          </a:solidFill>
                          <a:latin typeface="Poppins"/>
                        </a:rPr>
                        <a:t>-alloys</a:t>
                      </a:r>
                      <a:r>
                        <a:rPr lang="en-US" sz="1100" b="0" i="0" u="none" strike="noStrike" baseline="0" dirty="0">
                          <a:solidFill>
                            <a:srgbClr val="000000"/>
                          </a:solidFill>
                          <a:latin typeface="Poppins"/>
                        </a:rPr>
                        <a:t> etc.)</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219</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1996">
                <a:tc>
                  <a:txBody>
                    <a:bodyPr/>
                    <a:lstStyle/>
                    <a:p>
                      <a:pPr algn="l" fontAlgn="b"/>
                      <a:r>
                        <a:rPr lang="en-US" sz="1800" b="1" i="0" u="none" strike="noStrike" dirty="0">
                          <a:solidFill>
                            <a:srgbClr val="000000"/>
                          </a:solidFill>
                          <a:latin typeface="Poppins"/>
                        </a:rPr>
                        <a:t>Electrical equipment </a:t>
                      </a:r>
                      <a:r>
                        <a:rPr lang="en-US" sz="1100" b="0" i="0" u="none" strike="noStrike" dirty="0">
                          <a:solidFill>
                            <a:srgbClr val="000000"/>
                          </a:solidFill>
                          <a:latin typeface="Poppins"/>
                        </a:rPr>
                        <a:t>(</a:t>
                      </a:r>
                      <a:r>
                        <a:rPr lang="en-US" sz="1100" b="0" i="0" u="sng" strike="noStrike" dirty="0">
                          <a:solidFill>
                            <a:srgbClr val="000000"/>
                          </a:solidFill>
                          <a:latin typeface="Poppins"/>
                        </a:rPr>
                        <a:t>Electronic ICs cell phones, diodes, printed circuits, apparatus, transformers, resistors, motors, microphones, others</a:t>
                      </a:r>
                      <a:r>
                        <a:rPr lang="en-US" sz="1100" b="0" i="0" u="none" strike="noStrike" dirty="0">
                          <a:solidFill>
                            <a:srgbClr val="000000"/>
                          </a:solidFill>
                          <a:latin typeface="Poppins"/>
                        </a:rPr>
                        <a:t>)</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197</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1996">
                <a:tc>
                  <a:txBody>
                    <a:bodyPr/>
                    <a:lstStyle/>
                    <a:p>
                      <a:pPr algn="l" fontAlgn="b"/>
                      <a:r>
                        <a:rPr lang="en-US" sz="1800" b="1" i="0" u="none" strike="noStrike" dirty="0">
                          <a:solidFill>
                            <a:srgbClr val="000000"/>
                          </a:solidFill>
                          <a:latin typeface="Poppins"/>
                        </a:rPr>
                        <a:t>Other base metals </a:t>
                      </a:r>
                      <a:r>
                        <a:rPr lang="en-US" sz="1100" b="0" i="0" u="none" strike="noStrike" dirty="0">
                          <a:solidFill>
                            <a:srgbClr val="000000"/>
                          </a:solidFill>
                          <a:latin typeface="Poppins"/>
                        </a:rPr>
                        <a:t>(Copper, aluminum, nickel, zinc, plates, sheets, strip, bars, rods, razors, tubes &amp; pipes, lead, knives, magnesium, lead etc.)</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174</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4053">
                <a:tc>
                  <a:txBody>
                    <a:bodyPr/>
                    <a:lstStyle/>
                    <a:p>
                      <a:pPr algn="l" fontAlgn="b"/>
                      <a:r>
                        <a:rPr lang="en-US" sz="1800" b="1" i="0" u="none" strike="noStrike" dirty="0">
                          <a:solidFill>
                            <a:srgbClr val="000000"/>
                          </a:solidFill>
                          <a:latin typeface="Poppins"/>
                        </a:rPr>
                        <a:t>Mineral products </a:t>
                      </a:r>
                      <a:r>
                        <a:rPr lang="en-US" sz="1100" b="0" i="0" u="none" strike="noStrike" dirty="0">
                          <a:solidFill>
                            <a:srgbClr val="000000"/>
                          </a:solidFill>
                          <a:latin typeface="Poppins"/>
                        </a:rPr>
                        <a:t>(Petroleum, metal ores &amp; concentrates, coal and other)</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165</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4053">
                <a:tc>
                  <a:txBody>
                    <a:bodyPr/>
                    <a:lstStyle/>
                    <a:p>
                      <a:pPr algn="l" fontAlgn="b"/>
                      <a:r>
                        <a:rPr lang="en-US" sz="1800" b="1" i="0" u="none" strike="noStrike" dirty="0">
                          <a:solidFill>
                            <a:srgbClr val="000000"/>
                          </a:solidFill>
                          <a:latin typeface="Poppins"/>
                        </a:rPr>
                        <a:t>Medical or surgical instruments</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Poppins"/>
                        </a:rPr>
                        <a:t>118</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3250">
                <a:tc>
                  <a:txBody>
                    <a:bodyPr/>
                    <a:lstStyle/>
                    <a:p>
                      <a:pPr algn="l" fontAlgn="b"/>
                      <a:r>
                        <a:rPr lang="en-US" sz="1800" b="1" i="0" u="none" strike="noStrike" dirty="0">
                          <a:solidFill>
                            <a:srgbClr val="000000"/>
                          </a:solidFill>
                          <a:latin typeface="Poppins"/>
                        </a:rPr>
                        <a:t>Wood and articles</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Poppins"/>
                        </a:rPr>
                        <a:t>110</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21996">
                <a:tc>
                  <a:txBody>
                    <a:bodyPr/>
                    <a:lstStyle/>
                    <a:p>
                      <a:pPr algn="l" fontAlgn="b"/>
                      <a:r>
                        <a:rPr lang="en-US" sz="1800" b="1" i="0" u="none" strike="noStrike" dirty="0">
                          <a:solidFill>
                            <a:srgbClr val="000000"/>
                          </a:solidFill>
                          <a:latin typeface="Poppins"/>
                        </a:rPr>
                        <a:t>Plant Products </a:t>
                      </a:r>
                      <a:r>
                        <a:rPr lang="en-US" sz="1100" b="0" i="0" u="none" strike="noStrike" dirty="0">
                          <a:solidFill>
                            <a:srgbClr val="000000"/>
                          </a:solidFill>
                          <a:latin typeface="Poppins"/>
                        </a:rPr>
                        <a:t>(Roots, barley, leguminous, grain, dates, citrus, oats, vegetables, cinnamon, onions, rye, lettuce, coconuts, etc.)</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Poppins"/>
                        </a:rPr>
                        <a:t>104</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8067">
                <a:tc>
                  <a:txBody>
                    <a:bodyPr/>
                    <a:lstStyle/>
                    <a:p>
                      <a:pPr algn="l" fontAlgn="b"/>
                      <a:r>
                        <a:rPr lang="en-US" sz="1800" b="1" i="0" u="none" strike="noStrike" dirty="0">
                          <a:solidFill>
                            <a:srgbClr val="000000"/>
                          </a:solidFill>
                          <a:latin typeface="Poppins"/>
                        </a:rPr>
                        <a:t>Misc manufactured articles  </a:t>
                      </a:r>
                      <a:r>
                        <a:rPr lang="en-US" sz="1100" b="0" i="0" u="none" strike="noStrike" dirty="0">
                          <a:solidFill>
                            <a:srgbClr val="000000"/>
                          </a:solidFill>
                          <a:latin typeface="Poppins"/>
                        </a:rPr>
                        <a:t>(Seats, furniture, gym equipment, games, cycles etc.)</a:t>
                      </a:r>
                      <a:endParaRPr lang="en-US" sz="1800" b="0" i="0" u="none" strike="noStrike" dirty="0">
                        <a:solidFill>
                          <a:srgbClr val="000000"/>
                        </a:solidFill>
                        <a:latin typeface="Poppins"/>
                      </a:endParaRP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86</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0568273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nd Phase of China-Pakistan Free Trade Agreement Comes Into Effect | ACE  NEWS">
            <a:extLst>
              <a:ext uri="{FF2B5EF4-FFF2-40B4-BE49-F238E27FC236}">
                <a16:creationId xmlns:a16="http://schemas.microsoft.com/office/drawing/2014/main" id="{6D0C474D-3F3F-79B9-CC25-1E0C8402F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 y="0"/>
            <a:ext cx="12120880" cy="11762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84868F5D-B1CD-2BB9-44BA-CAFBD3B2FA65}"/>
              </a:ext>
            </a:extLst>
          </p:cNvPr>
          <p:cNvGraphicFramePr>
            <a:graphicFrameLocks noGrp="1"/>
          </p:cNvGraphicFramePr>
          <p:nvPr>
            <p:ph idx="1"/>
            <p:extLst>
              <p:ext uri="{D42A27DB-BD31-4B8C-83A1-F6EECF244321}">
                <p14:modId xmlns:p14="http://schemas.microsoft.com/office/powerpoint/2010/main" val="1958468401"/>
              </p:ext>
            </p:extLst>
          </p:nvPr>
        </p:nvGraphicFramePr>
        <p:xfrm>
          <a:off x="71120" y="1176287"/>
          <a:ext cx="11935824" cy="5334000"/>
        </p:xfrm>
        <a:graphic>
          <a:graphicData uri="http://schemas.openxmlformats.org/drawingml/2006/table">
            <a:tbl>
              <a:tblPr firstRow="1" bandRow="1">
                <a:tableStyleId>{00A15C55-8517-42AA-B614-E9B94910E393}</a:tableStyleId>
              </a:tblPr>
              <a:tblGrid>
                <a:gridCol w="1559333">
                  <a:extLst>
                    <a:ext uri="{9D8B030D-6E8A-4147-A177-3AD203B41FA5}">
                      <a16:colId xmlns:a16="http://schemas.microsoft.com/office/drawing/2014/main" val="3037799834"/>
                    </a:ext>
                  </a:extLst>
                </a:gridCol>
                <a:gridCol w="4041004">
                  <a:extLst>
                    <a:ext uri="{9D8B030D-6E8A-4147-A177-3AD203B41FA5}">
                      <a16:colId xmlns:a16="http://schemas.microsoft.com/office/drawing/2014/main" val="649631915"/>
                    </a:ext>
                  </a:extLst>
                </a:gridCol>
                <a:gridCol w="6335487">
                  <a:extLst>
                    <a:ext uri="{9D8B030D-6E8A-4147-A177-3AD203B41FA5}">
                      <a16:colId xmlns:a16="http://schemas.microsoft.com/office/drawing/2014/main" val="416566603"/>
                    </a:ext>
                  </a:extLst>
                </a:gridCol>
              </a:tblGrid>
              <a:tr h="502246">
                <a:tc>
                  <a:txBody>
                    <a:bodyPr/>
                    <a:lstStyle/>
                    <a:p>
                      <a:r>
                        <a:rPr lang="en-US" sz="1600" dirty="0">
                          <a:latin typeface="Bookman Old Style" panose="02050604050505020204" pitchFamily="18" charset="0"/>
                        </a:rPr>
                        <a:t>Name of Author</a:t>
                      </a:r>
                    </a:p>
                  </a:txBody>
                  <a:tcPr/>
                </a:tc>
                <a:tc>
                  <a:txBody>
                    <a:bodyPr/>
                    <a:lstStyle/>
                    <a:p>
                      <a:r>
                        <a:rPr lang="en-US" sz="1600" dirty="0">
                          <a:latin typeface="Bookman Old Style" panose="02050604050505020204" pitchFamily="18" charset="0"/>
                        </a:rPr>
                        <a:t>Title</a:t>
                      </a:r>
                    </a:p>
                  </a:txBody>
                  <a:tcPr/>
                </a:tc>
                <a:tc>
                  <a:txBody>
                    <a:bodyPr/>
                    <a:lstStyle/>
                    <a:p>
                      <a:r>
                        <a:rPr lang="en-US" sz="1600" dirty="0">
                          <a:latin typeface="Bookman Old Style" panose="02050604050505020204" pitchFamily="18" charset="0"/>
                        </a:rPr>
                        <a:t>Analysis</a:t>
                      </a:r>
                    </a:p>
                  </a:txBody>
                  <a:tcPr/>
                </a:tc>
                <a:extLst>
                  <a:ext uri="{0D108BD9-81ED-4DB2-BD59-A6C34878D82A}">
                    <a16:rowId xmlns:a16="http://schemas.microsoft.com/office/drawing/2014/main" val="622147693"/>
                  </a:ext>
                </a:extLst>
              </a:tr>
              <a:tr h="962306">
                <a:tc>
                  <a:txBody>
                    <a:bodyPr/>
                    <a:lstStyle/>
                    <a:p>
                      <a:r>
                        <a:rPr lang="en-US" sz="1600" dirty="0" err="1">
                          <a:latin typeface="Bookman Old Style" panose="02050604050505020204" pitchFamily="18" charset="0"/>
                        </a:rPr>
                        <a:t>Rafaia</a:t>
                      </a:r>
                      <a:r>
                        <a:rPr lang="en-US" sz="1600" dirty="0">
                          <a:latin typeface="Bookman Old Style" panose="02050604050505020204" pitchFamily="18" charset="0"/>
                        </a:rPr>
                        <a:t> Khan</a:t>
                      </a:r>
                    </a:p>
                    <a:p>
                      <a:r>
                        <a:rPr lang="en-US" sz="1600" dirty="0">
                          <a:latin typeface="Bookman Old Style" panose="02050604050505020204" pitchFamily="18" charset="0"/>
                        </a:rPr>
                        <a:t>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Bookman Old Style" panose="02050604050505020204" pitchFamily="18" charset="0"/>
                          <a:ea typeface="+mn-ea"/>
                          <a:cs typeface="+mn-cs"/>
                        </a:rPr>
                        <a:t>Impact of Pak-China Free Trade Agreement (FTA) on Trade and Industry of Pakistan</a:t>
                      </a:r>
                    </a:p>
                    <a:p>
                      <a:endParaRPr lang="en-US" sz="1600" dirty="0">
                        <a:latin typeface="Bookman Old Style" panose="02050604050505020204" pitchFamily="18" charset="0"/>
                      </a:endParaRPr>
                    </a:p>
                  </a:txBody>
                  <a:tcPr/>
                </a:tc>
                <a:tc>
                  <a:txBody>
                    <a:bodyPr/>
                    <a:lstStyle/>
                    <a:p>
                      <a:r>
                        <a:rPr lang="en-US" sz="1600" dirty="0">
                          <a:latin typeface="Bookman Old Style" panose="02050604050505020204" pitchFamily="18" charset="0"/>
                        </a:rPr>
                        <a:t>evaluates the impact of Pakistan &amp; China FTA (Free Trade Agreement) on Exports and Trade Flows Growth of Pakistan on Time Series and Panel Data of Exports of last 15 years from July 2003-June 2017</a:t>
                      </a:r>
                    </a:p>
                  </a:txBody>
                  <a:tcPr/>
                </a:tc>
                <a:extLst>
                  <a:ext uri="{0D108BD9-81ED-4DB2-BD59-A6C34878D82A}">
                    <a16:rowId xmlns:a16="http://schemas.microsoft.com/office/drawing/2014/main" val="1145256239"/>
                  </a:ext>
                </a:extLst>
              </a:tr>
              <a:tr h="962306">
                <a:tc>
                  <a:txBody>
                    <a:bodyPr/>
                    <a:lstStyle/>
                    <a:p>
                      <a:r>
                        <a:rPr lang="en-US" sz="1600" dirty="0">
                          <a:latin typeface="Bookman Old Style" panose="02050604050505020204" pitchFamily="18" charset="0"/>
                        </a:rPr>
                        <a:t>Hamid Mukhtar</a:t>
                      </a:r>
                    </a:p>
                    <a:p>
                      <a:r>
                        <a:rPr lang="en-US" sz="1600" dirty="0">
                          <a:latin typeface="Bookman Old Style" panose="02050604050505020204" pitchFamily="18" charset="0"/>
                        </a:rPr>
                        <a:t>2019</a:t>
                      </a:r>
                    </a:p>
                  </a:txBody>
                  <a:tcPr/>
                </a:tc>
                <a:tc>
                  <a:txBody>
                    <a:bodyPr/>
                    <a:lstStyle/>
                    <a:p>
                      <a:r>
                        <a:rPr lang="en-US" sz="1600" dirty="0">
                          <a:latin typeface="Bookman Old Style" panose="02050604050505020204" pitchFamily="18" charset="0"/>
                        </a:rPr>
                        <a:t>A critical analysis of China Pakistan free trade agreement: learning experiences for Pakistan with respect to its future FTAs </a:t>
                      </a:r>
                    </a:p>
                  </a:txBody>
                  <a:tcPr/>
                </a:tc>
                <a:tc>
                  <a:txBody>
                    <a:bodyPr/>
                    <a:lstStyle/>
                    <a:p>
                      <a:r>
                        <a:rPr lang="en-US" sz="1600" dirty="0">
                          <a:latin typeface="Bookman Old Style" panose="02050604050505020204" pitchFamily="18" charset="0"/>
                        </a:rPr>
                        <a:t>This research  critically analyzed China Pakistan Free Trade Agreement to find out why Pakistan could not derive the expected benefits form CPFTA? Recommendations for consideration of the Government of Pakistan with respect to signing of its future FTAs is reported in the paper</a:t>
                      </a:r>
                    </a:p>
                  </a:txBody>
                  <a:tcPr/>
                </a:tc>
                <a:extLst>
                  <a:ext uri="{0D108BD9-81ED-4DB2-BD59-A6C34878D82A}">
                    <a16:rowId xmlns:a16="http://schemas.microsoft.com/office/drawing/2014/main" val="3139725653"/>
                  </a:ext>
                </a:extLst>
              </a:tr>
              <a:tr h="962306">
                <a:tc>
                  <a:txBody>
                    <a:bodyPr/>
                    <a:lstStyle/>
                    <a:p>
                      <a:r>
                        <a:rPr lang="en-US" sz="1600" dirty="0">
                          <a:latin typeface="Bookman Old Style" panose="02050604050505020204" pitchFamily="18" charset="0"/>
                        </a:rPr>
                        <a:t>Irshad, Muhammad Saqib &amp; Xin, Qi2017</a:t>
                      </a:r>
                    </a:p>
                  </a:txBody>
                  <a:tcPr/>
                </a:tc>
                <a:tc>
                  <a:txBody>
                    <a:bodyPr/>
                    <a:lstStyle/>
                    <a:p>
                      <a:r>
                        <a:rPr lang="en-US" sz="1600" dirty="0">
                          <a:latin typeface="Bookman Old Style" panose="02050604050505020204" pitchFamily="18" charset="0"/>
                        </a:rPr>
                        <a:t>Pakistan-China Free Trade Agreement (PCFTA) Treaty Model: Capability, Prospects and Disputes</a:t>
                      </a:r>
                    </a:p>
                  </a:txBody>
                  <a:tcPr/>
                </a:tc>
                <a:tc>
                  <a:txBody>
                    <a:bodyPr/>
                    <a:lstStyle/>
                    <a:p>
                      <a:r>
                        <a:rPr lang="en-US" sz="1600" dirty="0">
                          <a:latin typeface="Bookman Old Style" panose="02050604050505020204" pitchFamily="18" charset="0"/>
                        </a:rPr>
                        <a:t>Countries like China, Bangladesh and India benefited largely from FTAs and emerged as international leaders of this industry. The research concluded with the remarks that highest value addition is required for Pakistan to achieve the same</a:t>
                      </a:r>
                    </a:p>
                  </a:txBody>
                  <a:tcPr/>
                </a:tc>
                <a:extLst>
                  <a:ext uri="{0D108BD9-81ED-4DB2-BD59-A6C34878D82A}">
                    <a16:rowId xmlns:a16="http://schemas.microsoft.com/office/drawing/2014/main" val="1744576684"/>
                  </a:ext>
                </a:extLst>
              </a:tr>
              <a:tr h="740236">
                <a:tc>
                  <a:txBody>
                    <a:bodyPr/>
                    <a:lstStyle/>
                    <a:p>
                      <a:r>
                        <a:rPr lang="en-US" sz="1600" dirty="0">
                          <a:latin typeface="Bookman Old Style" panose="02050604050505020204" pitchFamily="18" charset="0"/>
                        </a:rPr>
                        <a:t>Samina Shabir and Reema Kazmi 2007</a:t>
                      </a:r>
                    </a:p>
                  </a:txBody>
                  <a:tcPr/>
                </a:tc>
                <a:tc>
                  <a:txBody>
                    <a:bodyPr/>
                    <a:lstStyle/>
                    <a:p>
                      <a:r>
                        <a:rPr lang="en-US" sz="1600" dirty="0">
                          <a:latin typeface="Bookman Old Style" panose="02050604050505020204" pitchFamily="18" charset="0"/>
                        </a:rPr>
                        <a:t>Economic Impacts of the recently signed Pakistan China Free Trade Agreement</a:t>
                      </a:r>
                    </a:p>
                  </a:txBody>
                  <a:tcPr/>
                </a:tc>
                <a:tc>
                  <a:txBody>
                    <a:bodyPr/>
                    <a:lstStyle/>
                    <a:p>
                      <a:r>
                        <a:rPr lang="en-US" sz="1600" dirty="0">
                          <a:latin typeface="Bookman Old Style" panose="02050604050505020204" pitchFamily="18" charset="0"/>
                        </a:rPr>
                        <a:t>FTA offers a huge potential for Pakistan’s economy, yet the country needs to make its exports with China more diversified</a:t>
                      </a:r>
                    </a:p>
                  </a:txBody>
                  <a:tcPr/>
                </a:tc>
                <a:extLst>
                  <a:ext uri="{0D108BD9-81ED-4DB2-BD59-A6C34878D82A}">
                    <a16:rowId xmlns:a16="http://schemas.microsoft.com/office/drawing/2014/main" val="3514516525"/>
                  </a:ext>
                </a:extLst>
              </a:tr>
            </a:tbl>
          </a:graphicData>
        </a:graphic>
      </p:graphicFrame>
      <p:sp>
        <p:nvSpPr>
          <p:cNvPr id="2" name="Title 1">
            <a:extLst>
              <a:ext uri="{FF2B5EF4-FFF2-40B4-BE49-F238E27FC236}">
                <a16:creationId xmlns:a16="http://schemas.microsoft.com/office/drawing/2014/main" id="{78170937-C7F0-B57F-98B5-1A03EC88120F}"/>
              </a:ext>
            </a:extLst>
          </p:cNvPr>
          <p:cNvSpPr>
            <a:spLocks noGrp="1"/>
          </p:cNvSpPr>
          <p:nvPr>
            <p:ph type="title"/>
          </p:nvPr>
        </p:nvSpPr>
        <p:spPr>
          <a:xfrm>
            <a:off x="421640" y="242386"/>
            <a:ext cx="10515600" cy="691515"/>
          </a:xfrm>
        </p:spPr>
        <p:txBody>
          <a:bodyPr>
            <a:normAutofit fontScale="90000"/>
          </a:bodyPr>
          <a:lstStyle/>
          <a:p>
            <a:r>
              <a:rPr lang="en-US" b="1" dirty="0" err="1">
                <a:solidFill>
                  <a:schemeClr val="bg1"/>
                </a:solidFill>
                <a:latin typeface="Bookman Old Style" panose="02050604050505020204" pitchFamily="18" charset="0"/>
              </a:rPr>
              <a:t>Literaure</a:t>
            </a:r>
            <a:r>
              <a:rPr lang="en-US" b="1">
                <a:solidFill>
                  <a:schemeClr val="bg1"/>
                </a:solidFill>
                <a:latin typeface="Bookman Old Style" panose="02050604050505020204" pitchFamily="18" charset="0"/>
              </a:rPr>
              <a:t> Review</a:t>
            </a:r>
            <a:endParaRPr lang="en-US"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8265329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05" y="191365"/>
            <a:ext cx="11298329" cy="958794"/>
          </a:xfrm>
          <a:solidFill>
            <a:schemeClr val="accent4"/>
          </a:solidFill>
        </p:spPr>
        <p:txBody>
          <a:bodyPr>
            <a:noAutofit/>
          </a:bodyPr>
          <a:lstStyle/>
          <a:p>
            <a:r>
              <a:rPr lang="en-US" sz="2400" dirty="0">
                <a:latin typeface="Poppins"/>
              </a:rPr>
              <a:t>Composition of Already Liberalized Products for Pakistan    (other than 313 TLs)</a:t>
            </a:r>
            <a:endParaRPr lang="en-US" sz="2400" dirty="0"/>
          </a:p>
        </p:txBody>
      </p:sp>
      <p:graphicFrame>
        <p:nvGraphicFramePr>
          <p:cNvPr id="4" name="Table 3"/>
          <p:cNvGraphicFramePr>
            <a:graphicFrameLocks noGrp="1"/>
          </p:cNvGraphicFramePr>
          <p:nvPr/>
        </p:nvGraphicFramePr>
        <p:xfrm>
          <a:off x="446835" y="1425367"/>
          <a:ext cx="11298329" cy="5081414"/>
        </p:xfrm>
        <a:graphic>
          <a:graphicData uri="http://schemas.openxmlformats.org/drawingml/2006/table">
            <a:tbl>
              <a:tblPr/>
              <a:tblGrid>
                <a:gridCol w="10157707">
                  <a:extLst>
                    <a:ext uri="{9D8B030D-6E8A-4147-A177-3AD203B41FA5}">
                      <a16:colId xmlns:a16="http://schemas.microsoft.com/office/drawing/2014/main" val="20000"/>
                    </a:ext>
                  </a:extLst>
                </a:gridCol>
                <a:gridCol w="1140622">
                  <a:extLst>
                    <a:ext uri="{9D8B030D-6E8A-4147-A177-3AD203B41FA5}">
                      <a16:colId xmlns:a16="http://schemas.microsoft.com/office/drawing/2014/main" val="20001"/>
                    </a:ext>
                  </a:extLst>
                </a:gridCol>
              </a:tblGrid>
              <a:tr h="768561">
                <a:tc>
                  <a:txBody>
                    <a:bodyPr/>
                    <a:lstStyle/>
                    <a:p>
                      <a:pPr algn="ctr" rtl="0" fontAlgn="t"/>
                      <a:r>
                        <a:rPr lang="en-US" sz="2000" b="1" i="0" u="none" strike="noStrike" dirty="0">
                          <a:solidFill>
                            <a:srgbClr val="000000"/>
                          </a:solidFill>
                          <a:latin typeface="Poppins"/>
                        </a:rPr>
                        <a:t>Sectors </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t"/>
                      <a:r>
                        <a:rPr lang="en-US" sz="2000" b="1" i="0" u="none" strike="noStrike" dirty="0">
                          <a:solidFill>
                            <a:srgbClr val="000000"/>
                          </a:solidFill>
                          <a:latin typeface="Poppins"/>
                        </a:rPr>
                        <a:t># TLs </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10000"/>
                  </a:ext>
                </a:extLst>
              </a:tr>
              <a:tr h="267112">
                <a:tc>
                  <a:txBody>
                    <a:bodyPr/>
                    <a:lstStyle/>
                    <a:p>
                      <a:pPr algn="l" fontAlgn="b"/>
                      <a:r>
                        <a:rPr lang="en-US" sz="1800" b="1" i="0" u="none" strike="noStrike" dirty="0">
                          <a:solidFill>
                            <a:srgbClr val="000000"/>
                          </a:solidFill>
                          <a:latin typeface="Poppins"/>
                        </a:rPr>
                        <a:t>Animal</a:t>
                      </a:r>
                      <a:r>
                        <a:rPr lang="en-US" sz="1800" b="1" i="0" u="none" strike="noStrike" baseline="0" dirty="0">
                          <a:solidFill>
                            <a:srgbClr val="000000"/>
                          </a:solidFill>
                          <a:latin typeface="Poppins"/>
                        </a:rPr>
                        <a:t>s and Products </a:t>
                      </a:r>
                      <a:r>
                        <a:rPr lang="en-US" sz="1100" b="0" i="0" u="none" strike="noStrike" baseline="0" dirty="0">
                          <a:solidFill>
                            <a:srgbClr val="000000"/>
                          </a:solidFill>
                          <a:latin typeface="Poppins"/>
                        </a:rPr>
                        <a:t>(Crustaceans, shrimps, live animals, poultry, birds' eggs, </a:t>
                      </a:r>
                      <a:r>
                        <a:rPr lang="en-US" sz="1100" b="0" i="0" u="none" strike="noStrike" baseline="0" dirty="0" err="1">
                          <a:solidFill>
                            <a:srgbClr val="000000"/>
                          </a:solidFill>
                          <a:latin typeface="Poppins"/>
                        </a:rPr>
                        <a:t>molluscs</a:t>
                      </a:r>
                      <a:r>
                        <a:rPr lang="en-US" sz="1100" b="0" i="0" u="none" strike="noStrike" baseline="0" dirty="0">
                          <a:solidFill>
                            <a:srgbClr val="000000"/>
                          </a:solidFill>
                          <a:latin typeface="Poppins"/>
                        </a:rPr>
                        <a:t> etc.)</a:t>
                      </a:r>
                      <a:endParaRPr lang="en-US" sz="1100" b="0" i="0" u="none" strike="noStrike" dirty="0">
                        <a:solidFill>
                          <a:srgbClr val="000000"/>
                        </a:solidFill>
                        <a:latin typeface="Poppins"/>
                      </a:endParaRP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86</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333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rgbClr val="000000"/>
                          </a:solidFill>
                          <a:latin typeface="Poppins"/>
                        </a:rPr>
                        <a:t>Apparel </a:t>
                      </a:r>
                      <a:r>
                        <a:rPr lang="en-US" sz="1050" b="0" i="0" u="none" strike="noStrike" dirty="0">
                          <a:solidFill>
                            <a:srgbClr val="000000"/>
                          </a:solidFill>
                          <a:latin typeface="Poppins"/>
                        </a:rPr>
                        <a:t>(Jerseys, bed linen, made-up clothing, curtains, tarpaulins)</a:t>
                      </a:r>
                      <a:endParaRPr lang="en-US" sz="1600" b="0" i="0" u="none" strike="noStrike" dirty="0">
                        <a:solidFill>
                          <a:srgbClr val="000000"/>
                        </a:solidFill>
                        <a:latin typeface="Poppins"/>
                      </a:endParaRP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580">
                <a:tc>
                  <a:txBody>
                    <a:bodyPr/>
                    <a:lstStyle/>
                    <a:p>
                      <a:pPr algn="l" fontAlgn="b"/>
                      <a:r>
                        <a:rPr lang="en-US" sz="1800" b="1" i="0" u="none" strike="noStrike" dirty="0">
                          <a:solidFill>
                            <a:srgbClr val="000000"/>
                          </a:solidFill>
                          <a:latin typeface="Poppins"/>
                        </a:rPr>
                        <a:t>Vehicles </a:t>
                      </a:r>
                      <a:r>
                        <a:rPr lang="en-US" sz="1100" b="0" i="0" u="none" strike="noStrike" dirty="0">
                          <a:solidFill>
                            <a:srgbClr val="000000"/>
                          </a:solidFill>
                          <a:latin typeface="Poppins"/>
                        </a:rPr>
                        <a:t>(</a:t>
                      </a:r>
                      <a:r>
                        <a:rPr lang="fr-FR" sz="1100" b="0" i="0" u="none" strike="noStrike" dirty="0" err="1">
                          <a:solidFill>
                            <a:srgbClr val="000000"/>
                          </a:solidFill>
                          <a:latin typeface="Poppins"/>
                        </a:rPr>
                        <a:t>aircrafts</a:t>
                      </a:r>
                      <a:r>
                        <a:rPr lang="fr-FR" sz="1100" b="0" i="0" u="none" strike="noStrike" dirty="0">
                          <a:solidFill>
                            <a:srgbClr val="000000"/>
                          </a:solidFill>
                          <a:latin typeface="Poppins"/>
                        </a:rPr>
                        <a:t>, parts, light </a:t>
                      </a:r>
                      <a:r>
                        <a:rPr lang="fr-FR" sz="1100" b="0" i="0" u="none" strike="noStrike" dirty="0" err="1">
                          <a:solidFill>
                            <a:srgbClr val="000000"/>
                          </a:solidFill>
                          <a:latin typeface="Poppins"/>
                        </a:rPr>
                        <a:t>vessels</a:t>
                      </a:r>
                      <a:r>
                        <a:rPr lang="fr-FR" sz="1100" b="0" i="0" u="none" strike="noStrike" dirty="0">
                          <a:solidFill>
                            <a:srgbClr val="000000"/>
                          </a:solidFill>
                          <a:latin typeface="Poppins"/>
                        </a:rPr>
                        <a:t>, </a:t>
                      </a:r>
                      <a:r>
                        <a:rPr lang="fr-FR" sz="1100" b="0" i="0" u="none" strike="noStrike" dirty="0" err="1">
                          <a:solidFill>
                            <a:srgbClr val="000000"/>
                          </a:solidFill>
                          <a:latin typeface="Poppins"/>
                        </a:rPr>
                        <a:t>aircraft</a:t>
                      </a:r>
                      <a:r>
                        <a:rPr lang="fr-FR" sz="1100" b="0" i="0" u="none" strike="noStrike" dirty="0">
                          <a:solidFill>
                            <a:srgbClr val="000000"/>
                          </a:solidFill>
                          <a:latin typeface="Poppins"/>
                        </a:rPr>
                        <a:t>, </a:t>
                      </a:r>
                      <a:r>
                        <a:rPr lang="fr-FR" sz="1100" b="0" i="0" u="none" strike="noStrike" dirty="0" err="1">
                          <a:solidFill>
                            <a:srgbClr val="000000"/>
                          </a:solidFill>
                          <a:latin typeface="Poppins"/>
                        </a:rPr>
                        <a:t>vessels</a:t>
                      </a:r>
                      <a:r>
                        <a:rPr lang="fr-FR" sz="1100" b="0" i="0" u="none" strike="noStrike" dirty="0">
                          <a:solidFill>
                            <a:srgbClr val="000000"/>
                          </a:solidFill>
                          <a:latin typeface="Poppins"/>
                        </a:rPr>
                        <a:t>, rail locomotives, etc.)</a:t>
                      </a:r>
                      <a:endParaRPr lang="en-US" sz="1800" b="0" i="0" u="none" strike="noStrike" dirty="0">
                        <a:solidFill>
                          <a:srgbClr val="000000"/>
                        </a:solidFill>
                        <a:latin typeface="Poppins"/>
                      </a:endParaRP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77</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7620">
                <a:tc>
                  <a:txBody>
                    <a:bodyPr/>
                    <a:lstStyle/>
                    <a:p>
                      <a:pPr algn="l" fontAlgn="b"/>
                      <a:r>
                        <a:rPr lang="en-US" sz="1800" b="1" i="0" u="none" strike="noStrike" dirty="0">
                          <a:solidFill>
                            <a:srgbClr val="000000"/>
                          </a:solidFill>
                          <a:latin typeface="Poppins"/>
                        </a:rPr>
                        <a:t>Oil</a:t>
                      </a:r>
                      <a:r>
                        <a:rPr lang="en-US" sz="1800" b="1" i="0" u="none" strike="noStrike" baseline="0" dirty="0">
                          <a:solidFill>
                            <a:srgbClr val="000000"/>
                          </a:solidFill>
                          <a:latin typeface="Poppins"/>
                        </a:rPr>
                        <a:t> Seeds</a:t>
                      </a:r>
                      <a:r>
                        <a:rPr lang="en-US" sz="1800" b="0" i="0" u="none" strike="noStrike" baseline="0" dirty="0">
                          <a:solidFill>
                            <a:srgbClr val="000000"/>
                          </a:solidFill>
                          <a:latin typeface="Poppins"/>
                        </a:rPr>
                        <a:t> </a:t>
                      </a:r>
                      <a:r>
                        <a:rPr lang="en-US" sz="1100" b="0" i="0" u="none" strike="noStrike" dirty="0">
                          <a:solidFill>
                            <a:srgbClr val="000000"/>
                          </a:solidFill>
                          <a:latin typeface="Poppins"/>
                        </a:rPr>
                        <a:t>(soybeans, rape or colza, seeds, fats of bovine animals, sunflowers, Swedes, groundnuts)</a:t>
                      </a:r>
                      <a:endParaRPr lang="en-US" sz="1800" b="0" i="0" u="none" strike="noStrike" dirty="0">
                        <a:solidFill>
                          <a:srgbClr val="000000"/>
                        </a:solidFill>
                        <a:latin typeface="Poppins"/>
                      </a:endParaRP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73</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4483">
                <a:tc>
                  <a:txBody>
                    <a:bodyPr/>
                    <a:lstStyle/>
                    <a:p>
                      <a:pPr algn="l" fontAlgn="b"/>
                      <a:r>
                        <a:rPr lang="en-US" sz="1800" b="1" i="0" u="none" strike="noStrike" dirty="0">
                          <a:solidFill>
                            <a:srgbClr val="000000"/>
                          </a:solidFill>
                          <a:latin typeface="Poppins"/>
                        </a:rPr>
                        <a:t>Prepared Food Stuff </a:t>
                      </a:r>
                      <a:r>
                        <a:rPr lang="en-US" sz="1100" b="0" i="0" u="none" strike="noStrike" dirty="0">
                          <a:solidFill>
                            <a:srgbClr val="000000"/>
                          </a:solidFill>
                          <a:latin typeface="Poppins"/>
                        </a:rPr>
                        <a:t>(Flours, meals, pellets, residues of starch, beer, preparations, oilcake, bran, jams &amp; jellies, ethyl alcohol etc.)</a:t>
                      </a:r>
                      <a:endParaRPr lang="en-US" sz="1800" b="0" i="0" u="none" strike="noStrike" dirty="0">
                        <a:solidFill>
                          <a:srgbClr val="000000"/>
                        </a:solidFill>
                        <a:latin typeface="Poppins"/>
                      </a:endParaRP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57</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0580">
                <a:tc>
                  <a:txBody>
                    <a:bodyPr/>
                    <a:lstStyle/>
                    <a:p>
                      <a:pPr algn="l" fontAlgn="b"/>
                      <a:r>
                        <a:rPr lang="en-US" sz="1800" b="1" i="0" u="none" strike="noStrike" dirty="0">
                          <a:solidFill>
                            <a:srgbClr val="000000"/>
                          </a:solidFill>
                          <a:latin typeface="Poppins"/>
                        </a:rPr>
                        <a:t>Pearls and precious stones </a:t>
                      </a:r>
                      <a:r>
                        <a:rPr lang="en-US" sz="1100" b="0" i="0" u="none" strike="noStrike" dirty="0">
                          <a:solidFill>
                            <a:srgbClr val="000000"/>
                          </a:solidFill>
                          <a:latin typeface="Poppins"/>
                        </a:rPr>
                        <a:t>(Diamonds, platinum, precious stones, silver, gold, coins etc.)</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54</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4483">
                <a:tc>
                  <a:txBody>
                    <a:bodyPr/>
                    <a:lstStyle/>
                    <a:p>
                      <a:pPr algn="l" fontAlgn="b"/>
                      <a:r>
                        <a:rPr lang="en-US" sz="1800" b="1" i="0" u="none" strike="noStrike" dirty="0">
                          <a:solidFill>
                            <a:srgbClr val="000000"/>
                          </a:solidFill>
                          <a:latin typeface="Poppins"/>
                        </a:rPr>
                        <a:t>Plastics, Articles of plastic </a:t>
                      </a:r>
                      <a:r>
                        <a:rPr lang="en-US" sz="1100" b="0" i="0" u="none" strike="noStrike" dirty="0">
                          <a:solidFill>
                            <a:srgbClr val="000000"/>
                          </a:solidFill>
                          <a:latin typeface="Poppins"/>
                        </a:rPr>
                        <a:t>(</a:t>
                      </a:r>
                      <a:r>
                        <a:rPr lang="en-US" sz="1100" b="0" i="0" u="none" strike="noStrike" dirty="0" err="1">
                          <a:solidFill>
                            <a:srgbClr val="000000"/>
                          </a:solidFill>
                          <a:latin typeface="Poppins"/>
                        </a:rPr>
                        <a:t>Polyacetals</a:t>
                      </a:r>
                      <a:r>
                        <a:rPr lang="en-US" sz="1100" b="0" i="0" u="none" strike="noStrike" dirty="0">
                          <a:solidFill>
                            <a:srgbClr val="000000"/>
                          </a:solidFill>
                          <a:latin typeface="Poppins"/>
                        </a:rPr>
                        <a:t>, plates, sheets, polymers, self adhesives, amino &amp; petroleum resins, polymers, tubes, pipes, cellulose, acrylic)</a:t>
                      </a:r>
                      <a:endParaRPr lang="en-US" sz="1800" b="0" i="0" u="none" strike="noStrike" dirty="0">
                        <a:solidFill>
                          <a:srgbClr val="000000"/>
                        </a:solidFill>
                        <a:latin typeface="Poppins"/>
                      </a:endParaRP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47</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84483">
                <a:tc>
                  <a:txBody>
                    <a:bodyPr/>
                    <a:lstStyle/>
                    <a:p>
                      <a:pPr algn="l" fontAlgn="b"/>
                      <a:r>
                        <a:rPr lang="en-US" sz="1800" b="1" i="0" u="none" strike="noStrike" dirty="0">
                          <a:solidFill>
                            <a:srgbClr val="000000"/>
                          </a:solidFill>
                          <a:latin typeface="Poppins"/>
                        </a:rPr>
                        <a:t>Paper and paperboard </a:t>
                      </a:r>
                      <a:r>
                        <a:rPr lang="en-US" sz="1100" b="0" i="0" u="none" strike="noStrike" dirty="0">
                          <a:solidFill>
                            <a:srgbClr val="000000"/>
                          </a:solidFill>
                          <a:latin typeface="Poppins"/>
                        </a:rPr>
                        <a:t>(Chemical pulp, waste &amp; scrap, wood pulp, printed books, maps, plans etc)</a:t>
                      </a:r>
                      <a:endParaRPr lang="en-US" sz="1800" b="0" i="0" u="none" strike="noStrike" dirty="0">
                        <a:solidFill>
                          <a:srgbClr val="000000"/>
                        </a:solidFill>
                        <a:latin typeface="Poppins"/>
                      </a:endParaRP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35</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0580">
                <a:tc>
                  <a:txBody>
                    <a:bodyPr/>
                    <a:lstStyle/>
                    <a:p>
                      <a:pPr algn="l" fontAlgn="b"/>
                      <a:r>
                        <a:rPr lang="en-US" sz="1800" b="1" i="0" u="none" strike="noStrike" dirty="0">
                          <a:solidFill>
                            <a:srgbClr val="000000"/>
                          </a:solidFill>
                          <a:latin typeface="Poppins"/>
                        </a:rPr>
                        <a:t>Leather </a:t>
                      </a:r>
                      <a:r>
                        <a:rPr lang="en-US" sz="1100" b="0" i="0" u="none" strike="noStrike" dirty="0">
                          <a:solidFill>
                            <a:srgbClr val="000000"/>
                          </a:solidFill>
                          <a:latin typeface="Poppins"/>
                        </a:rPr>
                        <a:t>(Raw hides, tanned crusts, articles of apparel, prepared leather)</a:t>
                      </a:r>
                      <a:endParaRPr lang="en-US" sz="1800" b="0" i="0" u="none" strike="noStrike" dirty="0">
                        <a:solidFill>
                          <a:srgbClr val="000000"/>
                        </a:solidFill>
                        <a:latin typeface="Poppins"/>
                      </a:endParaRP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25</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0580">
                <a:tc>
                  <a:txBody>
                    <a:bodyPr/>
                    <a:lstStyle/>
                    <a:p>
                      <a:pPr algn="l" fontAlgn="b"/>
                      <a:r>
                        <a:rPr lang="en-US" sz="1800" b="1" i="0" u="none" strike="noStrike" dirty="0">
                          <a:solidFill>
                            <a:srgbClr val="000000"/>
                          </a:solidFill>
                          <a:latin typeface="Poppins"/>
                        </a:rPr>
                        <a:t>Articles of stone, plaster </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Poppins"/>
                        </a:rPr>
                        <a:t>19</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0580">
                <a:tc>
                  <a:txBody>
                    <a:bodyPr/>
                    <a:lstStyle/>
                    <a:p>
                      <a:pPr algn="l" fontAlgn="b"/>
                      <a:r>
                        <a:rPr lang="en-US" sz="1800" b="1" i="0" u="none" strike="noStrike" dirty="0">
                          <a:solidFill>
                            <a:srgbClr val="000000"/>
                          </a:solidFill>
                          <a:latin typeface="Poppins"/>
                        </a:rPr>
                        <a:t>Rubber </a:t>
                      </a:r>
                      <a:r>
                        <a:rPr lang="en-US" sz="1100" b="0" i="0" u="none" strike="noStrike" dirty="0">
                          <a:solidFill>
                            <a:srgbClr val="000000"/>
                          </a:solidFill>
                          <a:latin typeface="Poppins"/>
                        </a:rPr>
                        <a:t>(Synthetic rubber, articles, new pneumatic </a:t>
                      </a:r>
                      <a:r>
                        <a:rPr lang="en-US" sz="1100" b="0" i="0" u="none" strike="noStrike" dirty="0" err="1">
                          <a:solidFill>
                            <a:srgbClr val="000000"/>
                          </a:solidFill>
                          <a:latin typeface="Poppins"/>
                        </a:rPr>
                        <a:t>tyres</a:t>
                      </a:r>
                      <a:r>
                        <a:rPr lang="en-US" sz="1100" b="0" i="0" u="none" strike="noStrike" dirty="0">
                          <a:solidFill>
                            <a:srgbClr val="000000"/>
                          </a:solidFill>
                          <a:latin typeface="Poppins"/>
                        </a:rPr>
                        <a:t>, inner tubes)</a:t>
                      </a:r>
                      <a:endParaRPr lang="en-US" sz="1800" b="0" i="0" u="none" strike="noStrike" dirty="0">
                        <a:solidFill>
                          <a:srgbClr val="000000"/>
                        </a:solidFill>
                        <a:latin typeface="Poppins"/>
                      </a:endParaRP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Poppins"/>
                        </a:rPr>
                        <a:t>8</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0580">
                <a:tc>
                  <a:txBody>
                    <a:bodyPr/>
                    <a:lstStyle/>
                    <a:p>
                      <a:pPr algn="l" fontAlgn="b"/>
                      <a:r>
                        <a:rPr lang="en-US" sz="1800" b="1" i="0" u="none" strike="noStrike" dirty="0">
                          <a:solidFill>
                            <a:srgbClr val="000000"/>
                          </a:solidFill>
                          <a:latin typeface="Poppins"/>
                        </a:rPr>
                        <a:t>Glass and glassware  </a:t>
                      </a:r>
                      <a:r>
                        <a:rPr lang="en-US" sz="1100" b="0" i="0" u="none" strike="noStrike" dirty="0">
                          <a:solidFill>
                            <a:srgbClr val="000000"/>
                          </a:solidFill>
                          <a:latin typeface="Poppins"/>
                        </a:rPr>
                        <a:t>(Glass in balls, safety glass, </a:t>
                      </a:r>
                      <a:r>
                        <a:rPr lang="en-US" sz="1100" b="0" i="0" u="none" strike="noStrike" dirty="0" err="1">
                          <a:solidFill>
                            <a:srgbClr val="000000"/>
                          </a:solidFill>
                          <a:latin typeface="Poppins"/>
                        </a:rPr>
                        <a:t>labware</a:t>
                      </a:r>
                      <a:r>
                        <a:rPr lang="en-US" sz="1100" b="0" i="0" u="none" strike="noStrike" dirty="0">
                          <a:solidFill>
                            <a:srgbClr val="000000"/>
                          </a:solidFill>
                          <a:latin typeface="Poppins"/>
                        </a:rPr>
                        <a:t>, glass </a:t>
                      </a:r>
                      <a:r>
                        <a:rPr lang="en-US" sz="1100" b="0" i="0" u="none" strike="noStrike" dirty="0" err="1">
                          <a:solidFill>
                            <a:srgbClr val="000000"/>
                          </a:solidFill>
                          <a:latin typeface="Poppins"/>
                        </a:rPr>
                        <a:t>fibre</a:t>
                      </a:r>
                      <a:r>
                        <a:rPr lang="en-US" sz="1100" b="0" i="0" u="none" strike="noStrike" dirty="0">
                          <a:solidFill>
                            <a:srgbClr val="000000"/>
                          </a:solidFill>
                          <a:latin typeface="Poppins"/>
                        </a:rPr>
                        <a:t>)</a:t>
                      </a:r>
                      <a:endParaRPr lang="en-US" sz="1800" b="0" i="0" u="none" strike="noStrike" dirty="0">
                        <a:solidFill>
                          <a:srgbClr val="000000"/>
                        </a:solidFill>
                        <a:latin typeface="Poppins"/>
                      </a:endParaRP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Poppins"/>
                        </a:rPr>
                        <a:t>6</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0580">
                <a:tc>
                  <a:txBody>
                    <a:bodyPr/>
                    <a:lstStyle/>
                    <a:p>
                      <a:pPr algn="l" fontAlgn="b"/>
                      <a:r>
                        <a:rPr lang="en-US" sz="1800" b="1" i="0" u="none" strike="noStrike" dirty="0">
                          <a:solidFill>
                            <a:srgbClr val="000000"/>
                          </a:solidFill>
                          <a:latin typeface="Poppins"/>
                        </a:rPr>
                        <a:t>Works of art </a:t>
                      </a:r>
                      <a:r>
                        <a:rPr lang="en-US" sz="1100" b="0" i="0" u="none" strike="noStrike" dirty="0">
                          <a:solidFill>
                            <a:srgbClr val="000000"/>
                          </a:solidFill>
                          <a:latin typeface="Poppins"/>
                        </a:rPr>
                        <a:t>(antiques and collection)</a:t>
                      </a:r>
                      <a:endParaRPr lang="en-US" sz="1800" b="0" i="0" u="none" strike="noStrike" dirty="0">
                        <a:solidFill>
                          <a:srgbClr val="000000"/>
                        </a:solidFill>
                        <a:latin typeface="Poppins"/>
                      </a:endParaRP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2</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0580">
                <a:tc>
                  <a:txBody>
                    <a:bodyPr/>
                    <a:lstStyle/>
                    <a:p>
                      <a:pPr algn="l" fontAlgn="b"/>
                      <a:r>
                        <a:rPr lang="en-US" sz="1800" b="1" i="0" u="none" strike="noStrike" dirty="0">
                          <a:solidFill>
                            <a:srgbClr val="000000"/>
                          </a:solidFill>
                          <a:latin typeface="Poppins"/>
                        </a:rPr>
                        <a:t>Grand Total</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800" b="1" i="0" u="none" strike="noStrike" dirty="0">
                          <a:solidFill>
                            <a:srgbClr val="000000"/>
                          </a:solidFill>
                          <a:latin typeface="Poppins"/>
                        </a:rPr>
                        <a:t>3394</a:t>
                      </a:r>
                    </a:p>
                  </a:txBody>
                  <a:tcPr marL="5945" marR="5945" marT="5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14"/>
                  </a:ext>
                </a:extLst>
              </a:tr>
            </a:tbl>
          </a:graphicData>
        </a:graphic>
      </p:graphicFrame>
      <p:sp>
        <p:nvSpPr>
          <p:cNvPr id="3" name="TextBox 2">
            <a:extLst>
              <a:ext uri="{FF2B5EF4-FFF2-40B4-BE49-F238E27FC236}">
                <a16:creationId xmlns:a16="http://schemas.microsoft.com/office/drawing/2014/main" id="{3050EAD0-DD58-4880-9E44-BECF78173B37}"/>
              </a:ext>
            </a:extLst>
          </p:cNvPr>
          <p:cNvSpPr txBox="1"/>
          <p:nvPr/>
        </p:nvSpPr>
        <p:spPr>
          <a:xfrm>
            <a:off x="7164280" y="6478375"/>
            <a:ext cx="12695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Main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7519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56" y="47971"/>
            <a:ext cx="10794730" cy="958794"/>
          </a:xfrm>
          <a:solidFill>
            <a:schemeClr val="accent4"/>
          </a:solidFill>
        </p:spPr>
        <p:txBody>
          <a:bodyPr>
            <a:noAutofit/>
          </a:bodyPr>
          <a:lstStyle/>
          <a:p>
            <a:r>
              <a:rPr lang="en-US" sz="3200" b="1" dirty="0"/>
              <a:t>Composition of Liberalized Products in 5 years for Pakistan</a:t>
            </a:r>
          </a:p>
        </p:txBody>
      </p:sp>
      <p:graphicFrame>
        <p:nvGraphicFramePr>
          <p:cNvPr id="4" name="Table 3"/>
          <p:cNvGraphicFramePr>
            <a:graphicFrameLocks noGrp="1"/>
          </p:cNvGraphicFramePr>
          <p:nvPr/>
        </p:nvGraphicFramePr>
        <p:xfrm>
          <a:off x="369456" y="986748"/>
          <a:ext cx="10794730" cy="5656657"/>
        </p:xfrm>
        <a:graphic>
          <a:graphicData uri="http://schemas.openxmlformats.org/drawingml/2006/table">
            <a:tbl>
              <a:tblPr/>
              <a:tblGrid>
                <a:gridCol w="9610647">
                  <a:extLst>
                    <a:ext uri="{9D8B030D-6E8A-4147-A177-3AD203B41FA5}">
                      <a16:colId xmlns:a16="http://schemas.microsoft.com/office/drawing/2014/main" val="20000"/>
                    </a:ext>
                  </a:extLst>
                </a:gridCol>
                <a:gridCol w="1184083">
                  <a:extLst>
                    <a:ext uri="{9D8B030D-6E8A-4147-A177-3AD203B41FA5}">
                      <a16:colId xmlns:a16="http://schemas.microsoft.com/office/drawing/2014/main" val="20001"/>
                    </a:ext>
                  </a:extLst>
                </a:gridCol>
              </a:tblGrid>
              <a:tr h="836451">
                <a:tc>
                  <a:txBody>
                    <a:bodyPr/>
                    <a:lstStyle/>
                    <a:p>
                      <a:pPr algn="ctr" rtl="0" fontAlgn="t"/>
                      <a:r>
                        <a:rPr lang="en-US" sz="2000" b="1" i="0" u="none" strike="noStrike" dirty="0">
                          <a:solidFill>
                            <a:srgbClr val="000000"/>
                          </a:solidFill>
                          <a:latin typeface="Poppins"/>
                        </a:rPr>
                        <a:t>Sectors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t"/>
                      <a:r>
                        <a:rPr lang="en-US" sz="2000" b="1" i="0" u="none" strike="noStrike" dirty="0">
                          <a:solidFill>
                            <a:srgbClr val="000000"/>
                          </a:solidFill>
                          <a:latin typeface="Poppins"/>
                        </a:rPr>
                        <a:t># TLs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10000"/>
                  </a:ext>
                </a:extLst>
              </a:tr>
              <a:tr h="447318">
                <a:tc>
                  <a:txBody>
                    <a:bodyPr/>
                    <a:lstStyle/>
                    <a:p>
                      <a:pPr algn="l" fontAlgn="b"/>
                      <a:r>
                        <a:rPr lang="en-US" sz="1800" b="1" i="0" u="none" strike="noStrike" dirty="0">
                          <a:solidFill>
                            <a:srgbClr val="000000"/>
                          </a:solidFill>
                          <a:latin typeface="Poppins"/>
                        </a:rPr>
                        <a:t>Machinery </a:t>
                      </a:r>
                      <a:r>
                        <a:rPr lang="en-US" sz="1100" b="0" i="0" u="none" strike="noStrike" dirty="0">
                          <a:solidFill>
                            <a:srgbClr val="000000"/>
                          </a:solidFill>
                          <a:latin typeface="Poppins"/>
                        </a:rPr>
                        <a:t>(Air or vacuum pumps, ball or roller bearings, transmission shafts, pumps, dishwashing machines, tools, compression ignition, weaving &amp; knitting machines and others)</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358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7318">
                <a:tc>
                  <a:txBody>
                    <a:bodyPr/>
                    <a:lstStyle/>
                    <a:p>
                      <a:pPr algn="l" fontAlgn="b"/>
                      <a:r>
                        <a:rPr lang="en-US" sz="1800" b="1" i="0" u="none" strike="noStrike" dirty="0">
                          <a:solidFill>
                            <a:srgbClr val="000000"/>
                          </a:solidFill>
                          <a:latin typeface="Poppins"/>
                        </a:rPr>
                        <a:t>Other base metals </a:t>
                      </a:r>
                      <a:r>
                        <a:rPr lang="en-US" sz="1100" b="0" i="0" u="none" strike="noStrike" dirty="0">
                          <a:solidFill>
                            <a:srgbClr val="000000"/>
                          </a:solidFill>
                          <a:latin typeface="Poppins"/>
                        </a:rPr>
                        <a:t>(Tools, plates, knives &amp; cutting blades, bars, rods, copper foil, tin bars, handsaws, plates, cermets, titanium, copper &amp; articles, padlocks,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7318">
                <a:tc>
                  <a:txBody>
                    <a:bodyPr/>
                    <a:lstStyle/>
                    <a:p>
                      <a:pPr algn="l" fontAlgn="b"/>
                      <a:r>
                        <a:rPr lang="en-US" sz="1800" b="1" i="0" u="none" strike="noStrike" dirty="0">
                          <a:solidFill>
                            <a:srgbClr val="000000"/>
                          </a:solidFill>
                          <a:latin typeface="Poppins"/>
                        </a:rPr>
                        <a:t>Chemicals </a:t>
                      </a:r>
                      <a:r>
                        <a:rPr lang="en-US" sz="1100" b="0" i="0" u="none" strike="noStrike" dirty="0">
                          <a:solidFill>
                            <a:srgbClr val="000000"/>
                          </a:solidFill>
                          <a:latin typeface="Poppins"/>
                        </a:rPr>
                        <a:t>(artificial corundum, chemical preps, inorganic </a:t>
                      </a:r>
                      <a:r>
                        <a:rPr lang="en-US" sz="1100" b="0" i="0" u="none" strike="noStrike" dirty="0" err="1">
                          <a:solidFill>
                            <a:srgbClr val="000000"/>
                          </a:solidFill>
                          <a:latin typeface="Poppins"/>
                        </a:rPr>
                        <a:t>colouring</a:t>
                      </a:r>
                      <a:r>
                        <a:rPr lang="en-US" sz="1100" b="0" i="0" u="none" strike="noStrike" dirty="0">
                          <a:solidFill>
                            <a:srgbClr val="000000"/>
                          </a:solidFill>
                          <a:latin typeface="Poppins"/>
                        </a:rPr>
                        <a:t> matters, glaziers' putty, anti-knock preps, photo films, reaction initiators, biodiesel, tanning substances, surface active agents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7318">
                <a:tc>
                  <a:txBody>
                    <a:bodyPr/>
                    <a:lstStyle/>
                    <a:p>
                      <a:pPr algn="l" fontAlgn="b"/>
                      <a:r>
                        <a:rPr lang="en-US" sz="1800" b="1" i="0" u="none" strike="noStrike" dirty="0">
                          <a:solidFill>
                            <a:srgbClr val="000000"/>
                          </a:solidFill>
                          <a:latin typeface="Poppins"/>
                        </a:rPr>
                        <a:t>Electrical equipment </a:t>
                      </a:r>
                      <a:r>
                        <a:rPr lang="en-US" sz="1100" b="0" i="0" u="none" strike="noStrike" dirty="0">
                          <a:solidFill>
                            <a:srgbClr val="000000"/>
                          </a:solidFill>
                          <a:latin typeface="Poppins"/>
                        </a:rPr>
                        <a:t>(transformers, electromagnets, generating sets, motors, insulating fittings, electric filaments, other electric equipments)</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7318">
                <a:tc>
                  <a:txBody>
                    <a:bodyPr/>
                    <a:lstStyle/>
                    <a:p>
                      <a:pPr algn="l" fontAlgn="b"/>
                      <a:r>
                        <a:rPr lang="en-US" sz="1800" b="1" i="0" u="none" strike="noStrike" dirty="0">
                          <a:solidFill>
                            <a:srgbClr val="000000"/>
                          </a:solidFill>
                          <a:latin typeface="Poppins"/>
                        </a:rPr>
                        <a:t>Iron and steel </a:t>
                      </a:r>
                      <a:r>
                        <a:rPr lang="en-US" sz="1100" b="0" i="0" u="none" strike="noStrike" dirty="0">
                          <a:solidFill>
                            <a:srgbClr val="000000"/>
                          </a:solidFill>
                          <a:latin typeface="Poppins"/>
                        </a:rPr>
                        <a:t>(Flat-rolled products, tube or pipe fittings, screws, bolts, wires, </a:t>
                      </a:r>
                      <a:r>
                        <a:rPr lang="en-US" sz="1100" b="0" i="0" u="none" strike="noStrike" dirty="0" err="1">
                          <a:solidFill>
                            <a:srgbClr val="000000"/>
                          </a:solidFill>
                          <a:latin typeface="Poppins"/>
                        </a:rPr>
                        <a:t>springs,bars</a:t>
                      </a:r>
                      <a:r>
                        <a:rPr lang="en-US" sz="1100" b="0" i="0" u="none" strike="noStrike" dirty="0">
                          <a:solidFill>
                            <a:srgbClr val="000000"/>
                          </a:solidFill>
                          <a:latin typeface="Poppins"/>
                        </a:rPr>
                        <a:t>, sheet, sheet pilings, articles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Poppins"/>
                        </a:rPr>
                        <a:t>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0049">
                <a:tc>
                  <a:txBody>
                    <a:bodyPr/>
                    <a:lstStyle/>
                    <a:p>
                      <a:pPr algn="l" fontAlgn="b"/>
                      <a:r>
                        <a:rPr lang="en-US" sz="1800" b="1" i="0" u="none" strike="noStrike" dirty="0">
                          <a:solidFill>
                            <a:srgbClr val="000000"/>
                          </a:solidFill>
                          <a:latin typeface="Poppins"/>
                        </a:rPr>
                        <a:t>Medical or surgical instruments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72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7318">
                <a:tc>
                  <a:txBody>
                    <a:bodyPr/>
                    <a:lstStyle/>
                    <a:p>
                      <a:pPr algn="l" fontAlgn="b"/>
                      <a:r>
                        <a:rPr lang="en-US" sz="1800" b="1" i="0" u="none" strike="noStrike" dirty="0">
                          <a:solidFill>
                            <a:srgbClr val="000000"/>
                          </a:solidFill>
                          <a:latin typeface="Poppins"/>
                        </a:rPr>
                        <a:t>Textiles </a:t>
                      </a:r>
                      <a:r>
                        <a:rPr lang="en-US" sz="1100" b="0" i="0" u="none" strike="noStrike" dirty="0">
                          <a:solidFill>
                            <a:srgbClr val="000000"/>
                          </a:solidFill>
                          <a:latin typeface="Poppins"/>
                        </a:rPr>
                        <a:t>(Technical use articles, </a:t>
                      </a:r>
                      <a:r>
                        <a:rPr lang="en-US" sz="1100" b="0" i="0" u="none" strike="noStrike" dirty="0" err="1">
                          <a:solidFill>
                            <a:srgbClr val="000000"/>
                          </a:solidFill>
                          <a:latin typeface="Poppins"/>
                        </a:rPr>
                        <a:t>tyre</a:t>
                      </a:r>
                      <a:r>
                        <a:rPr lang="en-US" sz="1100" b="0" i="0" u="none" strike="noStrike" dirty="0">
                          <a:solidFill>
                            <a:srgbClr val="000000"/>
                          </a:solidFill>
                          <a:latin typeface="Poppins"/>
                        </a:rPr>
                        <a:t> cords, rubberized fabrics, woven fabrics, wall coverings and others)</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049">
                <a:tc>
                  <a:txBody>
                    <a:bodyPr/>
                    <a:lstStyle/>
                    <a:p>
                      <a:pPr algn="l" fontAlgn="b"/>
                      <a:r>
                        <a:rPr lang="en-US" sz="1800" b="1" i="0" u="none" strike="noStrike" dirty="0">
                          <a:solidFill>
                            <a:srgbClr val="000000"/>
                          </a:solidFill>
                          <a:latin typeface="Poppins"/>
                        </a:rPr>
                        <a:t>Vehicles </a:t>
                      </a:r>
                      <a:r>
                        <a:rPr lang="en-US" sz="1100" b="0" i="0" u="none" strike="noStrike" dirty="0">
                          <a:solidFill>
                            <a:srgbClr val="000000"/>
                          </a:solidFill>
                          <a:latin typeface="Poppins"/>
                        </a:rPr>
                        <a:t>(Tractor parts, trailers, rafts, yachts, tractors,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49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049">
                <a:tc>
                  <a:txBody>
                    <a:bodyPr/>
                    <a:lstStyle/>
                    <a:p>
                      <a:pPr algn="l" fontAlgn="b"/>
                      <a:r>
                        <a:rPr lang="en-US" sz="1800" b="1" i="0" u="none" strike="noStrike" dirty="0">
                          <a:solidFill>
                            <a:srgbClr val="000000"/>
                          </a:solidFill>
                          <a:latin typeface="Poppins"/>
                        </a:rPr>
                        <a:t>Rubber </a:t>
                      </a:r>
                      <a:r>
                        <a:rPr lang="en-US" sz="1100" b="0" i="0" u="none" strike="noStrike" dirty="0">
                          <a:solidFill>
                            <a:srgbClr val="000000"/>
                          </a:solidFill>
                          <a:latin typeface="Poppins"/>
                        </a:rPr>
                        <a:t>(Compounded rubber, synthetic rubber, vulcanized rubber, plates, sheets, strip,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46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0049">
                <a:tc>
                  <a:txBody>
                    <a:bodyPr/>
                    <a:lstStyle/>
                    <a:p>
                      <a:pPr algn="l" fontAlgn="b"/>
                      <a:r>
                        <a:rPr lang="en-US" sz="1800" b="1" i="0" u="none" strike="noStrike" dirty="0">
                          <a:solidFill>
                            <a:srgbClr val="000000"/>
                          </a:solidFill>
                          <a:latin typeface="Poppins"/>
                        </a:rPr>
                        <a:t>Wood and articles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Poppins"/>
                        </a:rPr>
                        <a:t>32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47318">
                <a:tc>
                  <a:txBody>
                    <a:bodyPr/>
                    <a:lstStyle/>
                    <a:p>
                      <a:pPr algn="l" fontAlgn="b"/>
                      <a:r>
                        <a:rPr lang="en-US" sz="1800" b="1" i="0" u="none" strike="noStrike" dirty="0">
                          <a:solidFill>
                            <a:srgbClr val="000000"/>
                          </a:solidFill>
                          <a:latin typeface="Poppins"/>
                        </a:rPr>
                        <a:t>Plastics, Articles of plastic </a:t>
                      </a:r>
                      <a:r>
                        <a:rPr lang="en-US" sz="1100" b="0" i="0" u="none" strike="noStrike" dirty="0">
                          <a:solidFill>
                            <a:srgbClr val="000000"/>
                          </a:solidFill>
                          <a:latin typeface="Poppins"/>
                        </a:rPr>
                        <a:t>(Polyamides, acrylic, polymers, plates, resins, cellulose, amino-resins, ion exchangers, polymers, </a:t>
                      </a:r>
                      <a:r>
                        <a:rPr lang="en-US" sz="1100" b="0" i="0" u="none" strike="noStrike" dirty="0" err="1">
                          <a:solidFill>
                            <a:srgbClr val="000000"/>
                          </a:solidFill>
                          <a:latin typeface="Poppins"/>
                        </a:rPr>
                        <a:t>polyacetals</a:t>
                      </a:r>
                      <a:r>
                        <a:rPr lang="en-US" sz="1100" b="0" i="0" u="none" strike="noStrike" dirty="0">
                          <a:solidFill>
                            <a:srgbClr val="000000"/>
                          </a:solidFill>
                          <a:latin typeface="Poppins"/>
                        </a:rPr>
                        <a:t>)</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0049">
                <a:tc>
                  <a:txBody>
                    <a:bodyPr/>
                    <a:lstStyle/>
                    <a:p>
                      <a:pPr algn="l" fontAlgn="b"/>
                      <a:r>
                        <a:rPr lang="en-US" sz="1800" b="1" i="0" u="none" strike="noStrike" dirty="0">
                          <a:solidFill>
                            <a:srgbClr val="000000"/>
                          </a:solidFill>
                          <a:latin typeface="Poppins"/>
                        </a:rPr>
                        <a:t>Articles of stone, plaster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20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0049">
                <a:tc>
                  <a:txBody>
                    <a:bodyPr/>
                    <a:lstStyle/>
                    <a:p>
                      <a:pPr marL="0" algn="l" defTabSz="914400" rtl="0" eaLnBrk="1" fontAlgn="b" latinLnBrk="0" hangingPunct="1"/>
                      <a:r>
                        <a:rPr lang="en-US" sz="1800" b="1" i="0" u="none" strike="noStrike" kern="1200" dirty="0">
                          <a:solidFill>
                            <a:srgbClr val="000000"/>
                          </a:solidFill>
                          <a:latin typeface="Poppins"/>
                          <a:ea typeface="+mn-ea"/>
                          <a:cs typeface="+mn-cs"/>
                        </a:rPr>
                        <a:t>Mineral products </a:t>
                      </a:r>
                      <a:r>
                        <a:rPr lang="en-US" sz="1100" b="0" i="0" u="none" strike="noStrike" kern="1200" dirty="0">
                          <a:solidFill>
                            <a:srgbClr val="000000"/>
                          </a:solidFill>
                          <a:latin typeface="Poppins"/>
                          <a:ea typeface="+mn-ea"/>
                          <a:cs typeface="+mn-cs"/>
                        </a:rPr>
                        <a:t>(Petroleum oils, coke, bituminous mastics, bitumen, cement clinkers, pitch)</a:t>
                      </a:r>
                      <a:endParaRPr lang="en-US" sz="1800" b="0" i="0" u="none" strike="noStrike" kern="1200" dirty="0">
                        <a:solidFill>
                          <a:srgbClr val="000000"/>
                        </a:solidFill>
                        <a:latin typeface="Poppins"/>
                        <a:ea typeface="+mn-ea"/>
                        <a:cs typeface="+mn-c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800" b="1" i="0" u="none" strike="noStrike" kern="1200" dirty="0">
                          <a:solidFill>
                            <a:srgbClr val="000000"/>
                          </a:solidFill>
                          <a:latin typeface="Poppins"/>
                          <a:ea typeface="+mn-ea"/>
                          <a:cs typeface="+mn-cs"/>
                        </a:rPr>
                        <a:t>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5117249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47971"/>
            <a:ext cx="11321312" cy="958794"/>
          </a:xfrm>
          <a:solidFill>
            <a:schemeClr val="accent4"/>
          </a:solidFill>
        </p:spPr>
        <p:txBody>
          <a:bodyPr>
            <a:noAutofit/>
          </a:bodyPr>
          <a:lstStyle/>
          <a:p>
            <a:r>
              <a:rPr lang="en-US" sz="3200" dirty="0">
                <a:latin typeface="Poppins"/>
              </a:rPr>
              <a:t>Composition of Liberalized Products in 5 years for Pakistan</a:t>
            </a:r>
          </a:p>
        </p:txBody>
      </p:sp>
      <p:graphicFrame>
        <p:nvGraphicFramePr>
          <p:cNvPr id="4" name="Table 3"/>
          <p:cNvGraphicFramePr>
            <a:graphicFrameLocks noGrp="1"/>
          </p:cNvGraphicFramePr>
          <p:nvPr/>
        </p:nvGraphicFramePr>
        <p:xfrm>
          <a:off x="406400" y="1134523"/>
          <a:ext cx="11321312" cy="5287540"/>
        </p:xfrm>
        <a:graphic>
          <a:graphicData uri="http://schemas.openxmlformats.org/drawingml/2006/table">
            <a:tbl>
              <a:tblPr/>
              <a:tblGrid>
                <a:gridCol w="10129814">
                  <a:extLst>
                    <a:ext uri="{9D8B030D-6E8A-4147-A177-3AD203B41FA5}">
                      <a16:colId xmlns:a16="http://schemas.microsoft.com/office/drawing/2014/main" val="20000"/>
                    </a:ext>
                  </a:extLst>
                </a:gridCol>
                <a:gridCol w="1191498">
                  <a:extLst>
                    <a:ext uri="{9D8B030D-6E8A-4147-A177-3AD203B41FA5}">
                      <a16:colId xmlns:a16="http://schemas.microsoft.com/office/drawing/2014/main" val="20001"/>
                    </a:ext>
                  </a:extLst>
                </a:gridCol>
              </a:tblGrid>
              <a:tr h="979313">
                <a:tc>
                  <a:txBody>
                    <a:bodyPr/>
                    <a:lstStyle/>
                    <a:p>
                      <a:pPr algn="ctr" rtl="0" fontAlgn="t"/>
                      <a:r>
                        <a:rPr lang="en-US" sz="2000" b="1" i="0" u="none" strike="noStrike" dirty="0">
                          <a:solidFill>
                            <a:srgbClr val="000000"/>
                          </a:solidFill>
                          <a:latin typeface="Poppins"/>
                        </a:rPr>
                        <a:t>Sectors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t"/>
                      <a:r>
                        <a:rPr lang="en-US" sz="2000" b="1" i="0" u="none" strike="noStrike" dirty="0">
                          <a:solidFill>
                            <a:srgbClr val="000000"/>
                          </a:solidFill>
                          <a:latin typeface="Poppins"/>
                        </a:rPr>
                        <a:t># TLs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10000"/>
                  </a:ext>
                </a:extLst>
              </a:tr>
              <a:tr h="373667">
                <a:tc>
                  <a:txBody>
                    <a:bodyPr/>
                    <a:lstStyle/>
                    <a:p>
                      <a:pPr algn="l" fontAlgn="b"/>
                      <a:r>
                        <a:rPr lang="en-US" sz="1800" b="1" i="0" u="none" strike="noStrike" dirty="0">
                          <a:solidFill>
                            <a:srgbClr val="000000"/>
                          </a:solidFill>
                          <a:latin typeface="Poppins"/>
                        </a:rPr>
                        <a:t>Glass and glassware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7880">
                <a:tc>
                  <a:txBody>
                    <a:bodyPr/>
                    <a:lstStyle/>
                    <a:p>
                      <a:pPr algn="l" fontAlgn="b"/>
                      <a:r>
                        <a:rPr lang="en-US" sz="1800" b="1" i="0" u="none" strike="noStrike" dirty="0">
                          <a:solidFill>
                            <a:srgbClr val="000000"/>
                          </a:solidFill>
                          <a:latin typeface="Poppins"/>
                        </a:rPr>
                        <a:t>Footwear and headgear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7880">
                <a:tc>
                  <a:txBody>
                    <a:bodyPr/>
                    <a:lstStyle/>
                    <a:p>
                      <a:pPr algn="l" fontAlgn="b"/>
                      <a:r>
                        <a:rPr lang="en-US" sz="1800" b="1" i="0" u="none" strike="noStrike" dirty="0">
                          <a:solidFill>
                            <a:srgbClr val="000000"/>
                          </a:solidFill>
                          <a:latin typeface="Poppins"/>
                        </a:rPr>
                        <a:t>Leather </a:t>
                      </a:r>
                      <a:r>
                        <a:rPr lang="en-US" sz="1100" b="0" i="0" u="none" strike="noStrike" dirty="0">
                          <a:solidFill>
                            <a:srgbClr val="000000"/>
                          </a:solidFill>
                          <a:latin typeface="Poppins"/>
                        </a:rPr>
                        <a:t>(Raw skins &amp; hides, other raw hides, articles of leather)</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7880">
                <a:tc>
                  <a:txBody>
                    <a:bodyPr/>
                    <a:lstStyle/>
                    <a:p>
                      <a:pPr algn="l" fontAlgn="b"/>
                      <a:r>
                        <a:rPr lang="en-US" sz="1800" b="1" i="0" u="none" strike="noStrike" dirty="0">
                          <a:solidFill>
                            <a:srgbClr val="000000"/>
                          </a:solidFill>
                          <a:latin typeface="Poppins"/>
                        </a:rPr>
                        <a:t>Ceramics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7880">
                <a:tc>
                  <a:txBody>
                    <a:bodyPr/>
                    <a:lstStyle/>
                    <a:p>
                      <a:pPr algn="l" fontAlgn="b"/>
                      <a:r>
                        <a:rPr lang="en-US" sz="1800" b="1" i="0" u="none" strike="noStrike" dirty="0">
                          <a:solidFill>
                            <a:srgbClr val="000000"/>
                          </a:solidFill>
                          <a:latin typeface="Poppins"/>
                        </a:rPr>
                        <a:t>Plant</a:t>
                      </a:r>
                      <a:r>
                        <a:rPr lang="en-US" sz="1800" b="1" i="0" u="none" strike="noStrike" baseline="0" dirty="0">
                          <a:solidFill>
                            <a:srgbClr val="000000"/>
                          </a:solidFill>
                          <a:latin typeface="Poppins"/>
                        </a:rPr>
                        <a:t> Products </a:t>
                      </a:r>
                      <a:r>
                        <a:rPr lang="en-US" sz="1100" b="0" i="0" u="none" strike="noStrike" baseline="0" dirty="0">
                          <a:solidFill>
                            <a:srgbClr val="000000"/>
                          </a:solidFill>
                          <a:latin typeface="Poppins"/>
                        </a:rPr>
                        <a:t>(Leguminous vegetables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7880">
                <a:tc>
                  <a:txBody>
                    <a:bodyPr/>
                    <a:lstStyle/>
                    <a:p>
                      <a:pPr algn="l" fontAlgn="b"/>
                      <a:r>
                        <a:rPr lang="en-US" sz="1800" b="1" i="0" u="none" strike="noStrike" dirty="0">
                          <a:solidFill>
                            <a:srgbClr val="000000"/>
                          </a:solidFill>
                          <a:latin typeface="Poppins"/>
                        </a:rPr>
                        <a:t>Paper and paperboard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7880">
                <a:tc>
                  <a:txBody>
                    <a:bodyPr/>
                    <a:lstStyle/>
                    <a:p>
                      <a:pPr algn="l" fontAlgn="b"/>
                      <a:r>
                        <a:rPr lang="en-US" sz="1800" b="1" i="0" u="none" strike="noStrike" dirty="0">
                          <a:solidFill>
                            <a:srgbClr val="000000"/>
                          </a:solidFill>
                          <a:latin typeface="Poppins"/>
                        </a:rPr>
                        <a:t>Oil seeds,</a:t>
                      </a:r>
                      <a:r>
                        <a:rPr lang="en-US" sz="1800" b="1" i="0" u="none" strike="noStrike" baseline="0" dirty="0">
                          <a:solidFill>
                            <a:srgbClr val="000000"/>
                          </a:solidFill>
                          <a:latin typeface="Poppins"/>
                        </a:rPr>
                        <a:t> </a:t>
                      </a:r>
                      <a:r>
                        <a:rPr lang="en-US" sz="1800" b="1" i="0" u="none" strike="noStrike" dirty="0" err="1">
                          <a:solidFill>
                            <a:srgbClr val="000000"/>
                          </a:solidFill>
                          <a:latin typeface="Poppins"/>
                        </a:rPr>
                        <a:t>lac</a:t>
                      </a:r>
                      <a:r>
                        <a:rPr lang="en-US" sz="1800" b="1" i="0" u="none" strike="noStrike" dirty="0">
                          <a:solidFill>
                            <a:srgbClr val="000000"/>
                          </a:solidFill>
                          <a:latin typeface="Poppins"/>
                        </a:rPr>
                        <a:t>, gums,</a:t>
                      </a:r>
                      <a:r>
                        <a:rPr lang="en-US" sz="1800" b="1" i="0" u="none" strike="noStrike" baseline="0" dirty="0">
                          <a:solidFill>
                            <a:srgbClr val="000000"/>
                          </a:solidFill>
                          <a:latin typeface="Poppins"/>
                        </a:rPr>
                        <a:t> </a:t>
                      </a:r>
                      <a:r>
                        <a:rPr lang="en-US" sz="1800" b="1" i="0" u="none" strike="noStrike" dirty="0">
                          <a:solidFill>
                            <a:srgbClr val="000000"/>
                          </a:solidFill>
                          <a:latin typeface="Poppins"/>
                        </a:rPr>
                        <a:t>fats and oils</a:t>
                      </a:r>
                      <a:r>
                        <a:rPr lang="en-US" sz="1800" b="1" i="0" u="none" strike="noStrike" baseline="0" dirty="0">
                          <a:solidFill>
                            <a:srgbClr val="000000"/>
                          </a:solidFill>
                          <a:latin typeface="Poppins"/>
                        </a:rPr>
                        <a:t> </a:t>
                      </a:r>
                      <a:r>
                        <a:rPr lang="en-US" sz="1100" b="0" i="0" u="none" strike="noStrike" baseline="0" dirty="0">
                          <a:solidFill>
                            <a:srgbClr val="000000"/>
                          </a:solidFill>
                          <a:latin typeface="Poppins"/>
                        </a:rPr>
                        <a:t>(Swedes, </a:t>
                      </a:r>
                      <a:r>
                        <a:rPr lang="en-US" sz="1100" b="0" i="0" u="none" strike="noStrike" baseline="0" dirty="0" err="1">
                          <a:solidFill>
                            <a:srgbClr val="000000"/>
                          </a:solidFill>
                          <a:latin typeface="Poppins"/>
                        </a:rPr>
                        <a:t>mangolds</a:t>
                      </a:r>
                      <a:r>
                        <a:rPr lang="en-US" sz="1100" b="0" i="0" u="none" strike="noStrike" baseline="0" dirty="0">
                          <a:solidFill>
                            <a:srgbClr val="000000"/>
                          </a:solidFill>
                          <a:latin typeface="Poppins"/>
                        </a:rPr>
                        <a:t>, fodder roots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7880">
                <a:tc>
                  <a:txBody>
                    <a:bodyPr/>
                    <a:lstStyle/>
                    <a:p>
                      <a:pPr algn="l" fontAlgn="b"/>
                      <a:r>
                        <a:rPr lang="en-US" sz="1800" b="1" i="0" u="none" strike="noStrike" dirty="0">
                          <a:solidFill>
                            <a:srgbClr val="000000"/>
                          </a:solidFill>
                          <a:latin typeface="Poppins"/>
                        </a:rPr>
                        <a:t>Pearls and precious stones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7880">
                <a:tc>
                  <a:txBody>
                    <a:bodyPr/>
                    <a:lstStyle/>
                    <a:p>
                      <a:pPr algn="l" fontAlgn="b"/>
                      <a:r>
                        <a:rPr lang="en-US" sz="1800" b="1" i="0" u="none" strike="noStrike" dirty="0">
                          <a:solidFill>
                            <a:srgbClr val="000000"/>
                          </a:solidFill>
                          <a:latin typeface="Poppins"/>
                        </a:rPr>
                        <a:t>Animal</a:t>
                      </a:r>
                      <a:r>
                        <a:rPr lang="en-US" sz="1800" b="1" i="0" u="none" strike="noStrike" baseline="0" dirty="0">
                          <a:solidFill>
                            <a:srgbClr val="000000"/>
                          </a:solidFill>
                          <a:latin typeface="Poppins"/>
                        </a:rPr>
                        <a:t> Products </a:t>
                      </a:r>
                      <a:r>
                        <a:rPr lang="en-US" sz="1100" b="0" i="0" u="none" strike="noStrike" baseline="0" dirty="0">
                          <a:solidFill>
                            <a:srgbClr val="000000"/>
                          </a:solidFill>
                          <a:latin typeface="Poppins"/>
                        </a:rPr>
                        <a:t>(</a:t>
                      </a:r>
                      <a:r>
                        <a:rPr lang="en-US" sz="1100" b="0" i="0" u="none" strike="noStrike" baseline="0" dirty="0" err="1">
                          <a:solidFill>
                            <a:srgbClr val="000000"/>
                          </a:solidFill>
                          <a:latin typeface="Poppins"/>
                        </a:rPr>
                        <a:t>Amberigus</a:t>
                      </a:r>
                      <a:r>
                        <a:rPr lang="en-US" sz="1100" b="0" i="0" u="none" strike="noStrike" baseline="0" dirty="0">
                          <a:solidFill>
                            <a:srgbClr val="000000"/>
                          </a:solidFill>
                          <a:latin typeface="Poppins"/>
                        </a:rPr>
                        <a:t>)</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7880">
                <a:tc>
                  <a:txBody>
                    <a:bodyPr/>
                    <a:lstStyle/>
                    <a:p>
                      <a:pPr algn="l" fontAlgn="b"/>
                      <a:r>
                        <a:rPr lang="en-US" sz="1800" b="1" i="0" u="none" strike="noStrike">
                          <a:solidFill>
                            <a:srgbClr val="000000"/>
                          </a:solidFill>
                          <a:latin typeface="Poppins"/>
                        </a:rPr>
                        <a:t>Misc manufactured articles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27880">
                <a:tc>
                  <a:txBody>
                    <a:bodyPr/>
                    <a:lstStyle/>
                    <a:p>
                      <a:pPr algn="l" fontAlgn="b"/>
                      <a:r>
                        <a:rPr lang="en-US" sz="1800" b="1" i="0" u="none" strike="noStrike">
                          <a:solidFill>
                            <a:srgbClr val="000000"/>
                          </a:solidFill>
                          <a:latin typeface="Poppins"/>
                        </a:rPr>
                        <a:t>Prepared Food Stuff</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27880">
                <a:tc>
                  <a:txBody>
                    <a:bodyPr/>
                    <a:lstStyle/>
                    <a:p>
                      <a:pPr algn="l" fontAlgn="b"/>
                      <a:r>
                        <a:rPr lang="en-US" sz="1800" b="1" i="0" u="none" strike="noStrike">
                          <a:solidFill>
                            <a:srgbClr val="000000"/>
                          </a:solidFill>
                          <a:latin typeface="Poppins"/>
                        </a:rPr>
                        <a:t>Works of art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7880">
                <a:tc>
                  <a:txBody>
                    <a:bodyPr/>
                    <a:lstStyle/>
                    <a:p>
                      <a:pPr algn="l" fontAlgn="b"/>
                      <a:r>
                        <a:rPr lang="en-US" sz="1800" b="1" i="0" u="none" strike="noStrike" dirty="0">
                          <a:solidFill>
                            <a:srgbClr val="000000"/>
                          </a:solidFill>
                          <a:latin typeface="Poppins"/>
                        </a:rPr>
                        <a:t>Grand Total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800" b="1" i="0" u="none" strike="noStrike" dirty="0">
                          <a:solidFill>
                            <a:srgbClr val="000000"/>
                          </a:solidFill>
                          <a:latin typeface="Poppins"/>
                        </a:rPr>
                        <a:t>1235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13"/>
                  </a:ext>
                </a:extLst>
              </a:tr>
            </a:tbl>
          </a:graphicData>
        </a:graphic>
      </p:graphicFrame>
      <p:sp>
        <p:nvSpPr>
          <p:cNvPr id="5" name="TextBox 4">
            <a:extLst>
              <a:ext uri="{FF2B5EF4-FFF2-40B4-BE49-F238E27FC236}">
                <a16:creationId xmlns:a16="http://schemas.microsoft.com/office/drawing/2014/main" id="{0CC0CF18-B23C-454F-88E8-231043A27F3B}"/>
              </a:ext>
            </a:extLst>
          </p:cNvPr>
          <p:cNvSpPr txBox="1"/>
          <p:nvPr/>
        </p:nvSpPr>
        <p:spPr>
          <a:xfrm>
            <a:off x="7164280" y="6478375"/>
            <a:ext cx="12695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Main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4949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0" y="47971"/>
            <a:ext cx="11139132" cy="958794"/>
          </a:xfrm>
          <a:solidFill>
            <a:schemeClr val="accent4"/>
          </a:solidFill>
        </p:spPr>
        <p:txBody>
          <a:bodyPr>
            <a:noAutofit/>
          </a:bodyPr>
          <a:lstStyle/>
          <a:p>
            <a:r>
              <a:rPr lang="en-US" sz="3200" dirty="0">
                <a:latin typeface="Poppins"/>
              </a:rPr>
              <a:t>Composition of Liberalized Products in 10 years for Pakistan</a:t>
            </a:r>
          </a:p>
        </p:txBody>
      </p:sp>
      <p:graphicFrame>
        <p:nvGraphicFramePr>
          <p:cNvPr id="4" name="Table 3"/>
          <p:cNvGraphicFramePr>
            <a:graphicFrameLocks noGrp="1"/>
          </p:cNvGraphicFramePr>
          <p:nvPr/>
        </p:nvGraphicFramePr>
        <p:xfrm>
          <a:off x="277090" y="1174116"/>
          <a:ext cx="11237970" cy="5524398"/>
        </p:xfrm>
        <a:graphic>
          <a:graphicData uri="http://schemas.openxmlformats.org/drawingml/2006/table">
            <a:tbl>
              <a:tblPr/>
              <a:tblGrid>
                <a:gridCol w="10392698">
                  <a:extLst>
                    <a:ext uri="{9D8B030D-6E8A-4147-A177-3AD203B41FA5}">
                      <a16:colId xmlns:a16="http://schemas.microsoft.com/office/drawing/2014/main" val="20000"/>
                    </a:ext>
                  </a:extLst>
                </a:gridCol>
                <a:gridCol w="845272">
                  <a:extLst>
                    <a:ext uri="{9D8B030D-6E8A-4147-A177-3AD203B41FA5}">
                      <a16:colId xmlns:a16="http://schemas.microsoft.com/office/drawing/2014/main" val="20001"/>
                    </a:ext>
                  </a:extLst>
                </a:gridCol>
              </a:tblGrid>
              <a:tr h="961118">
                <a:tc>
                  <a:txBody>
                    <a:bodyPr/>
                    <a:lstStyle/>
                    <a:p>
                      <a:pPr algn="ctr" rtl="0" fontAlgn="t"/>
                      <a:r>
                        <a:rPr lang="en-US" sz="2000" b="1" i="0" u="none" strike="noStrike" dirty="0">
                          <a:solidFill>
                            <a:srgbClr val="000000"/>
                          </a:solidFill>
                          <a:latin typeface="Poppins"/>
                        </a:rPr>
                        <a:t>Sectors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t"/>
                      <a:r>
                        <a:rPr lang="en-US" sz="2000" b="1" i="0" u="none" strike="noStrike" dirty="0">
                          <a:solidFill>
                            <a:srgbClr val="000000"/>
                          </a:solidFill>
                          <a:latin typeface="Poppins"/>
                        </a:rPr>
                        <a:t># TLs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10000"/>
                  </a:ext>
                </a:extLst>
              </a:tr>
              <a:tr h="513988">
                <a:tc>
                  <a:txBody>
                    <a:bodyPr/>
                    <a:lstStyle/>
                    <a:p>
                      <a:pPr algn="l" fontAlgn="b"/>
                      <a:r>
                        <a:rPr lang="en-US" sz="1800" b="1" i="0" u="none" strike="noStrike" dirty="0">
                          <a:solidFill>
                            <a:srgbClr val="000000"/>
                          </a:solidFill>
                          <a:latin typeface="Poppins"/>
                        </a:rPr>
                        <a:t>Animal and Animal Products </a:t>
                      </a:r>
                      <a:r>
                        <a:rPr lang="en-US" sz="1100" b="0" i="0" u="none" strike="noStrike" dirty="0">
                          <a:solidFill>
                            <a:srgbClr val="000000"/>
                          </a:solidFill>
                          <a:latin typeface="Poppins"/>
                        </a:rPr>
                        <a:t>(Frozen  and fresh fish, crustaceans, poultry, fillets, cut flowers, </a:t>
                      </a:r>
                      <a:r>
                        <a:rPr lang="en-US" sz="1100" b="0" i="0" u="none" strike="noStrike" dirty="0" err="1">
                          <a:solidFill>
                            <a:srgbClr val="000000"/>
                          </a:solidFill>
                          <a:latin typeface="Poppins"/>
                        </a:rPr>
                        <a:t>molluscs</a:t>
                      </a:r>
                      <a:r>
                        <a:rPr lang="en-US" sz="1100" b="0" i="0" u="none" strike="noStrike" dirty="0">
                          <a:solidFill>
                            <a:srgbClr val="000000"/>
                          </a:solidFill>
                          <a:latin typeface="Poppins"/>
                        </a:rPr>
                        <a:t>)</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197</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3988">
                <a:tc>
                  <a:txBody>
                    <a:bodyPr/>
                    <a:lstStyle/>
                    <a:p>
                      <a:pPr algn="l" fontAlgn="b"/>
                      <a:r>
                        <a:rPr lang="en-US" sz="1800" b="1" i="0" u="none" strike="noStrike" dirty="0">
                          <a:solidFill>
                            <a:srgbClr val="000000"/>
                          </a:solidFill>
                          <a:latin typeface="Poppins"/>
                        </a:rPr>
                        <a:t>Machinery </a:t>
                      </a:r>
                      <a:r>
                        <a:rPr lang="en-US" sz="1100" b="0" i="0" u="none" strike="noStrike" dirty="0">
                          <a:solidFill>
                            <a:srgbClr val="000000"/>
                          </a:solidFill>
                          <a:latin typeface="Poppins"/>
                        </a:rPr>
                        <a:t>(Printing </a:t>
                      </a:r>
                      <a:r>
                        <a:rPr lang="en-US" sz="1100" b="0" i="0" u="none" strike="noStrike" dirty="0" err="1">
                          <a:solidFill>
                            <a:srgbClr val="000000"/>
                          </a:solidFill>
                          <a:latin typeface="Poppins"/>
                        </a:rPr>
                        <a:t>machiners</a:t>
                      </a:r>
                      <a:r>
                        <a:rPr lang="en-US" sz="1100" b="0" i="0" u="none" strike="noStrike" dirty="0">
                          <a:solidFill>
                            <a:srgbClr val="000000"/>
                          </a:solidFill>
                          <a:latin typeface="Poppins"/>
                        </a:rPr>
                        <a:t>, engines, motors, pumps, air or </a:t>
                      </a:r>
                      <a:r>
                        <a:rPr lang="en-US" sz="1100" b="0" i="0" u="none" strike="noStrike" dirty="0" err="1">
                          <a:solidFill>
                            <a:srgbClr val="000000"/>
                          </a:solidFill>
                          <a:latin typeface="Poppins"/>
                        </a:rPr>
                        <a:t>vaccum</a:t>
                      </a:r>
                      <a:r>
                        <a:rPr lang="en-US" sz="1100" b="0" i="0" u="none" strike="noStrike" dirty="0">
                          <a:solidFill>
                            <a:srgbClr val="000000"/>
                          </a:solidFill>
                          <a:latin typeface="Poppins"/>
                        </a:rPr>
                        <a:t> pumps, dishwashers, centrifuges, refrigerators, converters,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168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3988">
                <a:tc>
                  <a:txBody>
                    <a:bodyPr/>
                    <a:lstStyle/>
                    <a:p>
                      <a:pPr algn="l" fontAlgn="b"/>
                      <a:r>
                        <a:rPr lang="en-US" sz="1800" b="1" i="0" u="none" strike="noStrike" dirty="0">
                          <a:solidFill>
                            <a:srgbClr val="000000"/>
                          </a:solidFill>
                          <a:latin typeface="Poppins"/>
                        </a:rPr>
                        <a:t>Electrical equipment </a:t>
                      </a:r>
                      <a:r>
                        <a:rPr lang="en-US" sz="1100" b="0" i="0" u="none" strike="noStrike" dirty="0">
                          <a:solidFill>
                            <a:srgbClr val="000000"/>
                          </a:solidFill>
                          <a:latin typeface="Poppins"/>
                        </a:rPr>
                        <a:t>(</a:t>
                      </a:r>
                      <a:r>
                        <a:rPr lang="fr-FR" sz="1100" b="0" i="0" u="none" strike="noStrike" dirty="0">
                          <a:solidFill>
                            <a:srgbClr val="000000"/>
                          </a:solidFill>
                          <a:latin typeface="Poppins"/>
                        </a:rPr>
                        <a:t>Transmission </a:t>
                      </a:r>
                      <a:r>
                        <a:rPr lang="fr-FR" sz="1100" b="0" i="0" u="none" strike="noStrike" dirty="0" err="1">
                          <a:solidFill>
                            <a:srgbClr val="000000"/>
                          </a:solidFill>
                          <a:latin typeface="Poppins"/>
                        </a:rPr>
                        <a:t>apparatus</a:t>
                      </a:r>
                      <a:r>
                        <a:rPr lang="fr-FR" sz="1100" b="0" i="0" u="none" strike="noStrike" dirty="0">
                          <a:solidFill>
                            <a:srgbClr val="000000"/>
                          </a:solidFill>
                          <a:latin typeface="Poppins"/>
                        </a:rPr>
                        <a:t>, </a:t>
                      </a:r>
                      <a:r>
                        <a:rPr lang="fr-FR" sz="1100" b="0" i="0" u="none" strike="noStrike" dirty="0" err="1">
                          <a:solidFill>
                            <a:srgbClr val="000000"/>
                          </a:solidFill>
                          <a:latin typeface="Poppins"/>
                        </a:rPr>
                        <a:t>transformers</a:t>
                      </a:r>
                      <a:r>
                        <a:rPr lang="fr-FR" sz="1100" b="0" i="0" u="none" strike="noStrike" dirty="0">
                          <a:solidFill>
                            <a:srgbClr val="000000"/>
                          </a:solidFill>
                          <a:latin typeface="Poppins"/>
                        </a:rPr>
                        <a:t>, parts, Motors, </a:t>
                      </a:r>
                      <a:r>
                        <a:rPr lang="fr-FR" sz="1100" b="0" i="0" u="none" strike="noStrike" dirty="0" err="1">
                          <a:solidFill>
                            <a:srgbClr val="000000"/>
                          </a:solidFill>
                          <a:latin typeface="Poppins"/>
                        </a:rPr>
                        <a:t>apparatus</a:t>
                      </a:r>
                      <a:r>
                        <a:rPr lang="fr-FR" sz="1100" b="0" i="0" u="none" strike="noStrike" dirty="0">
                          <a:solidFill>
                            <a:srgbClr val="000000"/>
                          </a:solidFill>
                          <a:latin typeface="Poppins"/>
                        </a:rPr>
                        <a:t>, </a:t>
                      </a:r>
                      <a:r>
                        <a:rPr lang="fr-FR" sz="1100" b="0" i="0" u="none" strike="noStrike" dirty="0" err="1">
                          <a:solidFill>
                            <a:srgbClr val="000000"/>
                          </a:solidFill>
                          <a:latin typeface="Poppins"/>
                        </a:rPr>
                        <a:t>waste</a:t>
                      </a:r>
                      <a:r>
                        <a:rPr lang="fr-FR" sz="1100" b="0" i="0" u="none" strike="noStrike" dirty="0">
                          <a:solidFill>
                            <a:srgbClr val="000000"/>
                          </a:solidFill>
                          <a:latin typeface="Poppins"/>
                        </a:rPr>
                        <a:t> &amp; </a:t>
                      </a:r>
                      <a:r>
                        <a:rPr lang="fr-FR" sz="1100" b="0" i="0" u="none" strike="noStrike" dirty="0" err="1">
                          <a:solidFill>
                            <a:srgbClr val="000000"/>
                          </a:solidFill>
                          <a:latin typeface="Poppins"/>
                        </a:rPr>
                        <a:t>scrap</a:t>
                      </a:r>
                      <a:r>
                        <a:rPr lang="fr-FR" sz="1100" b="0" i="0" u="none" strike="noStrike" dirty="0">
                          <a:solidFill>
                            <a:srgbClr val="000000"/>
                          </a:solidFill>
                          <a:latin typeface="Poppins"/>
                        </a:rPr>
                        <a:t>, microphones, parts, microphones, </a:t>
                      </a:r>
                      <a:r>
                        <a:rPr lang="fr-FR" sz="1100" b="0" i="0" u="none" strike="noStrike" dirty="0" err="1">
                          <a:solidFill>
                            <a:srgbClr val="000000"/>
                          </a:solidFill>
                          <a:latin typeface="Poppins"/>
                        </a:rPr>
                        <a:t>cells</a:t>
                      </a:r>
                      <a:r>
                        <a:rPr lang="fr-FR" sz="1100" b="0" i="0" u="none" strike="noStrike" dirty="0">
                          <a:solidFill>
                            <a:srgbClr val="000000"/>
                          </a:solidFill>
                          <a:latin typeface="Poppins"/>
                        </a:rPr>
                        <a:t>, monitors, ignition </a:t>
                      </a:r>
                      <a:r>
                        <a:rPr lang="fr-FR" sz="1100" b="0" i="0" u="none" strike="noStrike" dirty="0" err="1">
                          <a:solidFill>
                            <a:srgbClr val="000000"/>
                          </a:solidFill>
                          <a:latin typeface="Poppins"/>
                        </a:rPr>
                        <a:t>equipment</a:t>
                      </a:r>
                      <a:r>
                        <a:rPr lang="fr-FR" sz="1100" b="0" i="0" u="none" strike="noStrike" dirty="0">
                          <a:solidFill>
                            <a:srgbClr val="000000"/>
                          </a:solidFill>
                          <a:latin typeface="Poppins"/>
                        </a:rPr>
                        <a:t>, </a:t>
                      </a:r>
                      <a:r>
                        <a:rPr lang="fr-FR" sz="1100" b="0" i="0" u="none" strike="noStrike" dirty="0" err="1">
                          <a:solidFill>
                            <a:srgbClr val="000000"/>
                          </a:solidFill>
                          <a:latin typeface="Poppins"/>
                        </a:rPr>
                        <a:t>accumulators</a:t>
                      </a:r>
                      <a:r>
                        <a:rPr lang="fr-FR" sz="1100" b="0" i="0" u="none" strike="noStrike" dirty="0">
                          <a:solidFill>
                            <a:srgbClr val="000000"/>
                          </a:solidFill>
                          <a:latin typeface="Poppins"/>
                        </a:rPr>
                        <a:t>, </a:t>
                      </a:r>
                      <a:r>
                        <a:rPr lang="fr-FR" sz="1100" b="0" i="0" u="none" strike="noStrike" dirty="0" err="1">
                          <a:solidFill>
                            <a:srgbClr val="000000"/>
                          </a:solidFill>
                          <a:latin typeface="Poppins"/>
                        </a:rPr>
                        <a:t>electrodes</a:t>
                      </a:r>
                      <a:r>
                        <a:rPr lang="fr-FR" sz="1100" b="0" i="0" u="none" strike="noStrike" dirty="0">
                          <a:solidFill>
                            <a:srgbClr val="000000"/>
                          </a:solidFill>
                          <a:latin typeface="Poppins"/>
                        </a:rPr>
                        <a:t>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130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3988">
                <a:tc>
                  <a:txBody>
                    <a:bodyPr/>
                    <a:lstStyle/>
                    <a:p>
                      <a:pPr algn="l" fontAlgn="b"/>
                      <a:r>
                        <a:rPr lang="en-US" sz="1800" b="1" i="0" u="none" strike="noStrike" dirty="0">
                          <a:solidFill>
                            <a:srgbClr val="000000"/>
                          </a:solidFill>
                          <a:latin typeface="Poppins"/>
                        </a:rPr>
                        <a:t>Plant</a:t>
                      </a:r>
                      <a:r>
                        <a:rPr lang="en-US" sz="1800" b="1" i="0" u="none" strike="noStrike" baseline="0" dirty="0">
                          <a:solidFill>
                            <a:srgbClr val="000000"/>
                          </a:solidFill>
                          <a:latin typeface="Poppins"/>
                        </a:rPr>
                        <a:t> Products </a:t>
                      </a:r>
                      <a:r>
                        <a:rPr lang="en-US" sz="1100" b="0" i="0" u="none" strike="noStrike" baseline="0" dirty="0">
                          <a:solidFill>
                            <a:srgbClr val="000000"/>
                          </a:solidFill>
                          <a:latin typeface="Poppins"/>
                        </a:rPr>
                        <a:t>(Strawberries, grapes, bananas, nuts, coconuts, apricots, apples, melons, vegetables, roots, malt, vegetables, ginger, anis seeds, mate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101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1788">
                <a:tc>
                  <a:txBody>
                    <a:bodyPr/>
                    <a:lstStyle/>
                    <a:p>
                      <a:pPr algn="l" fontAlgn="b"/>
                      <a:r>
                        <a:rPr lang="en-US" sz="1800" b="1" i="0" u="none" strike="noStrike" dirty="0">
                          <a:solidFill>
                            <a:srgbClr val="000000"/>
                          </a:solidFill>
                          <a:latin typeface="Poppins"/>
                        </a:rPr>
                        <a:t>Medical or surgical instruments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96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13988">
                <a:tc>
                  <a:txBody>
                    <a:bodyPr/>
                    <a:lstStyle/>
                    <a:p>
                      <a:pPr algn="l" fontAlgn="b"/>
                      <a:r>
                        <a:rPr lang="en-US" sz="1800" b="1" i="0" u="none" strike="noStrike" dirty="0">
                          <a:solidFill>
                            <a:srgbClr val="000000"/>
                          </a:solidFill>
                          <a:latin typeface="Poppins"/>
                        </a:rPr>
                        <a:t>Chemicals </a:t>
                      </a:r>
                      <a:r>
                        <a:rPr lang="en-US" sz="1100" b="0" i="0" u="none" strike="noStrike" dirty="0">
                          <a:solidFill>
                            <a:srgbClr val="000000"/>
                          </a:solidFill>
                          <a:latin typeface="Poppins"/>
                        </a:rPr>
                        <a:t>(Glues, lubricants, paints, varnishes, shoe polishes, albumins, mixtures, beauty preps, pigments, surfaces active agents, printing inks and others)</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85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1788">
                <a:tc>
                  <a:txBody>
                    <a:bodyPr/>
                    <a:lstStyle/>
                    <a:p>
                      <a:pPr algn="l" fontAlgn="b"/>
                      <a:r>
                        <a:rPr lang="en-US" sz="1800" b="1" i="0" u="none" strike="noStrike" dirty="0">
                          <a:solidFill>
                            <a:srgbClr val="000000"/>
                          </a:solidFill>
                          <a:latin typeface="Poppins"/>
                        </a:rPr>
                        <a:t>Vehicles </a:t>
                      </a:r>
                      <a:r>
                        <a:rPr lang="en-US" sz="1100" b="0" i="0" u="none" strike="noStrike" dirty="0">
                          <a:solidFill>
                            <a:srgbClr val="000000"/>
                          </a:solidFill>
                          <a:latin typeface="Poppins"/>
                        </a:rPr>
                        <a:t>(Parts/accessories, bicycles,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69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1788">
                <a:tc>
                  <a:txBody>
                    <a:bodyPr/>
                    <a:lstStyle/>
                    <a:p>
                      <a:pPr algn="l" fontAlgn="b"/>
                      <a:r>
                        <a:rPr lang="en-US" sz="1800" b="1" i="0" u="none" strike="noStrike" dirty="0">
                          <a:solidFill>
                            <a:srgbClr val="000000"/>
                          </a:solidFill>
                          <a:latin typeface="Poppins"/>
                        </a:rPr>
                        <a:t>Textiles </a:t>
                      </a:r>
                      <a:r>
                        <a:rPr lang="en-US" sz="1100" b="0" i="0" u="none" strike="noStrike" dirty="0">
                          <a:solidFill>
                            <a:srgbClr val="000000"/>
                          </a:solidFill>
                          <a:latin typeface="Poppins"/>
                        </a:rPr>
                        <a:t>(woven fabrics, tulles, impregnated fabrics, woven fabrics, carpets, wading, flax yarn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55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13988">
                <a:tc>
                  <a:txBody>
                    <a:bodyPr/>
                    <a:lstStyle/>
                    <a:p>
                      <a:pPr algn="l" fontAlgn="b"/>
                      <a:r>
                        <a:rPr lang="en-US" sz="1800" b="1" i="0" u="none" strike="noStrike" dirty="0">
                          <a:solidFill>
                            <a:srgbClr val="000000"/>
                          </a:solidFill>
                          <a:latin typeface="Poppins"/>
                        </a:rPr>
                        <a:t>Prepared Food Stuff </a:t>
                      </a:r>
                      <a:r>
                        <a:rPr lang="en-US" sz="1100" b="0" i="0" u="none" strike="noStrike" dirty="0">
                          <a:solidFill>
                            <a:srgbClr val="000000"/>
                          </a:solidFill>
                          <a:latin typeface="Poppins"/>
                        </a:rPr>
                        <a:t>(Prepared vegetables, cocoa, ethyl alcohol, fruits, </a:t>
                      </a:r>
                      <a:r>
                        <a:rPr lang="en-US" sz="1100" b="0" i="0" u="none" strike="noStrike" dirty="0" err="1">
                          <a:solidFill>
                            <a:srgbClr val="000000"/>
                          </a:solidFill>
                          <a:latin typeface="Poppins"/>
                        </a:rPr>
                        <a:t>choclate</a:t>
                      </a:r>
                      <a:r>
                        <a:rPr lang="en-US" sz="1100" b="0" i="0" u="none" strike="noStrike" dirty="0">
                          <a:solidFill>
                            <a:srgbClr val="000000"/>
                          </a:solidFill>
                          <a:latin typeface="Poppins"/>
                        </a:rPr>
                        <a:t>, preserved fish, sauces, waters, yeasts,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50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13988">
                <a:tc>
                  <a:txBody>
                    <a:bodyPr/>
                    <a:lstStyle/>
                    <a:p>
                      <a:pPr algn="l" fontAlgn="b"/>
                      <a:r>
                        <a:rPr lang="en-US" sz="1800" b="1" i="0" u="none" strike="noStrike" dirty="0">
                          <a:solidFill>
                            <a:srgbClr val="000000"/>
                          </a:solidFill>
                          <a:latin typeface="Poppins"/>
                        </a:rPr>
                        <a:t>Plastics</a:t>
                      </a:r>
                      <a:r>
                        <a:rPr lang="en-US" sz="1800" b="1" i="0" u="none" strike="noStrike" baseline="0" dirty="0">
                          <a:solidFill>
                            <a:srgbClr val="000000"/>
                          </a:solidFill>
                          <a:latin typeface="Poppins"/>
                        </a:rPr>
                        <a:t> </a:t>
                      </a:r>
                      <a:r>
                        <a:rPr lang="en-US" sz="1100" b="0" i="0" u="none" strike="noStrike" baseline="0" dirty="0">
                          <a:solidFill>
                            <a:srgbClr val="000000"/>
                          </a:solidFill>
                          <a:latin typeface="Poppins"/>
                        </a:rPr>
                        <a:t>(Articles for conveyance, polyamides, tubes, plates, coverings, monofilament, polymers, articles, tableware, kitchenware, </a:t>
                      </a:r>
                      <a:r>
                        <a:rPr lang="en-US" sz="1100" b="0" i="0" u="none" strike="noStrike" baseline="0" dirty="0" err="1">
                          <a:solidFill>
                            <a:srgbClr val="000000"/>
                          </a:solidFill>
                          <a:latin typeface="Poppins"/>
                        </a:rPr>
                        <a:t>polyacetals</a:t>
                      </a:r>
                      <a:r>
                        <a:rPr lang="en-US" sz="1100" b="0" i="0" u="none" strike="noStrike" baseline="0" dirty="0">
                          <a:solidFill>
                            <a:srgbClr val="000000"/>
                          </a:solidFill>
                          <a:latin typeface="Poppins"/>
                        </a:rPr>
                        <a:t>, baths, plates, polymers)</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45</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240370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21" y="47971"/>
            <a:ext cx="10922783" cy="958794"/>
          </a:xfrm>
          <a:solidFill>
            <a:schemeClr val="accent4"/>
          </a:solidFill>
        </p:spPr>
        <p:txBody>
          <a:bodyPr>
            <a:noAutofit/>
          </a:bodyPr>
          <a:lstStyle/>
          <a:p>
            <a:r>
              <a:rPr lang="en-US" sz="3200" dirty="0">
                <a:latin typeface="Poppins"/>
              </a:rPr>
              <a:t>Composition of Liberalized Products in 10 years for Pakistan</a:t>
            </a:r>
          </a:p>
        </p:txBody>
      </p:sp>
      <p:graphicFrame>
        <p:nvGraphicFramePr>
          <p:cNvPr id="4" name="Table 3"/>
          <p:cNvGraphicFramePr>
            <a:graphicFrameLocks noGrp="1"/>
          </p:cNvGraphicFramePr>
          <p:nvPr/>
        </p:nvGraphicFramePr>
        <p:xfrm>
          <a:off x="794327" y="1134523"/>
          <a:ext cx="11029078" cy="5085526"/>
        </p:xfrm>
        <a:graphic>
          <a:graphicData uri="http://schemas.openxmlformats.org/drawingml/2006/table">
            <a:tbl>
              <a:tblPr/>
              <a:tblGrid>
                <a:gridCol w="9654690">
                  <a:extLst>
                    <a:ext uri="{9D8B030D-6E8A-4147-A177-3AD203B41FA5}">
                      <a16:colId xmlns:a16="http://schemas.microsoft.com/office/drawing/2014/main" val="20000"/>
                    </a:ext>
                  </a:extLst>
                </a:gridCol>
                <a:gridCol w="1374388">
                  <a:extLst>
                    <a:ext uri="{9D8B030D-6E8A-4147-A177-3AD203B41FA5}">
                      <a16:colId xmlns:a16="http://schemas.microsoft.com/office/drawing/2014/main" val="20001"/>
                    </a:ext>
                  </a:extLst>
                </a:gridCol>
              </a:tblGrid>
              <a:tr h="875305">
                <a:tc>
                  <a:txBody>
                    <a:bodyPr/>
                    <a:lstStyle/>
                    <a:p>
                      <a:pPr algn="ctr" rtl="0" fontAlgn="t"/>
                      <a:r>
                        <a:rPr lang="en-US" sz="2000" b="1" i="0" u="none" strike="noStrike" dirty="0">
                          <a:solidFill>
                            <a:srgbClr val="000000"/>
                          </a:solidFill>
                          <a:latin typeface="Poppins"/>
                        </a:rPr>
                        <a:t>Sectors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tc>
                  <a:txBody>
                    <a:bodyPr/>
                    <a:lstStyle/>
                    <a:p>
                      <a:pPr algn="ctr" rtl="0" fontAlgn="t"/>
                      <a:r>
                        <a:rPr lang="en-US" sz="2000" b="1" i="0" u="none" strike="noStrike" dirty="0">
                          <a:solidFill>
                            <a:srgbClr val="000000"/>
                          </a:solidFill>
                          <a:latin typeface="Poppins"/>
                        </a:rPr>
                        <a:t># TLs </a:t>
                      </a:r>
                    </a:p>
                  </a:txBody>
                  <a:tcPr marL="5945" marR="5945" marT="5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10000"/>
                  </a:ext>
                </a:extLst>
              </a:tr>
              <a:tr h="468097">
                <a:tc>
                  <a:txBody>
                    <a:bodyPr/>
                    <a:lstStyle/>
                    <a:p>
                      <a:pPr algn="l" fontAlgn="b"/>
                      <a:r>
                        <a:rPr lang="en-US" sz="1800" b="1" i="0" u="none" strike="noStrike" dirty="0">
                          <a:solidFill>
                            <a:srgbClr val="000000"/>
                          </a:solidFill>
                          <a:latin typeface="Poppins"/>
                        </a:rPr>
                        <a:t>Other base metals </a:t>
                      </a:r>
                      <a:r>
                        <a:rPr lang="en-US" sz="1100" b="0" i="0" u="none" strike="noStrike" dirty="0">
                          <a:solidFill>
                            <a:srgbClr val="000000"/>
                          </a:solidFill>
                          <a:latin typeface="Poppins"/>
                        </a:rPr>
                        <a:t>(Base metals, </a:t>
                      </a:r>
                      <a:r>
                        <a:rPr lang="en-US" sz="1100" b="0" i="0" u="none" strike="noStrike" dirty="0" err="1">
                          <a:solidFill>
                            <a:srgbClr val="000000"/>
                          </a:solidFill>
                          <a:latin typeface="Poppins"/>
                        </a:rPr>
                        <a:t>aluminium</a:t>
                      </a:r>
                      <a:r>
                        <a:rPr lang="en-US" sz="1100" b="0" i="0" u="none" strike="noStrike" dirty="0">
                          <a:solidFill>
                            <a:srgbClr val="000000"/>
                          </a:solidFill>
                          <a:latin typeface="Poppins"/>
                        </a:rPr>
                        <a:t>, copper articles, padlocks, clasps, spanners, casks, drums,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40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8097">
                <a:tc>
                  <a:txBody>
                    <a:bodyPr/>
                    <a:lstStyle/>
                    <a:p>
                      <a:pPr algn="l" fontAlgn="b"/>
                      <a:r>
                        <a:rPr lang="en-US" sz="1800" b="1" i="0" u="none" strike="noStrike" dirty="0">
                          <a:solidFill>
                            <a:srgbClr val="000000"/>
                          </a:solidFill>
                          <a:latin typeface="Poppins"/>
                        </a:rPr>
                        <a:t>Iron and steel </a:t>
                      </a:r>
                      <a:r>
                        <a:rPr lang="en-US" sz="1100" b="0" i="0" u="none" strike="noStrike" dirty="0">
                          <a:solidFill>
                            <a:srgbClr val="000000"/>
                          </a:solidFill>
                          <a:latin typeface="Poppins"/>
                        </a:rPr>
                        <a:t>(Screws, bolts, nuts, flat rolled products, bars, rods, wires, nails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8097">
                <a:tc>
                  <a:txBody>
                    <a:bodyPr/>
                    <a:lstStyle/>
                    <a:p>
                      <a:pPr algn="l" fontAlgn="b"/>
                      <a:r>
                        <a:rPr lang="en-US" sz="1800" b="1" i="0" u="none" strike="noStrike" dirty="0">
                          <a:solidFill>
                            <a:srgbClr val="000000"/>
                          </a:solidFill>
                          <a:latin typeface="Poppins"/>
                        </a:rPr>
                        <a:t>Misc manufactured </a:t>
                      </a:r>
                      <a:r>
                        <a:rPr lang="en-US" sz="1100" b="0" i="0" u="none" strike="noStrike" dirty="0">
                          <a:solidFill>
                            <a:srgbClr val="000000"/>
                          </a:solidFill>
                          <a:latin typeface="Poppins"/>
                        </a:rPr>
                        <a:t>(articles Slide fasteners, typewriters, brooms, buttons, ball-points, lamps, scent sprays, sanitary towels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31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8097">
                <a:tc>
                  <a:txBody>
                    <a:bodyPr/>
                    <a:lstStyle/>
                    <a:p>
                      <a:pPr algn="l" fontAlgn="b"/>
                      <a:r>
                        <a:rPr lang="en-US" sz="1800" b="1" i="0" u="none" strike="noStrike" dirty="0">
                          <a:solidFill>
                            <a:srgbClr val="000000"/>
                          </a:solidFill>
                          <a:latin typeface="Poppins"/>
                        </a:rPr>
                        <a:t>Oil seeds,</a:t>
                      </a:r>
                      <a:r>
                        <a:rPr lang="en-US" sz="1800" b="1" i="0" u="none" strike="noStrike" baseline="0" dirty="0">
                          <a:solidFill>
                            <a:srgbClr val="000000"/>
                          </a:solidFill>
                          <a:latin typeface="Poppins"/>
                        </a:rPr>
                        <a:t> </a:t>
                      </a:r>
                      <a:r>
                        <a:rPr lang="en-US" sz="1800" b="1" i="0" u="none" strike="noStrike" dirty="0" err="1">
                          <a:solidFill>
                            <a:srgbClr val="000000"/>
                          </a:solidFill>
                          <a:latin typeface="Poppins"/>
                        </a:rPr>
                        <a:t>lac</a:t>
                      </a:r>
                      <a:r>
                        <a:rPr lang="en-US" sz="1800" b="1" i="0" u="none" strike="noStrike" dirty="0">
                          <a:solidFill>
                            <a:srgbClr val="000000"/>
                          </a:solidFill>
                          <a:latin typeface="Poppins"/>
                        </a:rPr>
                        <a:t>, gums, fats and oils </a:t>
                      </a:r>
                      <a:r>
                        <a:rPr lang="en-US" sz="1100" b="0" i="0" u="none" strike="noStrike" dirty="0">
                          <a:solidFill>
                            <a:srgbClr val="000000"/>
                          </a:solidFill>
                          <a:latin typeface="Poppins"/>
                        </a:rPr>
                        <a:t>(Locust beans, </a:t>
                      </a:r>
                      <a:r>
                        <a:rPr lang="en-US" sz="1100" b="0" i="0" u="none" strike="noStrike" dirty="0" err="1">
                          <a:solidFill>
                            <a:srgbClr val="000000"/>
                          </a:solidFill>
                          <a:latin typeface="Poppins"/>
                        </a:rPr>
                        <a:t>veg</a:t>
                      </a:r>
                      <a:r>
                        <a:rPr lang="en-US" sz="1100" b="0" i="0" u="none" strike="noStrike" dirty="0">
                          <a:solidFill>
                            <a:srgbClr val="000000"/>
                          </a:solidFill>
                          <a:latin typeface="Poppins"/>
                        </a:rPr>
                        <a:t> materials, hop cones, </a:t>
                      </a:r>
                      <a:r>
                        <a:rPr lang="en-US" sz="1100" b="0" i="0" u="none" strike="noStrike" dirty="0" err="1">
                          <a:solidFill>
                            <a:srgbClr val="000000"/>
                          </a:solidFill>
                          <a:latin typeface="Poppins"/>
                        </a:rPr>
                        <a:t>veg</a:t>
                      </a:r>
                      <a:r>
                        <a:rPr lang="en-US" sz="1100" b="0" i="0" u="none" strike="noStrike" dirty="0">
                          <a:solidFill>
                            <a:srgbClr val="000000"/>
                          </a:solidFill>
                          <a:latin typeface="Poppins"/>
                        </a:rPr>
                        <a:t> saps, cereal straw, copra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28</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3058">
                <a:tc>
                  <a:txBody>
                    <a:bodyPr/>
                    <a:lstStyle/>
                    <a:p>
                      <a:pPr algn="l" fontAlgn="b"/>
                      <a:r>
                        <a:rPr lang="en-US" sz="1800" b="1" i="0" u="none" strike="noStrike" dirty="0">
                          <a:solidFill>
                            <a:srgbClr val="000000"/>
                          </a:solidFill>
                          <a:latin typeface="Poppins"/>
                        </a:rPr>
                        <a:t>Glass and glassware </a:t>
                      </a:r>
                      <a:r>
                        <a:rPr lang="en-US" sz="1100" b="0" i="0" u="none" strike="noStrike" dirty="0">
                          <a:solidFill>
                            <a:srgbClr val="000000"/>
                          </a:solidFill>
                          <a:latin typeface="Poppins"/>
                        </a:rPr>
                        <a:t>(</a:t>
                      </a:r>
                      <a:r>
                        <a:rPr lang="fr-FR" sz="1100" b="0" i="0" u="none" strike="noStrike" dirty="0">
                          <a:solidFill>
                            <a:srgbClr val="000000"/>
                          </a:solidFill>
                          <a:latin typeface="Poppins"/>
                        </a:rPr>
                        <a:t>Articles, glass fibre, </a:t>
                      </a:r>
                      <a:r>
                        <a:rPr lang="fr-FR" sz="1100" b="0" i="0" u="none" strike="noStrike" dirty="0" err="1">
                          <a:solidFill>
                            <a:srgbClr val="000000"/>
                          </a:solidFill>
                          <a:latin typeface="Poppins"/>
                        </a:rPr>
                        <a:t>envelops</a:t>
                      </a:r>
                      <a:r>
                        <a:rPr lang="fr-FR" sz="1100" b="0" i="0" u="none" strike="noStrike" dirty="0">
                          <a:solidFill>
                            <a:srgbClr val="000000"/>
                          </a:solidFill>
                          <a:latin typeface="Poppins"/>
                        </a:rPr>
                        <a:t>, </a:t>
                      </a:r>
                      <a:r>
                        <a:rPr lang="fr-FR" sz="1100" b="0" i="0" u="none" strike="noStrike" dirty="0" err="1">
                          <a:solidFill>
                            <a:srgbClr val="000000"/>
                          </a:solidFill>
                          <a:latin typeface="Poppins"/>
                        </a:rPr>
                        <a:t>carboy</a:t>
                      </a:r>
                      <a:r>
                        <a:rPr lang="fr-FR" sz="1100" b="0" i="0" u="none" strike="noStrike" dirty="0">
                          <a:solidFill>
                            <a:srgbClr val="000000"/>
                          </a:solidFill>
                          <a:latin typeface="Poppins"/>
                        </a:rPr>
                        <a:t>, etc.)</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22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3058">
                <a:tc>
                  <a:txBody>
                    <a:bodyPr/>
                    <a:lstStyle/>
                    <a:p>
                      <a:pPr algn="l" fontAlgn="b"/>
                      <a:r>
                        <a:rPr lang="en-US" sz="1800" b="1" i="0" u="none" strike="noStrike" dirty="0">
                          <a:solidFill>
                            <a:srgbClr val="000000"/>
                          </a:solidFill>
                          <a:latin typeface="Poppins"/>
                        </a:rPr>
                        <a:t>Arms and ammunition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3058">
                <a:tc>
                  <a:txBody>
                    <a:bodyPr/>
                    <a:lstStyle/>
                    <a:p>
                      <a:pPr algn="l" fontAlgn="b"/>
                      <a:r>
                        <a:rPr lang="en-US" sz="1800" b="1" i="0" u="none" strike="noStrike">
                          <a:solidFill>
                            <a:srgbClr val="000000"/>
                          </a:solidFill>
                          <a:latin typeface="Poppins"/>
                        </a:rPr>
                        <a:t>Articles of stone, plaster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19</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3058">
                <a:tc>
                  <a:txBody>
                    <a:bodyPr/>
                    <a:lstStyle/>
                    <a:p>
                      <a:pPr algn="l" fontAlgn="b"/>
                      <a:r>
                        <a:rPr lang="en-US" sz="1800" b="1" i="0" u="none" strike="noStrike" dirty="0">
                          <a:solidFill>
                            <a:srgbClr val="000000"/>
                          </a:solidFill>
                          <a:latin typeface="Poppins"/>
                        </a:rPr>
                        <a:t>Rubber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3058">
                <a:tc>
                  <a:txBody>
                    <a:bodyPr/>
                    <a:lstStyle/>
                    <a:p>
                      <a:pPr algn="l" fontAlgn="b"/>
                      <a:r>
                        <a:rPr lang="en-US" sz="1800" b="1" i="0" u="none" strike="noStrike" dirty="0">
                          <a:solidFill>
                            <a:srgbClr val="000000"/>
                          </a:solidFill>
                          <a:latin typeface="Poppins"/>
                        </a:rPr>
                        <a:t>Mineral products </a:t>
                      </a:r>
                      <a:r>
                        <a:rPr lang="en-US" sz="1100" b="0" i="0" u="none" strike="noStrike" dirty="0">
                          <a:solidFill>
                            <a:srgbClr val="000000"/>
                          </a:solidFill>
                          <a:latin typeface="Poppins"/>
                        </a:rPr>
                        <a:t>(Petroleum)</a:t>
                      </a:r>
                      <a:endParaRPr lang="en-US" sz="1800" b="0" i="0" u="none" strike="noStrike" dirty="0">
                        <a:solidFill>
                          <a:srgbClr val="000000"/>
                        </a:solidFill>
                        <a:latin typeface="Poppins"/>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10</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79485">
                <a:tc>
                  <a:txBody>
                    <a:bodyPr/>
                    <a:lstStyle/>
                    <a:p>
                      <a:pPr algn="l" fontAlgn="b"/>
                      <a:r>
                        <a:rPr lang="en-US" sz="1800" b="1" i="0" u="none" strike="noStrike">
                          <a:solidFill>
                            <a:srgbClr val="000000"/>
                          </a:solidFill>
                          <a:latin typeface="Poppins"/>
                        </a:rPr>
                        <a:t>Wood articles, Work of art, Ceramics, Leather, Pearl, Footwear, Apparel, Paper and paperboard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Poppins"/>
                        </a:rPr>
                        <a:t>24</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3058">
                <a:tc>
                  <a:txBody>
                    <a:bodyPr/>
                    <a:lstStyle/>
                    <a:p>
                      <a:pPr algn="l" fontAlgn="b"/>
                      <a:r>
                        <a:rPr lang="en-US" sz="1800" b="1" i="0" u="none" strike="noStrike" dirty="0">
                          <a:solidFill>
                            <a:srgbClr val="000000"/>
                          </a:solidFill>
                          <a:latin typeface="Poppins"/>
                        </a:rPr>
                        <a:t>Grand Total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800" b="1" i="0" u="none" strike="noStrike" dirty="0">
                          <a:solidFill>
                            <a:srgbClr val="000000"/>
                          </a:solidFill>
                          <a:latin typeface="Poppins"/>
                        </a:rPr>
                        <a:t>1236</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1"/>
                  </a:ext>
                </a:extLst>
              </a:tr>
            </a:tbl>
          </a:graphicData>
        </a:graphic>
      </p:graphicFrame>
      <p:sp>
        <p:nvSpPr>
          <p:cNvPr id="5" name="TextBox 4">
            <a:extLst>
              <a:ext uri="{FF2B5EF4-FFF2-40B4-BE49-F238E27FC236}">
                <a16:creationId xmlns:a16="http://schemas.microsoft.com/office/drawing/2014/main" id="{02D06345-19B7-4D20-8FDB-26289AD7D80C}"/>
              </a:ext>
            </a:extLst>
          </p:cNvPr>
          <p:cNvSpPr txBox="1"/>
          <p:nvPr/>
        </p:nvSpPr>
        <p:spPr>
          <a:xfrm>
            <a:off x="7199791" y="6347807"/>
            <a:ext cx="12695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Main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4514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36EC8-54B7-4A3E-8197-4B2B1E0C6232}"/>
              </a:ext>
            </a:extLst>
          </p:cNvPr>
          <p:cNvSpPr>
            <a:spLocks noGrp="1"/>
          </p:cNvSpPr>
          <p:nvPr>
            <p:ph type="title"/>
          </p:nvPr>
        </p:nvSpPr>
        <p:spPr>
          <a:xfrm>
            <a:off x="111760" y="243840"/>
            <a:ext cx="10515600" cy="508635"/>
          </a:xfrm>
        </p:spPr>
        <p:txBody>
          <a:bodyPr>
            <a:normAutofit fontScale="90000"/>
          </a:bodyPr>
          <a:lstStyle/>
          <a:p>
            <a:r>
              <a:rPr lang="en-US" sz="2400" b="1" dirty="0"/>
              <a:t>HS – 02012000 (</a:t>
            </a:r>
            <a:r>
              <a:rPr lang="en-US" sz="2400" b="1" i="0" u="none" strike="noStrike" dirty="0">
                <a:solidFill>
                  <a:srgbClr val="000000"/>
                </a:solidFill>
                <a:effectLst/>
                <a:latin typeface="Times New Roman" panose="02020603050405020304" pitchFamily="18" charset="0"/>
              </a:rPr>
              <a:t>Fresh or chilled unboned bovine meat (excl. carcasses)</a:t>
            </a:r>
            <a:br>
              <a:rPr lang="en-US" sz="2400" b="1" i="0" u="none" strike="noStrike" dirty="0">
                <a:solidFill>
                  <a:srgbClr val="000000"/>
                </a:solidFill>
                <a:effectLst/>
                <a:latin typeface="Times New Roman" panose="02020603050405020304" pitchFamily="18" charset="0"/>
              </a:rPr>
            </a:br>
            <a:endParaRPr lang="en-US" sz="2400" b="1" dirty="0"/>
          </a:p>
        </p:txBody>
      </p:sp>
      <p:pic>
        <p:nvPicPr>
          <p:cNvPr id="5" name="Content Placeholder 4">
            <a:extLst>
              <a:ext uri="{FF2B5EF4-FFF2-40B4-BE49-F238E27FC236}">
                <a16:creationId xmlns:a16="http://schemas.microsoft.com/office/drawing/2014/main" id="{D8E21931-2F53-4647-A81F-252A43EE0666}"/>
              </a:ext>
            </a:extLst>
          </p:cNvPr>
          <p:cNvPicPr>
            <a:picLocks noGrp="1" noChangeAspect="1"/>
          </p:cNvPicPr>
          <p:nvPr>
            <p:ph idx="1"/>
          </p:nvPr>
        </p:nvPicPr>
        <p:blipFill>
          <a:blip r:embed="rId2"/>
          <a:stretch>
            <a:fillRect/>
          </a:stretch>
        </p:blipFill>
        <p:spPr>
          <a:xfrm>
            <a:off x="111760" y="3342641"/>
            <a:ext cx="12009119" cy="3515360"/>
          </a:xfrm>
        </p:spPr>
      </p:pic>
      <p:pic>
        <p:nvPicPr>
          <p:cNvPr id="9" name="Picture 8">
            <a:extLst>
              <a:ext uri="{FF2B5EF4-FFF2-40B4-BE49-F238E27FC236}">
                <a16:creationId xmlns:a16="http://schemas.microsoft.com/office/drawing/2014/main" id="{85E759CF-73B4-4A96-80E9-097A35DA0F61}"/>
              </a:ext>
            </a:extLst>
          </p:cNvPr>
          <p:cNvPicPr>
            <a:picLocks noChangeAspect="1"/>
          </p:cNvPicPr>
          <p:nvPr/>
        </p:nvPicPr>
        <p:blipFill>
          <a:blip r:embed="rId3"/>
          <a:stretch>
            <a:fillRect/>
          </a:stretch>
        </p:blipFill>
        <p:spPr>
          <a:xfrm>
            <a:off x="0" y="1009650"/>
            <a:ext cx="12192000" cy="2647950"/>
          </a:xfrm>
          <a:prstGeom prst="rect">
            <a:avLst/>
          </a:prstGeom>
        </p:spPr>
      </p:pic>
      <p:sp>
        <p:nvSpPr>
          <p:cNvPr id="11" name="TextBox 10">
            <a:extLst>
              <a:ext uri="{FF2B5EF4-FFF2-40B4-BE49-F238E27FC236}">
                <a16:creationId xmlns:a16="http://schemas.microsoft.com/office/drawing/2014/main" id="{0F88333D-311C-402C-A8CA-01BA28D2C454}"/>
              </a:ext>
            </a:extLst>
          </p:cNvPr>
          <p:cNvSpPr txBox="1"/>
          <p:nvPr/>
        </p:nvSpPr>
        <p:spPr>
          <a:xfrm>
            <a:off x="1095375" y="517207"/>
            <a:ext cx="9848850" cy="369332"/>
          </a:xfrm>
          <a:prstGeom prst="rect">
            <a:avLst/>
          </a:prstGeom>
          <a:solidFill>
            <a:srgbClr val="92D05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https://www.macmap.org/en//query/results?reporter=156&amp;partner=586&amp;product=020120&amp;level=6</a:t>
            </a:r>
          </a:p>
        </p:txBody>
      </p:sp>
    </p:spTree>
    <p:extLst>
      <p:ext uri="{BB962C8B-B14F-4D97-AF65-F5344CB8AC3E}">
        <p14:creationId xmlns:p14="http://schemas.microsoft.com/office/powerpoint/2010/main" val="13853428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136C-1B11-41ED-8320-3516E5C40275}"/>
              </a:ext>
            </a:extLst>
          </p:cNvPr>
          <p:cNvSpPr>
            <a:spLocks noGrp="1"/>
          </p:cNvSpPr>
          <p:nvPr>
            <p:ph type="title"/>
          </p:nvPr>
        </p:nvSpPr>
        <p:spPr>
          <a:xfrm>
            <a:off x="838200" y="365126"/>
            <a:ext cx="10515600" cy="511174"/>
          </a:xfrm>
          <a:solidFill>
            <a:schemeClr val="accent2"/>
          </a:solidFill>
        </p:spPr>
        <p:txBody>
          <a:bodyPr>
            <a:normAutofit fontScale="90000"/>
          </a:bodyPr>
          <a:lstStyle/>
          <a:p>
            <a:r>
              <a:rPr lang="en-US" sz="3200" b="1" i="0" u="none" strike="noStrike" dirty="0">
                <a:solidFill>
                  <a:srgbClr val="000000"/>
                </a:solidFill>
                <a:effectLst/>
                <a:latin typeface="Poppins"/>
              </a:rPr>
              <a:t>03028910 Fresh or chilled </a:t>
            </a:r>
            <a:r>
              <a:rPr lang="en-US" sz="3200" b="1" i="0" u="none" strike="noStrike" dirty="0" err="1">
                <a:solidFill>
                  <a:srgbClr val="000000"/>
                </a:solidFill>
                <a:effectLst/>
                <a:latin typeface="Poppins"/>
              </a:rPr>
              <a:t>scabber</a:t>
            </a:r>
            <a:r>
              <a:rPr lang="en-US" sz="3200" b="1" i="0" u="none" strike="noStrike" dirty="0">
                <a:solidFill>
                  <a:srgbClr val="000000"/>
                </a:solidFill>
                <a:effectLst/>
                <a:latin typeface="Poppins"/>
              </a:rPr>
              <a:t> fish (</a:t>
            </a:r>
            <a:r>
              <a:rPr lang="en-US" sz="3200" b="1" i="0" u="none" strike="noStrike" dirty="0" err="1">
                <a:solidFill>
                  <a:srgbClr val="000000"/>
                </a:solidFill>
                <a:effectLst/>
                <a:latin typeface="Poppins"/>
              </a:rPr>
              <a:t>trichurius</a:t>
            </a:r>
            <a:r>
              <a:rPr lang="en-US" sz="3200" b="1" i="0" u="none" strike="noStrike" dirty="0">
                <a:solidFill>
                  <a:srgbClr val="000000"/>
                </a:solidFill>
                <a:effectLst/>
                <a:latin typeface="Poppins"/>
              </a:rPr>
              <a:t>)</a:t>
            </a:r>
            <a:endParaRPr lang="en-US" sz="3200" b="1" dirty="0">
              <a:latin typeface="Poppins"/>
            </a:endParaRPr>
          </a:p>
        </p:txBody>
      </p:sp>
      <p:pic>
        <p:nvPicPr>
          <p:cNvPr id="5" name="Picture 4">
            <a:extLst>
              <a:ext uri="{FF2B5EF4-FFF2-40B4-BE49-F238E27FC236}">
                <a16:creationId xmlns:a16="http://schemas.microsoft.com/office/drawing/2014/main" id="{59344A50-3957-4771-91BB-FBC0024E0D44}"/>
              </a:ext>
            </a:extLst>
          </p:cNvPr>
          <p:cNvPicPr>
            <a:picLocks noChangeAspect="1"/>
          </p:cNvPicPr>
          <p:nvPr/>
        </p:nvPicPr>
        <p:blipFill>
          <a:blip r:embed="rId2"/>
          <a:stretch>
            <a:fillRect/>
          </a:stretch>
        </p:blipFill>
        <p:spPr>
          <a:xfrm>
            <a:off x="213360" y="4348480"/>
            <a:ext cx="12192000" cy="2387600"/>
          </a:xfrm>
          <a:prstGeom prst="rect">
            <a:avLst/>
          </a:prstGeom>
        </p:spPr>
      </p:pic>
      <p:pic>
        <p:nvPicPr>
          <p:cNvPr id="7" name="Picture 6">
            <a:extLst>
              <a:ext uri="{FF2B5EF4-FFF2-40B4-BE49-F238E27FC236}">
                <a16:creationId xmlns:a16="http://schemas.microsoft.com/office/drawing/2014/main" id="{F89970FE-F20D-4BFA-988F-3312CF54C9F8}"/>
              </a:ext>
            </a:extLst>
          </p:cNvPr>
          <p:cNvPicPr>
            <a:picLocks noChangeAspect="1"/>
          </p:cNvPicPr>
          <p:nvPr/>
        </p:nvPicPr>
        <p:blipFill>
          <a:blip r:embed="rId3"/>
          <a:stretch>
            <a:fillRect/>
          </a:stretch>
        </p:blipFill>
        <p:spPr>
          <a:xfrm>
            <a:off x="391160" y="1209040"/>
            <a:ext cx="11409680" cy="3139440"/>
          </a:xfrm>
          <a:prstGeom prst="rect">
            <a:avLst/>
          </a:prstGeom>
        </p:spPr>
      </p:pic>
      <p:sp>
        <p:nvSpPr>
          <p:cNvPr id="9" name="TextBox 8">
            <a:extLst>
              <a:ext uri="{FF2B5EF4-FFF2-40B4-BE49-F238E27FC236}">
                <a16:creationId xmlns:a16="http://schemas.microsoft.com/office/drawing/2014/main" id="{E19BCE4B-D948-42C2-B51E-6659AD9BED91}"/>
              </a:ext>
            </a:extLst>
          </p:cNvPr>
          <p:cNvSpPr txBox="1"/>
          <p:nvPr/>
        </p:nvSpPr>
        <p:spPr>
          <a:xfrm>
            <a:off x="1074420" y="839708"/>
            <a:ext cx="10043160" cy="369332"/>
          </a:xfrm>
          <a:prstGeom prst="rect">
            <a:avLst/>
          </a:prstGeom>
          <a:solidFill>
            <a:srgbClr val="92D05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https://www.macmap.org/en//query/results?reporter=156&amp;partner=586&amp;product=030289&amp;level=6</a:t>
            </a:r>
          </a:p>
        </p:txBody>
      </p:sp>
    </p:spTree>
    <p:extLst>
      <p:ext uri="{BB962C8B-B14F-4D97-AF65-F5344CB8AC3E}">
        <p14:creationId xmlns:p14="http://schemas.microsoft.com/office/powerpoint/2010/main" val="1454650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FBD5-9029-4EDF-BF23-22950A56E8FB}"/>
              </a:ext>
            </a:extLst>
          </p:cNvPr>
          <p:cNvSpPr>
            <a:spLocks noGrp="1"/>
          </p:cNvSpPr>
          <p:nvPr>
            <p:ph type="title"/>
          </p:nvPr>
        </p:nvSpPr>
        <p:spPr>
          <a:xfrm>
            <a:off x="147320" y="151765"/>
            <a:ext cx="10515600" cy="640715"/>
          </a:xfrm>
          <a:solidFill>
            <a:schemeClr val="accent2"/>
          </a:solidFill>
        </p:spPr>
        <p:txBody>
          <a:bodyPr>
            <a:normAutofit fontScale="90000"/>
          </a:bodyPr>
          <a:lstStyle/>
          <a:p>
            <a:r>
              <a:rPr lang="en-US" sz="4400" b="0" i="0" u="none" strike="noStrike" dirty="0">
                <a:solidFill>
                  <a:srgbClr val="000000"/>
                </a:solidFill>
                <a:effectLst/>
                <a:latin typeface="Poppins"/>
              </a:rPr>
              <a:t>04022100 Milk and Cream</a:t>
            </a:r>
            <a:endParaRPr lang="en-US" dirty="0">
              <a:latin typeface="Poppins"/>
            </a:endParaRPr>
          </a:p>
        </p:txBody>
      </p:sp>
      <p:pic>
        <p:nvPicPr>
          <p:cNvPr id="5" name="Picture 4">
            <a:extLst>
              <a:ext uri="{FF2B5EF4-FFF2-40B4-BE49-F238E27FC236}">
                <a16:creationId xmlns:a16="http://schemas.microsoft.com/office/drawing/2014/main" id="{B032D421-DC4C-431F-9208-928CFE2FD241}"/>
              </a:ext>
            </a:extLst>
          </p:cNvPr>
          <p:cNvPicPr>
            <a:picLocks noChangeAspect="1"/>
          </p:cNvPicPr>
          <p:nvPr/>
        </p:nvPicPr>
        <p:blipFill>
          <a:blip r:embed="rId2"/>
          <a:stretch>
            <a:fillRect/>
          </a:stretch>
        </p:blipFill>
        <p:spPr>
          <a:xfrm>
            <a:off x="0" y="1290320"/>
            <a:ext cx="12192000" cy="2367280"/>
          </a:xfrm>
          <a:prstGeom prst="rect">
            <a:avLst/>
          </a:prstGeom>
        </p:spPr>
      </p:pic>
      <p:pic>
        <p:nvPicPr>
          <p:cNvPr id="7" name="Picture 6">
            <a:extLst>
              <a:ext uri="{FF2B5EF4-FFF2-40B4-BE49-F238E27FC236}">
                <a16:creationId xmlns:a16="http://schemas.microsoft.com/office/drawing/2014/main" id="{30D7527F-FC3F-4D21-AA30-F9F2442A87A0}"/>
              </a:ext>
            </a:extLst>
          </p:cNvPr>
          <p:cNvPicPr>
            <a:picLocks noChangeAspect="1"/>
          </p:cNvPicPr>
          <p:nvPr/>
        </p:nvPicPr>
        <p:blipFill>
          <a:blip r:embed="rId3"/>
          <a:stretch>
            <a:fillRect/>
          </a:stretch>
        </p:blipFill>
        <p:spPr>
          <a:xfrm>
            <a:off x="0" y="3657600"/>
            <a:ext cx="12039600" cy="3200400"/>
          </a:xfrm>
          <a:prstGeom prst="rect">
            <a:avLst/>
          </a:prstGeom>
        </p:spPr>
      </p:pic>
      <p:sp>
        <p:nvSpPr>
          <p:cNvPr id="9" name="TextBox 8">
            <a:extLst>
              <a:ext uri="{FF2B5EF4-FFF2-40B4-BE49-F238E27FC236}">
                <a16:creationId xmlns:a16="http://schemas.microsoft.com/office/drawing/2014/main" id="{9E0A922D-1400-4267-B97B-351C9213949C}"/>
              </a:ext>
            </a:extLst>
          </p:cNvPr>
          <p:cNvSpPr txBox="1"/>
          <p:nvPr/>
        </p:nvSpPr>
        <p:spPr>
          <a:xfrm>
            <a:off x="1416844" y="856734"/>
            <a:ext cx="9670256" cy="369332"/>
          </a:xfrm>
          <a:prstGeom prst="rect">
            <a:avLst/>
          </a:prstGeom>
          <a:solidFill>
            <a:srgbClr val="92D05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https://www.macmap.org/en//query/results?reporter=156&amp;partner=586&amp;product=040221&amp;level=6</a:t>
            </a:r>
          </a:p>
        </p:txBody>
      </p:sp>
    </p:spTree>
    <p:extLst>
      <p:ext uri="{BB962C8B-B14F-4D97-AF65-F5344CB8AC3E}">
        <p14:creationId xmlns:p14="http://schemas.microsoft.com/office/powerpoint/2010/main" val="37246141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A03721B1-F99D-6943-A9E5-AC62AAD205B6}"/>
              </a:ext>
            </a:extLst>
          </p:cNvPr>
          <p:cNvSpPr/>
          <p:nvPr/>
        </p:nvSpPr>
        <p:spPr>
          <a:xfrm>
            <a:off x="1588" y="893"/>
            <a:ext cx="6094418" cy="6856215"/>
          </a:xfrm>
          <a:custGeom>
            <a:avLst/>
            <a:gdLst>
              <a:gd name="connsiteX0" fmla="*/ 1197256 w 6096005"/>
              <a:gd name="connsiteY0" fmla="*/ 0 h 6858001"/>
              <a:gd name="connsiteX1" fmla="*/ 3311250 w 6096005"/>
              <a:gd name="connsiteY1" fmla="*/ 0 h 6858001"/>
              <a:gd name="connsiteX2" fmla="*/ 6096005 w 6096005"/>
              <a:gd name="connsiteY2" fmla="*/ 4823338 h 6858001"/>
              <a:gd name="connsiteX3" fmla="*/ 2571866 w 6096005"/>
              <a:gd name="connsiteY3" fmla="*/ 6858001 h 6858001"/>
              <a:gd name="connsiteX4" fmla="*/ 0 w 6096005"/>
              <a:gd name="connsiteY4" fmla="*/ 6858001 h 6858001"/>
              <a:gd name="connsiteX5" fmla="*/ 0 w 6096005"/>
              <a:gd name="connsiteY5" fmla="*/ 691236 h 6858001"/>
              <a:gd name="connsiteX6" fmla="*/ 1197256 w 6096005"/>
              <a:gd name="connsiteY6"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5" h="6858001">
                <a:moveTo>
                  <a:pt x="1197256" y="0"/>
                </a:moveTo>
                <a:lnTo>
                  <a:pt x="3311250" y="0"/>
                </a:lnTo>
                <a:lnTo>
                  <a:pt x="6096005" y="4823338"/>
                </a:lnTo>
                <a:lnTo>
                  <a:pt x="2571866" y="6858001"/>
                </a:lnTo>
                <a:lnTo>
                  <a:pt x="0" y="6858001"/>
                </a:lnTo>
                <a:lnTo>
                  <a:pt x="0" y="691236"/>
                </a:lnTo>
                <a:lnTo>
                  <a:pt x="1197256"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3" name="Freeform 2">
            <a:extLst>
              <a:ext uri="{FF2B5EF4-FFF2-40B4-BE49-F238E27FC236}">
                <a16:creationId xmlns:a16="http://schemas.microsoft.com/office/drawing/2014/main" id="{E9501827-D132-5546-ABBD-A4986C8B9112}"/>
              </a:ext>
            </a:extLst>
          </p:cNvPr>
          <p:cNvSpPr/>
          <p:nvPr/>
        </p:nvSpPr>
        <p:spPr>
          <a:xfrm>
            <a:off x="1587" y="893"/>
            <a:ext cx="4900854" cy="6856215"/>
          </a:xfrm>
          <a:custGeom>
            <a:avLst/>
            <a:gdLst>
              <a:gd name="connsiteX0" fmla="*/ 0 w 4902130"/>
              <a:gd name="connsiteY0" fmla="*/ 0 h 6858001"/>
              <a:gd name="connsiteX1" fmla="*/ 2280245 w 4902130"/>
              <a:gd name="connsiteY1" fmla="*/ 0 h 6858001"/>
              <a:gd name="connsiteX2" fmla="*/ 4902130 w 4902130"/>
              <a:gd name="connsiteY2" fmla="*/ 4541238 h 6858001"/>
              <a:gd name="connsiteX3" fmla="*/ 889379 w 4902130"/>
              <a:gd name="connsiteY3" fmla="*/ 6858001 h 6858001"/>
              <a:gd name="connsiteX4" fmla="*/ 0 w 4902130"/>
              <a:gd name="connsiteY4" fmla="*/ 6858001 h 6858001"/>
              <a:gd name="connsiteX5" fmla="*/ 0 w 490213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2130" h="6858001">
                <a:moveTo>
                  <a:pt x="0" y="0"/>
                </a:moveTo>
                <a:lnTo>
                  <a:pt x="2280245" y="0"/>
                </a:lnTo>
                <a:lnTo>
                  <a:pt x="4902130" y="4541238"/>
                </a:lnTo>
                <a:lnTo>
                  <a:pt x="889379" y="6858001"/>
                </a:lnTo>
                <a:lnTo>
                  <a:pt x="0" y="6858001"/>
                </a:lnTo>
                <a:lnTo>
                  <a:pt x="0" y="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4" name="Freeform 3">
            <a:extLst>
              <a:ext uri="{FF2B5EF4-FFF2-40B4-BE49-F238E27FC236}">
                <a16:creationId xmlns:a16="http://schemas.microsoft.com/office/drawing/2014/main" id="{130972AF-5744-6E43-A0A6-2F3E8B0AC2EC}"/>
              </a:ext>
            </a:extLst>
          </p:cNvPr>
          <p:cNvSpPr/>
          <p:nvPr/>
        </p:nvSpPr>
        <p:spPr>
          <a:xfrm>
            <a:off x="1587" y="893"/>
            <a:ext cx="3525542" cy="6280556"/>
          </a:xfrm>
          <a:custGeom>
            <a:avLst/>
            <a:gdLst>
              <a:gd name="connsiteX0" fmla="*/ 0 w 3526460"/>
              <a:gd name="connsiteY0" fmla="*/ 0 h 6282192"/>
              <a:gd name="connsiteX1" fmla="*/ 1074922 w 3526460"/>
              <a:gd name="connsiteY1" fmla="*/ 0 h 6282192"/>
              <a:gd name="connsiteX2" fmla="*/ 3526460 w 3526460"/>
              <a:gd name="connsiteY2" fmla="*/ 4246189 h 6282192"/>
              <a:gd name="connsiteX3" fmla="*/ 0 w 3526460"/>
              <a:gd name="connsiteY3" fmla="*/ 6282192 h 6282192"/>
              <a:gd name="connsiteX4" fmla="*/ 0 w 3526460"/>
              <a:gd name="connsiteY4" fmla="*/ 0 h 6282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460" h="6282192">
                <a:moveTo>
                  <a:pt x="0" y="0"/>
                </a:moveTo>
                <a:lnTo>
                  <a:pt x="1074922" y="0"/>
                </a:lnTo>
                <a:lnTo>
                  <a:pt x="3526460" y="4246189"/>
                </a:lnTo>
                <a:lnTo>
                  <a:pt x="0" y="6282192"/>
                </a:lnTo>
                <a:lnTo>
                  <a:pt x="0"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 name="Freeform 4">
            <a:extLst>
              <a:ext uri="{FF2B5EF4-FFF2-40B4-BE49-F238E27FC236}">
                <a16:creationId xmlns:a16="http://schemas.microsoft.com/office/drawing/2014/main" id="{3407BB71-8A84-EE49-9948-FFCB45361219}"/>
              </a:ext>
            </a:extLst>
          </p:cNvPr>
          <p:cNvSpPr/>
          <p:nvPr/>
        </p:nvSpPr>
        <p:spPr>
          <a:xfrm>
            <a:off x="1588" y="226701"/>
            <a:ext cx="2150229" cy="4965742"/>
          </a:xfrm>
          <a:custGeom>
            <a:avLst/>
            <a:gdLst>
              <a:gd name="connsiteX0" fmla="*/ 0 w 2150789"/>
              <a:gd name="connsiteY0" fmla="*/ 0 h 4967035"/>
              <a:gd name="connsiteX1" fmla="*/ 2150789 w 2150789"/>
              <a:gd name="connsiteY1" fmla="*/ 3725276 h 4967035"/>
              <a:gd name="connsiteX2" fmla="*/ 0 w 2150789"/>
              <a:gd name="connsiteY2" fmla="*/ 4967035 h 4967035"/>
              <a:gd name="connsiteX3" fmla="*/ 0 w 2150789"/>
              <a:gd name="connsiteY3" fmla="*/ 0 h 4967035"/>
            </a:gdLst>
            <a:ahLst/>
            <a:cxnLst>
              <a:cxn ang="0">
                <a:pos x="connsiteX0" y="connsiteY0"/>
              </a:cxn>
              <a:cxn ang="0">
                <a:pos x="connsiteX1" y="connsiteY1"/>
              </a:cxn>
              <a:cxn ang="0">
                <a:pos x="connsiteX2" y="connsiteY2"/>
              </a:cxn>
              <a:cxn ang="0">
                <a:pos x="connsiteX3" y="connsiteY3"/>
              </a:cxn>
            </a:cxnLst>
            <a:rect l="l" t="t" r="r" b="b"/>
            <a:pathLst>
              <a:path w="2150789" h="4967035">
                <a:moveTo>
                  <a:pt x="0" y="0"/>
                </a:moveTo>
                <a:lnTo>
                  <a:pt x="2150789" y="3725276"/>
                </a:lnTo>
                <a:lnTo>
                  <a:pt x="0" y="4967035"/>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3" name="Subtitle 2">
            <a:extLst>
              <a:ext uri="{FF2B5EF4-FFF2-40B4-BE49-F238E27FC236}">
                <a16:creationId xmlns:a16="http://schemas.microsoft.com/office/drawing/2014/main" id="{2F45B0E0-C8B8-EE46-A80A-0FC3C9C0C9D1}"/>
              </a:ext>
            </a:extLst>
          </p:cNvPr>
          <p:cNvSpPr txBox="1">
            <a:spLocks/>
          </p:cNvSpPr>
          <p:nvPr/>
        </p:nvSpPr>
        <p:spPr>
          <a:xfrm rot="19774265">
            <a:off x="2725880" y="5164473"/>
            <a:ext cx="3250451" cy="32736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8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Mukta ExtraLight" panose="020B0000000000000000" pitchFamily="34" charset="77"/>
              </a:rPr>
              <a:t>Impediments to export</a:t>
            </a:r>
          </a:p>
        </p:txBody>
      </p:sp>
      <p:sp>
        <p:nvSpPr>
          <p:cNvPr id="15" name="Subtitle 2">
            <a:extLst>
              <a:ext uri="{FF2B5EF4-FFF2-40B4-BE49-F238E27FC236}">
                <a16:creationId xmlns:a16="http://schemas.microsoft.com/office/drawing/2014/main" id="{E15475DB-33E2-554A-ABE3-509B03AC8F7C}"/>
              </a:ext>
            </a:extLst>
          </p:cNvPr>
          <p:cNvSpPr txBox="1">
            <a:spLocks/>
          </p:cNvSpPr>
          <p:nvPr/>
        </p:nvSpPr>
        <p:spPr>
          <a:xfrm rot="19774265">
            <a:off x="1487024" y="4847204"/>
            <a:ext cx="3250451" cy="32736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8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Mukta ExtraLight" panose="020B0000000000000000" pitchFamily="34" charset="77"/>
              </a:rPr>
              <a:t>Utilization Rate</a:t>
            </a:r>
          </a:p>
        </p:txBody>
      </p:sp>
      <p:sp>
        <p:nvSpPr>
          <p:cNvPr id="16" name="Subtitle 2">
            <a:extLst>
              <a:ext uri="{FF2B5EF4-FFF2-40B4-BE49-F238E27FC236}">
                <a16:creationId xmlns:a16="http://schemas.microsoft.com/office/drawing/2014/main" id="{0A1B32E7-8168-4F43-BDCA-B93D9AD353AC}"/>
              </a:ext>
            </a:extLst>
          </p:cNvPr>
          <p:cNvSpPr txBox="1">
            <a:spLocks/>
          </p:cNvSpPr>
          <p:nvPr/>
        </p:nvSpPr>
        <p:spPr>
          <a:xfrm rot="19774265">
            <a:off x="142674" y="4543328"/>
            <a:ext cx="3250451" cy="32736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8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Mukta ExtraLight" panose="020B0000000000000000" pitchFamily="34" charset="77"/>
              </a:rPr>
              <a:t>Tariff Lines</a:t>
            </a:r>
          </a:p>
        </p:txBody>
      </p:sp>
      <p:sp>
        <p:nvSpPr>
          <p:cNvPr id="17" name="TextBox 16">
            <a:extLst>
              <a:ext uri="{FF2B5EF4-FFF2-40B4-BE49-F238E27FC236}">
                <a16:creationId xmlns:a16="http://schemas.microsoft.com/office/drawing/2014/main" id="{0D8644C8-B799-984A-A319-364226EB595B}"/>
              </a:ext>
            </a:extLst>
          </p:cNvPr>
          <p:cNvSpPr txBox="1"/>
          <p:nvPr/>
        </p:nvSpPr>
        <p:spPr>
          <a:xfrm rot="19804942">
            <a:off x="2115371" y="3074045"/>
            <a:ext cx="639920" cy="63094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Poppins" pitchFamily="2" charset="77"/>
                <a:ea typeface="+mn-ea"/>
                <a:cs typeface="+mn-cs"/>
              </a:rPr>
              <a:t>01</a:t>
            </a:r>
          </a:p>
        </p:txBody>
      </p:sp>
      <p:sp>
        <p:nvSpPr>
          <p:cNvPr id="18" name="TextBox 17">
            <a:extLst>
              <a:ext uri="{FF2B5EF4-FFF2-40B4-BE49-F238E27FC236}">
                <a16:creationId xmlns:a16="http://schemas.microsoft.com/office/drawing/2014/main" id="{EDBD2882-EF90-F446-9655-C0F240EC3164}"/>
              </a:ext>
            </a:extLst>
          </p:cNvPr>
          <p:cNvSpPr txBox="1"/>
          <p:nvPr/>
        </p:nvSpPr>
        <p:spPr>
          <a:xfrm rot="19804942">
            <a:off x="3498384" y="3415886"/>
            <a:ext cx="639920" cy="63094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Poppins" pitchFamily="2" charset="77"/>
                <a:ea typeface="+mn-ea"/>
                <a:cs typeface="+mn-cs"/>
              </a:rPr>
              <a:t>02</a:t>
            </a:r>
          </a:p>
        </p:txBody>
      </p:sp>
      <p:sp>
        <p:nvSpPr>
          <p:cNvPr id="19" name="TextBox 18">
            <a:extLst>
              <a:ext uri="{FF2B5EF4-FFF2-40B4-BE49-F238E27FC236}">
                <a16:creationId xmlns:a16="http://schemas.microsoft.com/office/drawing/2014/main" id="{377EEB6B-444F-154E-A62D-4006149304AA}"/>
              </a:ext>
            </a:extLst>
          </p:cNvPr>
          <p:cNvSpPr txBox="1"/>
          <p:nvPr/>
        </p:nvSpPr>
        <p:spPr>
          <a:xfrm rot="19804942">
            <a:off x="4795066" y="3729924"/>
            <a:ext cx="639920" cy="63094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Poppins" pitchFamily="2" charset="77"/>
                <a:ea typeface="+mn-ea"/>
                <a:cs typeface="+mn-cs"/>
              </a:rPr>
              <a:t>03</a:t>
            </a:r>
          </a:p>
        </p:txBody>
      </p:sp>
      <p:sp>
        <p:nvSpPr>
          <p:cNvPr id="20" name="Freeform 938">
            <a:extLst>
              <a:ext uri="{FF2B5EF4-FFF2-40B4-BE49-F238E27FC236}">
                <a16:creationId xmlns:a16="http://schemas.microsoft.com/office/drawing/2014/main" id="{F9812705-7A7E-0F45-A261-363CC7D328BB}"/>
              </a:ext>
            </a:extLst>
          </p:cNvPr>
          <p:cNvSpPr>
            <a:spLocks noChangeAspect="1" noChangeArrowheads="1"/>
          </p:cNvSpPr>
          <p:nvPr/>
        </p:nvSpPr>
        <p:spPr bwMode="auto">
          <a:xfrm rot="19726379">
            <a:off x="716218" y="3306411"/>
            <a:ext cx="777240" cy="777240"/>
          </a:xfrm>
          <a:custGeom>
            <a:avLst/>
            <a:gdLst>
              <a:gd name="T0" fmla="*/ 107716 w 293327"/>
              <a:gd name="T1" fmla="*/ 250951 h 293328"/>
              <a:gd name="T2" fmla="*/ 127522 w 293327"/>
              <a:gd name="T3" fmla="*/ 250951 h 293328"/>
              <a:gd name="T4" fmla="*/ 117619 w 293327"/>
              <a:gd name="T5" fmla="*/ 232059 h 293328"/>
              <a:gd name="T6" fmla="*/ 117619 w 293327"/>
              <a:gd name="T7" fmla="*/ 269842 h 293328"/>
              <a:gd name="T8" fmla="*/ 117619 w 293327"/>
              <a:gd name="T9" fmla="*/ 232059 h 293328"/>
              <a:gd name="T10" fmla="*/ 58355 w 293327"/>
              <a:gd name="T11" fmla="*/ 201492 h 293328"/>
              <a:gd name="T12" fmla="*/ 77974 w 293327"/>
              <a:gd name="T13" fmla="*/ 201492 h 293328"/>
              <a:gd name="T14" fmla="*/ 125265 w 293327"/>
              <a:gd name="T15" fmla="*/ 187405 h 293328"/>
              <a:gd name="T16" fmla="*/ 131720 w 293327"/>
              <a:gd name="T17" fmla="*/ 193890 h 293328"/>
              <a:gd name="T18" fmla="*/ 57472 w 293327"/>
              <a:gd name="T19" fmla="*/ 266666 h 293328"/>
              <a:gd name="T20" fmla="*/ 54244 w 293327"/>
              <a:gd name="T21" fmla="*/ 259101 h 293328"/>
              <a:gd name="T22" fmla="*/ 68164 w 293327"/>
              <a:gd name="T23" fmla="*/ 182785 h 293328"/>
              <a:gd name="T24" fmla="*/ 68164 w 293327"/>
              <a:gd name="T25" fmla="*/ 220566 h 293328"/>
              <a:gd name="T26" fmla="*/ 68164 w 293327"/>
              <a:gd name="T27" fmla="*/ 182785 h 293328"/>
              <a:gd name="T28" fmla="*/ 9359 w 293327"/>
              <a:gd name="T29" fmla="*/ 284705 h 293328"/>
              <a:gd name="T30" fmla="*/ 160556 w 293327"/>
              <a:gd name="T31" fmla="*/ 151774 h 293328"/>
              <a:gd name="T32" fmla="*/ 145436 w 293327"/>
              <a:gd name="T33" fmla="*/ 165066 h 293328"/>
              <a:gd name="T34" fmla="*/ 136436 w 293327"/>
              <a:gd name="T35" fmla="*/ 165066 h 293328"/>
              <a:gd name="T36" fmla="*/ 50399 w 293327"/>
              <a:gd name="T37" fmla="*/ 151774 h 293328"/>
              <a:gd name="T38" fmla="*/ 46078 w 293327"/>
              <a:gd name="T39" fmla="*/ 169378 h 293328"/>
              <a:gd name="T40" fmla="*/ 41759 w 293327"/>
              <a:gd name="T41" fmla="*/ 151774 h 293328"/>
              <a:gd name="T42" fmla="*/ 93237 w 293327"/>
              <a:gd name="T43" fmla="*/ 104349 h 293328"/>
              <a:gd name="T44" fmla="*/ 136436 w 293327"/>
              <a:gd name="T45" fmla="*/ 142792 h 293328"/>
              <a:gd name="T46" fmla="*/ 93237 w 293327"/>
              <a:gd name="T47" fmla="*/ 95367 h 293328"/>
              <a:gd name="T48" fmla="*/ 164516 w 293327"/>
              <a:gd name="T49" fmla="*/ 142792 h 293328"/>
              <a:gd name="T50" fmla="*/ 186835 w 293327"/>
              <a:gd name="T51" fmla="*/ 289016 h 293328"/>
              <a:gd name="T52" fmla="*/ 182515 w 293327"/>
              <a:gd name="T53" fmla="*/ 293687 h 293328"/>
              <a:gd name="T54" fmla="*/ 1080 w 293327"/>
              <a:gd name="T55" fmla="*/ 292250 h 293328"/>
              <a:gd name="T56" fmla="*/ 17999 w 293327"/>
              <a:gd name="T57" fmla="*/ 146743 h 293328"/>
              <a:gd name="T58" fmla="*/ 41759 w 293327"/>
              <a:gd name="T59" fmla="*/ 142792 h 293328"/>
              <a:gd name="T60" fmla="*/ 188045 w 293327"/>
              <a:gd name="T61" fmla="*/ 9008 h 293328"/>
              <a:gd name="T62" fmla="*/ 145138 w 293327"/>
              <a:gd name="T63" fmla="*/ 59455 h 293328"/>
              <a:gd name="T64" fmla="*/ 231311 w 293327"/>
              <a:gd name="T65" fmla="*/ 52248 h 293328"/>
              <a:gd name="T66" fmla="*/ 188045 w 293327"/>
              <a:gd name="T67" fmla="*/ 0 h 293328"/>
              <a:gd name="T68" fmla="*/ 240325 w 293327"/>
              <a:gd name="T69" fmla="*/ 59455 h 293328"/>
              <a:gd name="T70" fmla="*/ 269891 w 293327"/>
              <a:gd name="T71" fmla="*/ 63419 h 293328"/>
              <a:gd name="T72" fmla="*/ 292606 w 293327"/>
              <a:gd name="T73" fmla="*/ 256917 h 293328"/>
              <a:gd name="T74" fmla="*/ 195616 w 293327"/>
              <a:gd name="T75" fmla="*/ 258718 h 293328"/>
              <a:gd name="T76" fmla="*/ 195616 w 293327"/>
              <a:gd name="T77" fmla="*/ 249710 h 293328"/>
              <a:gd name="T78" fmla="*/ 279986 w 293327"/>
              <a:gd name="T79" fmla="*/ 216920 h 293328"/>
              <a:gd name="T80" fmla="*/ 185881 w 293327"/>
              <a:gd name="T81" fmla="*/ 212235 h 293328"/>
              <a:gd name="T82" fmla="*/ 278904 w 293327"/>
              <a:gd name="T83" fmla="*/ 207911 h 293328"/>
              <a:gd name="T84" fmla="*/ 240325 w 293327"/>
              <a:gd name="T85" fmla="*/ 68463 h 293328"/>
              <a:gd name="T86" fmla="*/ 235638 w 293327"/>
              <a:gd name="T87" fmla="*/ 92245 h 293328"/>
              <a:gd name="T88" fmla="*/ 231311 w 293327"/>
              <a:gd name="T89" fmla="*/ 68463 h 293328"/>
              <a:gd name="T90" fmla="*/ 145138 w 293327"/>
              <a:gd name="T91" fmla="*/ 87561 h 293328"/>
              <a:gd name="T92" fmla="*/ 136124 w 293327"/>
              <a:gd name="T93" fmla="*/ 87561 h 293328"/>
              <a:gd name="T94" fmla="*/ 114852 w 293327"/>
              <a:gd name="T95" fmla="*/ 68463 h 293328"/>
              <a:gd name="T96" fmla="*/ 107280 w 293327"/>
              <a:gd name="T97" fmla="*/ 92245 h 293328"/>
              <a:gd name="T98" fmla="*/ 106559 w 293327"/>
              <a:gd name="T99" fmla="*/ 63419 h 293328"/>
              <a:gd name="T100" fmla="*/ 136124 w 293327"/>
              <a:gd name="T101" fmla="*/ 59455 h 293328"/>
              <a:gd name="T102" fmla="*/ 188045 w 293327"/>
              <a:gd name="T103" fmla="*/ 0 h 2933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3327" h="293328">
                <a:moveTo>
                  <a:pt x="117475" y="240846"/>
                </a:moveTo>
                <a:cubicBezTo>
                  <a:pt x="111980" y="240846"/>
                  <a:pt x="107584" y="245201"/>
                  <a:pt x="107584" y="250644"/>
                </a:cubicBezTo>
                <a:cubicBezTo>
                  <a:pt x="107584" y="256086"/>
                  <a:pt x="111980" y="260441"/>
                  <a:pt x="117475" y="260441"/>
                </a:cubicBezTo>
                <a:cubicBezTo>
                  <a:pt x="122604" y="260441"/>
                  <a:pt x="127366" y="256086"/>
                  <a:pt x="127366" y="250644"/>
                </a:cubicBezTo>
                <a:cubicBezTo>
                  <a:pt x="127366" y="245201"/>
                  <a:pt x="122604" y="240846"/>
                  <a:pt x="117475" y="240846"/>
                </a:cubicBezTo>
                <a:close/>
                <a:moveTo>
                  <a:pt x="117475" y="231775"/>
                </a:moveTo>
                <a:cubicBezTo>
                  <a:pt x="127733" y="231775"/>
                  <a:pt x="136159" y="240121"/>
                  <a:pt x="136159" y="250644"/>
                </a:cubicBezTo>
                <a:cubicBezTo>
                  <a:pt x="136159" y="260804"/>
                  <a:pt x="127733" y="269512"/>
                  <a:pt x="117475" y="269512"/>
                </a:cubicBezTo>
                <a:cubicBezTo>
                  <a:pt x="106851" y="269512"/>
                  <a:pt x="98425" y="260804"/>
                  <a:pt x="98425" y="250644"/>
                </a:cubicBezTo>
                <a:cubicBezTo>
                  <a:pt x="98425" y="240121"/>
                  <a:pt x="106851" y="231775"/>
                  <a:pt x="117475" y="231775"/>
                </a:cubicBezTo>
                <a:close/>
                <a:moveTo>
                  <a:pt x="68080" y="191354"/>
                </a:moveTo>
                <a:cubicBezTo>
                  <a:pt x="62638" y="191354"/>
                  <a:pt x="58283" y="195751"/>
                  <a:pt x="58283" y="201246"/>
                </a:cubicBezTo>
                <a:cubicBezTo>
                  <a:pt x="58283" y="206741"/>
                  <a:pt x="62638" y="211503"/>
                  <a:pt x="68080" y="211503"/>
                </a:cubicBezTo>
                <a:cubicBezTo>
                  <a:pt x="73523" y="211503"/>
                  <a:pt x="77878" y="206741"/>
                  <a:pt x="77878" y="201246"/>
                </a:cubicBezTo>
                <a:cubicBezTo>
                  <a:pt x="77878" y="195751"/>
                  <a:pt x="73523" y="191354"/>
                  <a:pt x="68080" y="191354"/>
                </a:cubicBezTo>
                <a:close/>
                <a:moveTo>
                  <a:pt x="125111" y="187176"/>
                </a:moveTo>
                <a:cubicBezTo>
                  <a:pt x="126902" y="185737"/>
                  <a:pt x="129409" y="185737"/>
                  <a:pt x="131559" y="187176"/>
                </a:cubicBezTo>
                <a:cubicBezTo>
                  <a:pt x="132992" y="188976"/>
                  <a:pt x="132992" y="191854"/>
                  <a:pt x="131559" y="193653"/>
                </a:cubicBezTo>
                <a:lnTo>
                  <a:pt x="60626" y="264901"/>
                </a:lnTo>
                <a:cubicBezTo>
                  <a:pt x="59552" y="265980"/>
                  <a:pt x="58477" y="266340"/>
                  <a:pt x="57402" y="266340"/>
                </a:cubicBezTo>
                <a:cubicBezTo>
                  <a:pt x="56328" y="266340"/>
                  <a:pt x="54895" y="265980"/>
                  <a:pt x="54178" y="264901"/>
                </a:cubicBezTo>
                <a:cubicBezTo>
                  <a:pt x="52387" y="263102"/>
                  <a:pt x="52387" y="260223"/>
                  <a:pt x="54178" y="258784"/>
                </a:cubicBezTo>
                <a:lnTo>
                  <a:pt x="125111" y="187176"/>
                </a:lnTo>
                <a:close/>
                <a:moveTo>
                  <a:pt x="68080" y="182562"/>
                </a:moveTo>
                <a:cubicBezTo>
                  <a:pt x="78240" y="182562"/>
                  <a:pt x="86949" y="190988"/>
                  <a:pt x="86949" y="201246"/>
                </a:cubicBezTo>
                <a:cubicBezTo>
                  <a:pt x="86949" y="211870"/>
                  <a:pt x="78240" y="220296"/>
                  <a:pt x="68080" y="220296"/>
                </a:cubicBezTo>
                <a:cubicBezTo>
                  <a:pt x="57558" y="220296"/>
                  <a:pt x="49212" y="211870"/>
                  <a:pt x="49212" y="201246"/>
                </a:cubicBezTo>
                <a:cubicBezTo>
                  <a:pt x="49212" y="190988"/>
                  <a:pt x="57558" y="182562"/>
                  <a:pt x="68080" y="182562"/>
                </a:cubicBezTo>
                <a:close/>
                <a:moveTo>
                  <a:pt x="26247" y="151588"/>
                </a:moveTo>
                <a:lnTo>
                  <a:pt x="9348" y="284357"/>
                </a:lnTo>
                <a:lnTo>
                  <a:pt x="177258" y="284357"/>
                </a:lnTo>
                <a:lnTo>
                  <a:pt x="160359" y="151588"/>
                </a:lnTo>
                <a:lnTo>
                  <a:pt x="145258" y="151588"/>
                </a:lnTo>
                <a:lnTo>
                  <a:pt x="145258" y="164864"/>
                </a:lnTo>
                <a:cubicBezTo>
                  <a:pt x="145258" y="167376"/>
                  <a:pt x="143101" y="169171"/>
                  <a:pt x="140943" y="169171"/>
                </a:cubicBezTo>
                <a:cubicBezTo>
                  <a:pt x="138426" y="169171"/>
                  <a:pt x="136269" y="167376"/>
                  <a:pt x="136269" y="164864"/>
                </a:cubicBezTo>
                <a:lnTo>
                  <a:pt x="136269" y="151588"/>
                </a:lnTo>
                <a:lnTo>
                  <a:pt x="50337" y="151588"/>
                </a:lnTo>
                <a:lnTo>
                  <a:pt x="50337" y="164864"/>
                </a:lnTo>
                <a:cubicBezTo>
                  <a:pt x="50337" y="167376"/>
                  <a:pt x="48179" y="169171"/>
                  <a:pt x="46022" y="169171"/>
                </a:cubicBezTo>
                <a:cubicBezTo>
                  <a:pt x="43505" y="169171"/>
                  <a:pt x="41708" y="167376"/>
                  <a:pt x="41708" y="164864"/>
                </a:cubicBezTo>
                <a:lnTo>
                  <a:pt x="41708" y="151588"/>
                </a:lnTo>
                <a:lnTo>
                  <a:pt x="26247" y="151588"/>
                </a:lnTo>
                <a:close/>
                <a:moveTo>
                  <a:pt x="93123" y="104221"/>
                </a:moveTo>
                <a:cubicBezTo>
                  <a:pt x="71191" y="104221"/>
                  <a:pt x="52854" y="121086"/>
                  <a:pt x="50696" y="142617"/>
                </a:cubicBezTo>
                <a:lnTo>
                  <a:pt x="136269" y="142617"/>
                </a:lnTo>
                <a:cubicBezTo>
                  <a:pt x="133752" y="121086"/>
                  <a:pt x="115415" y="104221"/>
                  <a:pt x="93123" y="104221"/>
                </a:cubicBezTo>
                <a:close/>
                <a:moveTo>
                  <a:pt x="93123" y="95250"/>
                </a:moveTo>
                <a:cubicBezTo>
                  <a:pt x="120449" y="95250"/>
                  <a:pt x="142741" y="116063"/>
                  <a:pt x="144898" y="142617"/>
                </a:cubicBezTo>
                <a:lnTo>
                  <a:pt x="164314" y="142617"/>
                </a:lnTo>
                <a:cubicBezTo>
                  <a:pt x="166831" y="142617"/>
                  <a:pt x="168629" y="144411"/>
                  <a:pt x="168988" y="146564"/>
                </a:cubicBezTo>
                <a:lnTo>
                  <a:pt x="186606" y="288663"/>
                </a:lnTo>
                <a:cubicBezTo>
                  <a:pt x="186966" y="289740"/>
                  <a:pt x="186606" y="291175"/>
                  <a:pt x="185527" y="291893"/>
                </a:cubicBezTo>
                <a:cubicBezTo>
                  <a:pt x="184808" y="292969"/>
                  <a:pt x="183370" y="293328"/>
                  <a:pt x="182291" y="293328"/>
                </a:cubicBezTo>
                <a:lnTo>
                  <a:pt x="4314" y="293328"/>
                </a:lnTo>
                <a:cubicBezTo>
                  <a:pt x="3236" y="293328"/>
                  <a:pt x="2157" y="292969"/>
                  <a:pt x="1079" y="291893"/>
                </a:cubicBezTo>
                <a:cubicBezTo>
                  <a:pt x="359" y="291175"/>
                  <a:pt x="0" y="289740"/>
                  <a:pt x="0" y="288663"/>
                </a:cubicBezTo>
                <a:lnTo>
                  <a:pt x="17977" y="146564"/>
                </a:lnTo>
                <a:cubicBezTo>
                  <a:pt x="18337" y="144411"/>
                  <a:pt x="20135" y="142617"/>
                  <a:pt x="22292" y="142617"/>
                </a:cubicBezTo>
                <a:lnTo>
                  <a:pt x="41708" y="142617"/>
                </a:lnTo>
                <a:cubicBezTo>
                  <a:pt x="44224" y="116063"/>
                  <a:pt x="66157" y="95250"/>
                  <a:pt x="93123" y="95250"/>
                </a:cubicBezTo>
                <a:close/>
                <a:moveTo>
                  <a:pt x="187814" y="8997"/>
                </a:moveTo>
                <a:cubicBezTo>
                  <a:pt x="164046" y="8997"/>
                  <a:pt x="144960" y="28431"/>
                  <a:pt x="144960" y="52184"/>
                </a:cubicBezTo>
                <a:lnTo>
                  <a:pt x="144960" y="59382"/>
                </a:lnTo>
                <a:lnTo>
                  <a:pt x="231027" y="59382"/>
                </a:lnTo>
                <a:lnTo>
                  <a:pt x="231027" y="52184"/>
                </a:lnTo>
                <a:cubicBezTo>
                  <a:pt x="231027" y="28431"/>
                  <a:pt x="211941" y="8997"/>
                  <a:pt x="187814" y="8997"/>
                </a:cubicBezTo>
                <a:close/>
                <a:moveTo>
                  <a:pt x="187814" y="0"/>
                </a:moveTo>
                <a:cubicBezTo>
                  <a:pt x="216623" y="0"/>
                  <a:pt x="240030" y="23393"/>
                  <a:pt x="240030" y="52184"/>
                </a:cubicBezTo>
                <a:lnTo>
                  <a:pt x="240030" y="59382"/>
                </a:lnTo>
                <a:lnTo>
                  <a:pt x="265238" y="59382"/>
                </a:lnTo>
                <a:cubicBezTo>
                  <a:pt x="267399" y="59382"/>
                  <a:pt x="269199" y="61182"/>
                  <a:pt x="269560" y="63341"/>
                </a:cubicBezTo>
                <a:lnTo>
                  <a:pt x="293327" y="253004"/>
                </a:lnTo>
                <a:cubicBezTo>
                  <a:pt x="293327" y="254443"/>
                  <a:pt x="292967" y="255523"/>
                  <a:pt x="292247" y="256603"/>
                </a:cubicBezTo>
                <a:cubicBezTo>
                  <a:pt x="291526" y="257682"/>
                  <a:pt x="290086" y="258402"/>
                  <a:pt x="288646" y="258402"/>
                </a:cubicBezTo>
                <a:lnTo>
                  <a:pt x="195376" y="258402"/>
                </a:lnTo>
                <a:cubicBezTo>
                  <a:pt x="192855" y="258402"/>
                  <a:pt x="190695" y="255883"/>
                  <a:pt x="190695" y="253724"/>
                </a:cubicBezTo>
                <a:cubicBezTo>
                  <a:pt x="190695" y="251204"/>
                  <a:pt x="192855" y="249405"/>
                  <a:pt x="195376" y="249405"/>
                </a:cubicBezTo>
                <a:lnTo>
                  <a:pt x="283964" y="249405"/>
                </a:lnTo>
                <a:lnTo>
                  <a:pt x="279643" y="216655"/>
                </a:lnTo>
                <a:lnTo>
                  <a:pt x="190335" y="216655"/>
                </a:lnTo>
                <a:cubicBezTo>
                  <a:pt x="187814" y="216655"/>
                  <a:pt x="185653" y="214855"/>
                  <a:pt x="185653" y="211976"/>
                </a:cubicBezTo>
                <a:cubicBezTo>
                  <a:pt x="185653" y="209817"/>
                  <a:pt x="187814" y="207657"/>
                  <a:pt x="190335" y="207657"/>
                </a:cubicBezTo>
                <a:lnTo>
                  <a:pt x="278562" y="207657"/>
                </a:lnTo>
                <a:lnTo>
                  <a:pt x="261277" y="68379"/>
                </a:lnTo>
                <a:lnTo>
                  <a:pt x="240030" y="68379"/>
                </a:lnTo>
                <a:lnTo>
                  <a:pt x="240030" y="87454"/>
                </a:lnTo>
                <a:cubicBezTo>
                  <a:pt x="240030" y="90333"/>
                  <a:pt x="237870" y="92132"/>
                  <a:pt x="235349" y="92132"/>
                </a:cubicBezTo>
                <a:cubicBezTo>
                  <a:pt x="232828" y="92132"/>
                  <a:pt x="231027" y="90333"/>
                  <a:pt x="231027" y="87454"/>
                </a:cubicBezTo>
                <a:lnTo>
                  <a:pt x="231027" y="68379"/>
                </a:lnTo>
                <a:lnTo>
                  <a:pt x="144960" y="68379"/>
                </a:lnTo>
                <a:lnTo>
                  <a:pt x="144960" y="87454"/>
                </a:lnTo>
                <a:cubicBezTo>
                  <a:pt x="144960" y="90333"/>
                  <a:pt x="142800" y="92132"/>
                  <a:pt x="140639" y="92132"/>
                </a:cubicBezTo>
                <a:cubicBezTo>
                  <a:pt x="138118" y="92132"/>
                  <a:pt x="135957" y="90333"/>
                  <a:pt x="135957" y="87454"/>
                </a:cubicBezTo>
                <a:lnTo>
                  <a:pt x="135957" y="68379"/>
                </a:lnTo>
                <a:lnTo>
                  <a:pt x="114711" y="68379"/>
                </a:lnTo>
                <a:lnTo>
                  <a:pt x="112190" y="88173"/>
                </a:lnTo>
                <a:cubicBezTo>
                  <a:pt x="111830" y="90693"/>
                  <a:pt x="109669" y="92132"/>
                  <a:pt x="107148" y="92132"/>
                </a:cubicBezTo>
                <a:cubicBezTo>
                  <a:pt x="104628" y="91772"/>
                  <a:pt x="103187" y="89613"/>
                  <a:pt x="103547" y="87094"/>
                </a:cubicBezTo>
                <a:lnTo>
                  <a:pt x="106428" y="63341"/>
                </a:lnTo>
                <a:cubicBezTo>
                  <a:pt x="106788" y="61182"/>
                  <a:pt x="108589" y="59382"/>
                  <a:pt x="110750" y="59382"/>
                </a:cubicBezTo>
                <a:lnTo>
                  <a:pt x="135957" y="59382"/>
                </a:lnTo>
                <a:lnTo>
                  <a:pt x="135957" y="52184"/>
                </a:lnTo>
                <a:cubicBezTo>
                  <a:pt x="135957" y="23393"/>
                  <a:pt x="159365" y="0"/>
                  <a:pt x="187814"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2" name="TextBox 21">
            <a:extLst>
              <a:ext uri="{FF2B5EF4-FFF2-40B4-BE49-F238E27FC236}">
                <a16:creationId xmlns:a16="http://schemas.microsoft.com/office/drawing/2014/main" id="{26AB416C-0FB4-1149-8548-C518517F5B00}"/>
              </a:ext>
            </a:extLst>
          </p:cNvPr>
          <p:cNvSpPr txBox="1"/>
          <p:nvPr/>
        </p:nvSpPr>
        <p:spPr>
          <a:xfrm>
            <a:off x="4271970" y="306186"/>
            <a:ext cx="745563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Poppins" pitchFamily="2" charset="77"/>
                <a:ea typeface="+mn-ea"/>
                <a:cs typeface="Poppins" pitchFamily="2" charset="77"/>
              </a:rPr>
              <a:t>Analysis of China Pakistan Free Trade Agreement Phase II</a:t>
            </a:r>
          </a:p>
        </p:txBody>
      </p:sp>
      <p:sp>
        <p:nvSpPr>
          <p:cNvPr id="23" name="TextBox 22">
            <a:extLst>
              <a:ext uri="{FF2B5EF4-FFF2-40B4-BE49-F238E27FC236}">
                <a16:creationId xmlns:a16="http://schemas.microsoft.com/office/drawing/2014/main" id="{A07370E0-56A5-8340-9A64-849152A11DF2}"/>
              </a:ext>
            </a:extLst>
          </p:cNvPr>
          <p:cNvSpPr txBox="1"/>
          <p:nvPr/>
        </p:nvSpPr>
        <p:spPr>
          <a:xfrm>
            <a:off x="7566236" y="787593"/>
            <a:ext cx="86703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50" normalizeH="0" baseline="0" noProof="0" dirty="0">
                <a:ln>
                  <a:noFill/>
                </a:ln>
                <a:solidFill>
                  <a:prstClr val="black"/>
                </a:solidFill>
                <a:effectLst/>
                <a:uLnTx/>
                <a:uFillTx/>
                <a:latin typeface="Poppins Light" pitchFamily="2" charset="77"/>
                <a:ea typeface="+mn-ea"/>
                <a:cs typeface="Poppins Light" pitchFamily="2" charset="77"/>
              </a:rPr>
              <a:t>CPFTA</a:t>
            </a:r>
          </a:p>
        </p:txBody>
      </p:sp>
      <p:sp>
        <p:nvSpPr>
          <p:cNvPr id="6" name="TextBox 5">
            <a:extLst>
              <a:ext uri="{FF2B5EF4-FFF2-40B4-BE49-F238E27FC236}">
                <a16:creationId xmlns:a16="http://schemas.microsoft.com/office/drawing/2014/main" id="{FAF7C61E-8916-4CBD-9C78-9A1D36BFCB27}"/>
              </a:ext>
            </a:extLst>
          </p:cNvPr>
          <p:cNvSpPr txBox="1"/>
          <p:nvPr/>
        </p:nvSpPr>
        <p:spPr>
          <a:xfrm>
            <a:off x="6991350" y="2484336"/>
            <a:ext cx="2968377"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Poppins"/>
                <a:ea typeface="+mn-ea"/>
                <a:cs typeface="+mn-cs"/>
              </a:rPr>
              <a:t>Recommendations</a:t>
            </a:r>
          </a:p>
        </p:txBody>
      </p:sp>
    </p:spTree>
    <p:extLst>
      <p:ext uri="{BB962C8B-B14F-4D97-AF65-F5344CB8AC3E}">
        <p14:creationId xmlns:p14="http://schemas.microsoft.com/office/powerpoint/2010/main" val="33885272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E5AF-D557-4AF9-900E-B95DAC80D9B4}"/>
              </a:ext>
            </a:extLst>
          </p:cNvPr>
          <p:cNvSpPr>
            <a:spLocks noGrp="1"/>
          </p:cNvSpPr>
          <p:nvPr>
            <p:ph type="title"/>
          </p:nvPr>
        </p:nvSpPr>
        <p:spPr>
          <a:xfrm>
            <a:off x="838200" y="365126"/>
            <a:ext cx="10515600" cy="692150"/>
          </a:xfrm>
          <a:solidFill>
            <a:schemeClr val="accent4"/>
          </a:solidFill>
        </p:spPr>
        <p:txBody>
          <a:bodyPr>
            <a:normAutofit fontScale="90000"/>
          </a:bodyPr>
          <a:lstStyle/>
          <a:p>
            <a:r>
              <a:rPr lang="en-US" dirty="0">
                <a:latin typeface="Poppins"/>
              </a:rPr>
              <a:t>SPS Requirements </a:t>
            </a:r>
          </a:p>
        </p:txBody>
      </p:sp>
      <p:sp>
        <p:nvSpPr>
          <p:cNvPr id="3" name="Content Placeholder 2">
            <a:extLst>
              <a:ext uri="{FF2B5EF4-FFF2-40B4-BE49-F238E27FC236}">
                <a16:creationId xmlns:a16="http://schemas.microsoft.com/office/drawing/2014/main" id="{BD3B4230-4127-4E94-8DA2-9842D59A6142}"/>
              </a:ext>
            </a:extLst>
          </p:cNvPr>
          <p:cNvSpPr>
            <a:spLocks noGrp="1"/>
          </p:cNvSpPr>
          <p:nvPr>
            <p:ph idx="1"/>
          </p:nvPr>
        </p:nvSpPr>
        <p:spPr/>
        <p:txBody>
          <a:bodyPr>
            <a:normAutofit/>
          </a:bodyPr>
          <a:lstStyle/>
          <a:p>
            <a:pPr marL="357505" marR="565785" indent="-285750" algn="just">
              <a:spcBef>
                <a:spcPts val="0"/>
              </a:spcBef>
            </a:pPr>
            <a:r>
              <a:rPr lang="en-US" dirty="0">
                <a:effectLst/>
                <a:latin typeface="Poppins"/>
                <a:ea typeface="Times New Roman" panose="02020603050405020304" pitchFamily="18" charset="0"/>
              </a:rPr>
              <a:t>To create awareness amongst Pakistani exporter about</a:t>
            </a:r>
            <a:r>
              <a:rPr lang="en-US" spc="-40" dirty="0">
                <a:effectLst/>
                <a:latin typeface="Poppins"/>
                <a:ea typeface="Times New Roman" panose="02020603050405020304" pitchFamily="18" charset="0"/>
              </a:rPr>
              <a:t> </a:t>
            </a:r>
            <a:r>
              <a:rPr lang="en-US" dirty="0">
                <a:effectLst/>
                <a:latin typeface="Poppins"/>
                <a:ea typeface="Times New Roman" panose="02020603050405020304" pitchFamily="18" charset="0"/>
              </a:rPr>
              <a:t>the</a:t>
            </a:r>
            <a:r>
              <a:rPr lang="en-US" spc="-35" dirty="0">
                <a:effectLst/>
                <a:latin typeface="Poppins"/>
                <a:ea typeface="Times New Roman" panose="02020603050405020304" pitchFamily="18" charset="0"/>
              </a:rPr>
              <a:t> </a:t>
            </a:r>
            <a:r>
              <a:rPr lang="en-US" dirty="0">
                <a:effectLst/>
                <a:latin typeface="Poppins"/>
                <a:ea typeface="Times New Roman" panose="02020603050405020304" pitchFamily="18" charset="0"/>
              </a:rPr>
              <a:t>technical</a:t>
            </a:r>
            <a:r>
              <a:rPr lang="en-US" spc="-40" dirty="0">
                <a:effectLst/>
                <a:latin typeface="Poppins"/>
                <a:ea typeface="Times New Roman" panose="02020603050405020304" pitchFamily="18" charset="0"/>
              </a:rPr>
              <a:t> </a:t>
            </a:r>
            <a:r>
              <a:rPr lang="en-US" dirty="0">
                <a:effectLst/>
                <a:latin typeface="Poppins"/>
                <a:ea typeface="Times New Roman" panose="02020603050405020304" pitchFamily="18" charset="0"/>
              </a:rPr>
              <a:t>specifications</a:t>
            </a:r>
            <a:r>
              <a:rPr lang="en-US" spc="-40" dirty="0">
                <a:effectLst/>
                <a:latin typeface="Poppins"/>
                <a:ea typeface="Times New Roman" panose="02020603050405020304" pitchFamily="18" charset="0"/>
              </a:rPr>
              <a:t> </a:t>
            </a:r>
            <a:r>
              <a:rPr lang="en-US" dirty="0">
                <a:effectLst/>
                <a:latin typeface="Poppins"/>
                <a:ea typeface="Times New Roman" panose="02020603050405020304" pitchFamily="18" charset="0"/>
              </a:rPr>
              <a:t>of China</a:t>
            </a:r>
          </a:p>
          <a:p>
            <a:pPr marL="357505" marR="565785" indent="-285750" algn="just">
              <a:spcBef>
                <a:spcPts val="0"/>
              </a:spcBef>
            </a:pPr>
            <a:r>
              <a:rPr lang="en-US" spc="-10" dirty="0">
                <a:effectLst/>
                <a:latin typeface="Poppins"/>
                <a:ea typeface="Times New Roman" panose="02020603050405020304" pitchFamily="18" charset="0"/>
              </a:rPr>
              <a:t>Develop a live web page/portal </a:t>
            </a:r>
            <a:r>
              <a:rPr lang="en-US" spc="-10" dirty="0">
                <a:latin typeface="Poppins"/>
                <a:ea typeface="Times New Roman" panose="02020603050405020304" pitchFamily="18" charset="0"/>
              </a:rPr>
              <a:t>for the steps involved in exporting to China. Use of CPFTA and </a:t>
            </a:r>
            <a:r>
              <a:rPr lang="en-US" spc="-10" dirty="0">
                <a:effectLst/>
                <a:latin typeface="Poppins"/>
                <a:ea typeface="Times New Roman" panose="02020603050405020304" pitchFamily="18" charset="0"/>
              </a:rPr>
              <a:t>SPS and other import requirements of China, by tariff line</a:t>
            </a:r>
          </a:p>
          <a:p>
            <a:pPr marL="357505" marR="565785" indent="-285750" algn="just">
              <a:spcBef>
                <a:spcPts val="0"/>
              </a:spcBef>
            </a:pPr>
            <a:r>
              <a:rPr lang="en-US" spc="-10" dirty="0">
                <a:latin typeface="Poppins"/>
                <a:ea typeface="Times New Roman" panose="02020603050405020304" pitchFamily="18" charset="0"/>
              </a:rPr>
              <a:t>M</a:t>
            </a:r>
            <a:r>
              <a:rPr lang="en-US" spc="-10" dirty="0">
                <a:effectLst/>
                <a:latin typeface="Poppins"/>
                <a:ea typeface="Times New Roman" panose="02020603050405020304" pitchFamily="18" charset="0"/>
              </a:rPr>
              <a:t>etrology, testing and accreditation services should be available to smaller exporters who face difficulties in getting international laboratory</a:t>
            </a:r>
            <a:r>
              <a:rPr lang="en-US" spc="-5" dirty="0">
                <a:effectLst/>
                <a:latin typeface="Poppins"/>
                <a:ea typeface="Times New Roman" panose="02020603050405020304" pitchFamily="18" charset="0"/>
              </a:rPr>
              <a:t> </a:t>
            </a:r>
            <a:r>
              <a:rPr lang="en-US" spc="-10" dirty="0">
                <a:effectLst/>
                <a:latin typeface="Poppins"/>
                <a:ea typeface="Times New Roman" panose="02020603050405020304" pitchFamily="18" charset="0"/>
              </a:rPr>
              <a:t>tests.</a:t>
            </a:r>
          </a:p>
          <a:p>
            <a:pPr marL="357505" marR="565785" indent="-285750" algn="just">
              <a:spcBef>
                <a:spcPts val="0"/>
              </a:spcBef>
            </a:pPr>
            <a:r>
              <a:rPr lang="en-US" spc="-10" dirty="0">
                <a:effectLst/>
                <a:latin typeface="Poppins"/>
                <a:ea typeface="Times New Roman" panose="02020603050405020304" pitchFamily="18" charset="0"/>
              </a:rPr>
              <a:t>better technology for efficient cargo handling. This could include laser scanners to clear time-sensitive </a:t>
            </a:r>
            <a:r>
              <a:rPr lang="en-US" spc="-10" dirty="0" err="1">
                <a:effectLst/>
                <a:latin typeface="Poppins"/>
                <a:ea typeface="Times New Roman" panose="02020603050405020304" pitchFamily="18" charset="0"/>
              </a:rPr>
              <a:t>agro</a:t>
            </a:r>
            <a:r>
              <a:rPr lang="en-US" spc="-10" dirty="0">
                <a:effectLst/>
                <a:latin typeface="Poppins"/>
                <a:ea typeface="Times New Roman" panose="02020603050405020304" pitchFamily="18" charset="0"/>
              </a:rPr>
              <a:t>- processing sector goods</a:t>
            </a:r>
            <a:r>
              <a:rPr lang="en-US" spc="-5" dirty="0">
                <a:effectLst/>
                <a:latin typeface="Poppins"/>
                <a:ea typeface="Times New Roman" panose="02020603050405020304" pitchFamily="18" charset="0"/>
              </a:rPr>
              <a:t> </a:t>
            </a:r>
            <a:r>
              <a:rPr lang="en-US" spc="-10" dirty="0">
                <a:effectLst/>
                <a:latin typeface="Poppins"/>
                <a:ea typeface="Times New Roman" panose="02020603050405020304" pitchFamily="18" charset="0"/>
              </a:rPr>
              <a:t>quickly.</a:t>
            </a:r>
          </a:p>
        </p:txBody>
      </p:sp>
    </p:spTree>
    <p:extLst>
      <p:ext uri="{BB962C8B-B14F-4D97-AF65-F5344CB8AC3E}">
        <p14:creationId xmlns:p14="http://schemas.microsoft.com/office/powerpoint/2010/main" val="849919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nd Phase of China-Pakistan Free Trade Agreement Comes Into Effect | ACE  NEWS">
            <a:extLst>
              <a:ext uri="{FF2B5EF4-FFF2-40B4-BE49-F238E27FC236}">
                <a16:creationId xmlns:a16="http://schemas.microsoft.com/office/drawing/2014/main" id="{6D0C474D-3F3F-79B9-CC25-1E0C8402F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 y="0"/>
            <a:ext cx="12120880" cy="11762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27FABF1-1893-0785-8FFF-262EC6B50234}"/>
              </a:ext>
            </a:extLst>
          </p:cNvPr>
          <p:cNvSpPr>
            <a:spLocks noGrp="1"/>
          </p:cNvSpPr>
          <p:nvPr>
            <p:ph idx="1"/>
          </p:nvPr>
        </p:nvSpPr>
        <p:spPr>
          <a:xfrm>
            <a:off x="121920" y="1270000"/>
            <a:ext cx="11948160" cy="5345614"/>
          </a:xfrm>
        </p:spPr>
        <p:txBody>
          <a:bodyPr>
            <a:normAutofit/>
          </a:bodyPr>
          <a:lstStyle/>
          <a:p>
            <a:pPr>
              <a:lnSpc>
                <a:spcPct val="200000"/>
              </a:lnSpc>
            </a:pPr>
            <a:r>
              <a:rPr lang="en-US" dirty="0">
                <a:latin typeface="Bookman Old Style" panose="02050604050505020204" pitchFamily="18" charset="0"/>
              </a:rPr>
              <a:t>To compare CPFTA-I &amp; II</a:t>
            </a:r>
          </a:p>
          <a:p>
            <a:pPr>
              <a:lnSpc>
                <a:spcPct val="200000"/>
              </a:lnSpc>
            </a:pPr>
            <a:r>
              <a:rPr lang="en-US" dirty="0">
                <a:latin typeface="Bookman Old Style" panose="02050604050505020204" pitchFamily="18" charset="0"/>
              </a:rPr>
              <a:t>To find utilization rate of the CPFTA II</a:t>
            </a:r>
          </a:p>
          <a:p>
            <a:pPr>
              <a:lnSpc>
                <a:spcPct val="200000"/>
              </a:lnSpc>
            </a:pPr>
            <a:r>
              <a:rPr lang="en-US" dirty="0">
                <a:latin typeface="Bookman Old Style" panose="02050604050505020204" pitchFamily="18" charset="0"/>
              </a:rPr>
              <a:t>To analyze 313 tariff lines included in phase II</a:t>
            </a:r>
          </a:p>
          <a:p>
            <a:pPr>
              <a:lnSpc>
                <a:spcPct val="200000"/>
              </a:lnSpc>
            </a:pPr>
            <a:r>
              <a:rPr lang="en-US" dirty="0">
                <a:latin typeface="Bookman Old Style" panose="02050604050505020204" pitchFamily="18" charset="0"/>
              </a:rPr>
              <a:t>Reasons for sluggish growth in the exports to China</a:t>
            </a:r>
          </a:p>
        </p:txBody>
      </p:sp>
      <p:sp>
        <p:nvSpPr>
          <p:cNvPr id="2" name="Title 1">
            <a:extLst>
              <a:ext uri="{FF2B5EF4-FFF2-40B4-BE49-F238E27FC236}">
                <a16:creationId xmlns:a16="http://schemas.microsoft.com/office/drawing/2014/main" id="{78170937-C7F0-B57F-98B5-1A03EC88120F}"/>
              </a:ext>
            </a:extLst>
          </p:cNvPr>
          <p:cNvSpPr>
            <a:spLocks noGrp="1"/>
          </p:cNvSpPr>
          <p:nvPr>
            <p:ph type="title"/>
          </p:nvPr>
        </p:nvSpPr>
        <p:spPr>
          <a:xfrm>
            <a:off x="421640" y="242386"/>
            <a:ext cx="10515600" cy="691515"/>
          </a:xfrm>
        </p:spPr>
        <p:txBody>
          <a:bodyPr>
            <a:normAutofit fontScale="90000"/>
          </a:bodyPr>
          <a:lstStyle/>
          <a:p>
            <a:r>
              <a:rPr lang="en-US" b="1" dirty="0">
                <a:solidFill>
                  <a:schemeClr val="bg1"/>
                </a:solidFill>
                <a:latin typeface="Bookman Old Style" panose="02050604050505020204" pitchFamily="18" charset="0"/>
              </a:rPr>
              <a:t>objectives of the study</a:t>
            </a:r>
          </a:p>
        </p:txBody>
      </p:sp>
    </p:spTree>
    <p:extLst>
      <p:ext uri="{BB962C8B-B14F-4D97-AF65-F5344CB8AC3E}">
        <p14:creationId xmlns:p14="http://schemas.microsoft.com/office/powerpoint/2010/main" val="18891321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174A6-15C1-45D5-8B58-E00CDB960F29}"/>
              </a:ext>
            </a:extLst>
          </p:cNvPr>
          <p:cNvSpPr>
            <a:spLocks noGrp="1"/>
          </p:cNvSpPr>
          <p:nvPr>
            <p:ph type="title"/>
          </p:nvPr>
        </p:nvSpPr>
        <p:spPr>
          <a:xfrm>
            <a:off x="838200" y="365125"/>
            <a:ext cx="10515600" cy="739775"/>
          </a:xfrm>
          <a:solidFill>
            <a:schemeClr val="accent4"/>
          </a:solidFill>
        </p:spPr>
        <p:txBody>
          <a:bodyPr/>
          <a:lstStyle/>
          <a:p>
            <a:r>
              <a:rPr lang="en-US" dirty="0">
                <a:latin typeface="Poppins"/>
              </a:rPr>
              <a:t>Sea Food Sector</a:t>
            </a:r>
          </a:p>
        </p:txBody>
      </p:sp>
      <p:sp>
        <p:nvSpPr>
          <p:cNvPr id="3" name="Content Placeholder 2">
            <a:extLst>
              <a:ext uri="{FF2B5EF4-FFF2-40B4-BE49-F238E27FC236}">
                <a16:creationId xmlns:a16="http://schemas.microsoft.com/office/drawing/2014/main" id="{6E013700-C975-4A79-8792-9ED81809F2AB}"/>
              </a:ext>
            </a:extLst>
          </p:cNvPr>
          <p:cNvSpPr>
            <a:spLocks noGrp="1"/>
          </p:cNvSpPr>
          <p:nvPr>
            <p:ph idx="1"/>
          </p:nvPr>
        </p:nvSpPr>
        <p:spPr/>
        <p:txBody>
          <a:bodyPr>
            <a:normAutofit/>
          </a:bodyPr>
          <a:lstStyle/>
          <a:p>
            <a:pPr marR="563880" algn="just">
              <a:spcBef>
                <a:spcPts val="805"/>
              </a:spcBef>
              <a:buSzPts val="1200"/>
              <a:tabLst>
                <a:tab pos="758825" algn="l"/>
              </a:tabLst>
            </a:pPr>
            <a:r>
              <a:rPr lang="en-US" sz="2400" spc="-65" dirty="0">
                <a:effectLst/>
                <a:latin typeface="Poppins"/>
                <a:ea typeface="Times New Roman" panose="02020603050405020304" pitchFamily="18" charset="0"/>
              </a:rPr>
              <a:t>For</a:t>
            </a:r>
            <a:r>
              <a:rPr lang="en-US" sz="2400" spc="-75" dirty="0">
                <a:effectLst/>
                <a:latin typeface="Poppins"/>
                <a:ea typeface="Times New Roman" panose="02020603050405020304" pitchFamily="18" charset="0"/>
              </a:rPr>
              <a:t> </a:t>
            </a:r>
            <a:r>
              <a:rPr lang="en-US" sz="2400" spc="-65" dirty="0">
                <a:effectLst/>
                <a:latin typeface="Poppins"/>
                <a:ea typeface="Times New Roman" panose="02020603050405020304" pitchFamily="18" charset="0"/>
              </a:rPr>
              <a:t>the</a:t>
            </a:r>
            <a:r>
              <a:rPr lang="en-US" sz="2400" spc="-70" dirty="0">
                <a:effectLst/>
                <a:latin typeface="Poppins"/>
                <a:ea typeface="Times New Roman" panose="02020603050405020304" pitchFamily="18" charset="0"/>
              </a:rPr>
              <a:t> </a:t>
            </a:r>
            <a:r>
              <a:rPr lang="en-US" sz="2400" spc="-65" dirty="0">
                <a:effectLst/>
                <a:latin typeface="Poppins"/>
                <a:ea typeface="Times New Roman" panose="02020603050405020304" pitchFamily="18" charset="0"/>
              </a:rPr>
              <a:t>seafood</a:t>
            </a:r>
            <a:r>
              <a:rPr lang="en-US" sz="2400" spc="-70" dirty="0">
                <a:effectLst/>
                <a:latin typeface="Poppins"/>
                <a:ea typeface="Times New Roman" panose="02020603050405020304" pitchFamily="18" charset="0"/>
              </a:rPr>
              <a:t> </a:t>
            </a:r>
            <a:r>
              <a:rPr lang="en-US" sz="2400" spc="-65" dirty="0">
                <a:effectLst/>
                <a:latin typeface="Poppins"/>
                <a:ea typeface="Times New Roman" panose="02020603050405020304" pitchFamily="18" charset="0"/>
              </a:rPr>
              <a:t>sector,</a:t>
            </a:r>
            <a:r>
              <a:rPr lang="en-US" sz="2400" spc="-70" dirty="0">
                <a:effectLst/>
                <a:latin typeface="Poppins"/>
                <a:ea typeface="Times New Roman" panose="02020603050405020304" pitchFamily="18" charset="0"/>
              </a:rPr>
              <a:t> </a:t>
            </a:r>
            <a:r>
              <a:rPr lang="en-US" sz="2400" spc="-65" dirty="0">
                <a:effectLst/>
                <a:latin typeface="Poppins"/>
                <a:ea typeface="Times New Roman" panose="02020603050405020304" pitchFamily="18" charset="0"/>
              </a:rPr>
              <a:t>the Marine</a:t>
            </a:r>
            <a:r>
              <a:rPr lang="en-US" sz="2400" spc="-60" dirty="0">
                <a:effectLst/>
                <a:latin typeface="Poppins"/>
                <a:ea typeface="Times New Roman" panose="02020603050405020304" pitchFamily="18" charset="0"/>
              </a:rPr>
              <a:t> </a:t>
            </a:r>
            <a:r>
              <a:rPr lang="en-US" sz="2400" spc="-65" dirty="0">
                <a:effectLst/>
                <a:latin typeface="Poppins"/>
                <a:ea typeface="Times New Roman" panose="02020603050405020304" pitchFamily="18" charset="0"/>
              </a:rPr>
              <a:t>Fisheries</a:t>
            </a:r>
            <a:r>
              <a:rPr lang="en-US" sz="2400" spc="-70" dirty="0">
                <a:effectLst/>
                <a:latin typeface="Poppins"/>
                <a:ea typeface="Times New Roman" panose="02020603050405020304" pitchFamily="18" charset="0"/>
              </a:rPr>
              <a:t> </a:t>
            </a:r>
            <a:r>
              <a:rPr lang="en-US" sz="2400" spc="-65" dirty="0">
                <a:effectLst/>
                <a:latin typeface="Poppins"/>
                <a:ea typeface="Times New Roman" panose="02020603050405020304" pitchFamily="18" charset="0"/>
              </a:rPr>
              <a:t>Department in</a:t>
            </a:r>
            <a:r>
              <a:rPr lang="en-US" sz="2400" spc="-70" dirty="0">
                <a:effectLst/>
                <a:latin typeface="Poppins"/>
                <a:ea typeface="Times New Roman" panose="02020603050405020304" pitchFamily="18" charset="0"/>
              </a:rPr>
              <a:t> </a:t>
            </a:r>
            <a:r>
              <a:rPr lang="en-US" sz="2400" spc="-65" dirty="0">
                <a:effectLst/>
                <a:latin typeface="Poppins"/>
                <a:ea typeface="Times New Roman" panose="02020603050405020304" pitchFamily="18" charset="0"/>
              </a:rPr>
              <a:t>Pakistan needs to strengthen its capacity to liaise with counterpart departments in China such as the</a:t>
            </a:r>
            <a:r>
              <a:rPr lang="en-US" sz="2400" spc="-60" dirty="0">
                <a:effectLst/>
                <a:latin typeface="Poppins"/>
                <a:ea typeface="Times New Roman" panose="02020603050405020304" pitchFamily="18" charset="0"/>
              </a:rPr>
              <a:t> </a:t>
            </a:r>
            <a:r>
              <a:rPr lang="en-US" sz="2400" spc="-65" dirty="0">
                <a:effectLst/>
                <a:latin typeface="Poppins"/>
                <a:ea typeface="Times New Roman" panose="02020603050405020304" pitchFamily="18" charset="0"/>
              </a:rPr>
              <a:t>CNCA.</a:t>
            </a:r>
          </a:p>
          <a:p>
            <a:pPr marR="562610" algn="just">
              <a:spcBef>
                <a:spcPts val="0"/>
              </a:spcBef>
              <a:buSzPts val="1200"/>
              <a:tabLst>
                <a:tab pos="758825" algn="l"/>
              </a:tabLst>
            </a:pPr>
            <a:r>
              <a:rPr lang="en-US" sz="2400" spc="-65" dirty="0">
                <a:effectLst/>
                <a:latin typeface="Poppins"/>
                <a:ea typeface="Times New Roman" panose="02020603050405020304" pitchFamily="18" charset="0"/>
              </a:rPr>
              <a:t>The Marine Fisheries Department needs to increase its technical capacity so that it can promote Pakistan’s interests. Having market access will be useless if Pakistan’s relevant departments cannot lobby its case in China. For example, India has</a:t>
            </a:r>
            <a:r>
              <a:rPr lang="en-US" sz="2400" spc="-165" dirty="0">
                <a:effectLst/>
                <a:latin typeface="Poppins"/>
                <a:ea typeface="Times New Roman" panose="02020603050405020304" pitchFamily="18" charset="0"/>
              </a:rPr>
              <a:t> </a:t>
            </a:r>
            <a:r>
              <a:rPr lang="en-US" sz="2400" spc="-65" dirty="0">
                <a:effectLst/>
                <a:latin typeface="Poppins"/>
                <a:ea typeface="Times New Roman" panose="02020603050405020304" pitchFamily="18" charset="0"/>
              </a:rPr>
              <a:t>succeeded in registering its exporters for the scientific name and HS code of </a:t>
            </a:r>
            <a:r>
              <a:rPr lang="en-US" sz="2400" spc="-65" dirty="0" err="1">
                <a:effectLst/>
                <a:latin typeface="Poppins"/>
                <a:ea typeface="Times New Roman" panose="02020603050405020304" pitchFamily="18" charset="0"/>
              </a:rPr>
              <a:t>topshell</a:t>
            </a:r>
            <a:r>
              <a:rPr lang="en-US" sz="2400" spc="-65" dirty="0">
                <a:effectLst/>
                <a:latin typeface="Poppins"/>
                <a:ea typeface="Times New Roman" panose="02020603050405020304" pitchFamily="18" charset="0"/>
              </a:rPr>
              <a:t>, while Pakistan has not. </a:t>
            </a:r>
            <a:endParaRPr lang="en-US" sz="3600" dirty="0">
              <a:latin typeface="Poppins"/>
            </a:endParaRPr>
          </a:p>
        </p:txBody>
      </p:sp>
    </p:spTree>
    <p:extLst>
      <p:ext uri="{BB962C8B-B14F-4D97-AF65-F5344CB8AC3E}">
        <p14:creationId xmlns:p14="http://schemas.microsoft.com/office/powerpoint/2010/main" val="24596264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5A838-FB5C-437C-AC75-92B4F48FD173}"/>
              </a:ext>
            </a:extLst>
          </p:cNvPr>
          <p:cNvSpPr>
            <a:spLocks noGrp="1"/>
          </p:cNvSpPr>
          <p:nvPr>
            <p:ph type="title"/>
          </p:nvPr>
        </p:nvSpPr>
        <p:spPr>
          <a:xfrm>
            <a:off x="371475" y="46037"/>
            <a:ext cx="10982325" cy="635000"/>
          </a:xfrm>
          <a:solidFill>
            <a:srgbClr val="FFC000"/>
          </a:solidFill>
        </p:spPr>
        <p:txBody>
          <a:bodyPr>
            <a:normAutofit fontScale="90000"/>
          </a:bodyPr>
          <a:lstStyle/>
          <a:p>
            <a:r>
              <a:rPr lang="en-US" dirty="0">
                <a:latin typeface="Poppins"/>
              </a:rPr>
              <a:t>Tariff Elimination Schedule of Pakistan</a:t>
            </a:r>
          </a:p>
        </p:txBody>
      </p:sp>
      <p:sp>
        <p:nvSpPr>
          <p:cNvPr id="3" name="Content Placeholder 2">
            <a:extLst>
              <a:ext uri="{FF2B5EF4-FFF2-40B4-BE49-F238E27FC236}">
                <a16:creationId xmlns:a16="http://schemas.microsoft.com/office/drawing/2014/main" id="{BCDFECAC-38C6-457D-9FED-7CA96B26B112}"/>
              </a:ext>
            </a:extLst>
          </p:cNvPr>
          <p:cNvSpPr>
            <a:spLocks noGrp="1"/>
          </p:cNvSpPr>
          <p:nvPr>
            <p:ph idx="1"/>
          </p:nvPr>
        </p:nvSpPr>
        <p:spPr>
          <a:xfrm>
            <a:off x="133351" y="790574"/>
            <a:ext cx="11858624" cy="5876925"/>
          </a:xfrm>
        </p:spPr>
        <p:txBody>
          <a:bodyPr>
            <a:normAutofit fontScale="92500" lnSpcReduction="20000"/>
          </a:bodyPr>
          <a:lstStyle/>
          <a:p>
            <a:r>
              <a:rPr lang="en-US" sz="1800" b="1" u="sng" dirty="0">
                <a:latin typeface="Poppins"/>
              </a:rPr>
              <a:t>A-0 </a:t>
            </a:r>
            <a:r>
              <a:rPr lang="en-US" sz="1800" dirty="0">
                <a:latin typeface="Poppins"/>
              </a:rPr>
              <a:t>customs duties on originating goods provided for in category “A-0” in the Schedule shall be eliminated entirely and such goods shall be free of customs duty on the date this Protocol enters into force</a:t>
            </a:r>
          </a:p>
          <a:p>
            <a:r>
              <a:rPr lang="en-US" sz="1800" b="1" u="sng" dirty="0">
                <a:latin typeface="Poppins"/>
              </a:rPr>
              <a:t>A-7</a:t>
            </a:r>
            <a:r>
              <a:rPr lang="en-US" sz="1800" dirty="0">
                <a:latin typeface="Poppins"/>
              </a:rPr>
              <a:t> customs duties on originating goods provided for in category “A-7” in the Schedule shall be removed in 6 equal annual stages beginning on year 2, and such goods shall be free of customs duty, effective January 1 of year seven</a:t>
            </a:r>
          </a:p>
          <a:p>
            <a:r>
              <a:rPr lang="en-US" sz="1800" b="1" u="sng" dirty="0">
                <a:latin typeface="Poppins"/>
              </a:rPr>
              <a:t>A-15</a:t>
            </a:r>
            <a:r>
              <a:rPr lang="en-US" sz="1800" dirty="0">
                <a:latin typeface="Poppins"/>
              </a:rPr>
              <a:t> customs duties on originating goods provided for in category “A-15” in the Schedule shall be removed in 12 equal annual stages beginning on year 4, and such goods shall be free of customs duty, effective January 1 of year fifteen</a:t>
            </a:r>
          </a:p>
          <a:p>
            <a:r>
              <a:rPr lang="en-US" sz="1800" b="1" u="sng" dirty="0">
                <a:latin typeface="Poppins"/>
              </a:rPr>
              <a:t>MOP1</a:t>
            </a:r>
            <a:r>
              <a:rPr lang="en-US" sz="1800" dirty="0">
                <a:latin typeface="Poppins"/>
              </a:rPr>
              <a:t> customs duties on originating goods provided for in category “MOP1” in the Schedule shall be reduced by twenty percent of the base rates on the date this Protocol enters into force; </a:t>
            </a:r>
          </a:p>
          <a:p>
            <a:r>
              <a:rPr lang="en-US" sz="1800" b="1" u="sng" dirty="0">
                <a:latin typeface="Poppins"/>
              </a:rPr>
              <a:t>MOP2</a:t>
            </a:r>
            <a:r>
              <a:rPr lang="en-US" sz="1800" dirty="0">
                <a:latin typeface="Poppins"/>
              </a:rPr>
              <a:t> customs duties on originating goods provided for in category “MOP2” in the Schedule shall be reduced by twenty percent of the base rates on January 1 of 2022; </a:t>
            </a:r>
          </a:p>
          <a:p>
            <a:r>
              <a:rPr lang="en-US" sz="1800" b="1" u="sng" dirty="0">
                <a:latin typeface="Poppins"/>
              </a:rPr>
              <a:t>C1</a:t>
            </a:r>
            <a:r>
              <a:rPr lang="en-US" sz="1800" dirty="0">
                <a:latin typeface="Poppins"/>
              </a:rPr>
              <a:t> customs duties on originating goods provided for in category “C1” in the Schedule shall remain at base rates. </a:t>
            </a:r>
          </a:p>
          <a:p>
            <a:r>
              <a:rPr lang="en-US" sz="1800" b="1" u="sng" dirty="0">
                <a:latin typeface="Poppins"/>
              </a:rPr>
              <a:t>C2</a:t>
            </a:r>
            <a:r>
              <a:rPr lang="en-US" sz="1800" dirty="0">
                <a:latin typeface="Poppins"/>
              </a:rPr>
              <a:t> customs duties on originating goods provided for in category “C2” in the Schedule shall not be subject to any tariff concession. </a:t>
            </a:r>
          </a:p>
          <a:p>
            <a:r>
              <a:rPr lang="en-US" sz="1800" dirty="0">
                <a:latin typeface="Poppins"/>
              </a:rPr>
              <a:t>The base rate of customs duty and category for determining the interim rate of 2 customs duty at each stage of reduction are indicated for the item in the Schedule.</a:t>
            </a:r>
          </a:p>
          <a:p>
            <a:r>
              <a:rPr lang="en-US" sz="1800" dirty="0">
                <a:latin typeface="Poppins"/>
              </a:rPr>
              <a:t> Reduced rates shall be rounded at least to the nearest tenth of a percentage point or, if the rate of duty is expressed in monetary units, at least to the nearest Pakistan Rupee in the case of Pakistan. 6. For the purposes of this Section and the Schedule, year one means the year this Protocol enters into force. 7. For the purposes of this Section and the Schedule, beginning in year two, each annual stage of tariff reduction shall take effect on January 1 of the relevant year.</a:t>
            </a:r>
          </a:p>
        </p:txBody>
      </p:sp>
    </p:spTree>
    <p:extLst>
      <p:ext uri="{BB962C8B-B14F-4D97-AF65-F5344CB8AC3E}">
        <p14:creationId xmlns:p14="http://schemas.microsoft.com/office/powerpoint/2010/main" val="36760678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3C08-787C-4B5B-8C1F-D889F9AD99A0}"/>
              </a:ext>
            </a:extLst>
          </p:cNvPr>
          <p:cNvSpPr>
            <a:spLocks noGrp="1"/>
          </p:cNvSpPr>
          <p:nvPr>
            <p:ph type="title"/>
          </p:nvPr>
        </p:nvSpPr>
        <p:spPr>
          <a:solidFill>
            <a:schemeClr val="accent4"/>
          </a:solidFill>
        </p:spPr>
        <p:txBody>
          <a:bodyPr/>
          <a:lstStyle/>
          <a:p>
            <a:pPr algn="ctr"/>
            <a:r>
              <a:rPr lang="en-US" dirty="0"/>
              <a:t>Thank You</a:t>
            </a:r>
          </a:p>
        </p:txBody>
      </p:sp>
    </p:spTree>
    <p:extLst>
      <p:ext uri="{BB962C8B-B14F-4D97-AF65-F5344CB8AC3E}">
        <p14:creationId xmlns:p14="http://schemas.microsoft.com/office/powerpoint/2010/main" val="5001412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88F-3B00-4D9A-B9C6-831523C76746}"/>
              </a:ext>
            </a:extLst>
          </p:cNvPr>
          <p:cNvSpPr>
            <a:spLocks noGrp="1"/>
          </p:cNvSpPr>
          <p:nvPr>
            <p:ph type="title"/>
          </p:nvPr>
        </p:nvSpPr>
        <p:spPr>
          <a:xfrm>
            <a:off x="1042386" y="211457"/>
            <a:ext cx="7782018" cy="708763"/>
          </a:xfrm>
        </p:spPr>
        <p:txBody>
          <a:bodyPr/>
          <a:lstStyle/>
          <a:p>
            <a:r>
              <a:rPr lang="en-US" dirty="0"/>
              <a:t>Meat – Unutilized Tariff Lines </a:t>
            </a:r>
          </a:p>
        </p:txBody>
      </p:sp>
      <p:graphicFrame>
        <p:nvGraphicFramePr>
          <p:cNvPr id="4" name="Table 4">
            <a:extLst>
              <a:ext uri="{FF2B5EF4-FFF2-40B4-BE49-F238E27FC236}">
                <a16:creationId xmlns:a16="http://schemas.microsoft.com/office/drawing/2014/main" id="{9C5D4F6D-65B2-4D96-834A-1AD92EF7D198}"/>
              </a:ext>
            </a:extLst>
          </p:cNvPr>
          <p:cNvGraphicFramePr>
            <a:graphicFrameLocks noGrp="1"/>
          </p:cNvGraphicFramePr>
          <p:nvPr>
            <p:ph idx="1"/>
          </p:nvPr>
        </p:nvGraphicFramePr>
        <p:xfrm>
          <a:off x="393405" y="999460"/>
          <a:ext cx="10960395" cy="5647083"/>
        </p:xfrm>
        <a:graphic>
          <a:graphicData uri="http://schemas.openxmlformats.org/drawingml/2006/table">
            <a:tbl>
              <a:tblPr firstRow="1" bandRow="1">
                <a:tableStyleId>{5C22544A-7EE6-4342-B048-85BDC9FD1C3A}</a:tableStyleId>
              </a:tblPr>
              <a:tblGrid>
                <a:gridCol w="2340213">
                  <a:extLst>
                    <a:ext uri="{9D8B030D-6E8A-4147-A177-3AD203B41FA5}">
                      <a16:colId xmlns:a16="http://schemas.microsoft.com/office/drawing/2014/main" val="3127525884"/>
                    </a:ext>
                  </a:extLst>
                </a:gridCol>
                <a:gridCol w="8620182">
                  <a:extLst>
                    <a:ext uri="{9D8B030D-6E8A-4147-A177-3AD203B41FA5}">
                      <a16:colId xmlns:a16="http://schemas.microsoft.com/office/drawing/2014/main" val="751722845"/>
                    </a:ext>
                  </a:extLst>
                </a:gridCol>
              </a:tblGrid>
              <a:tr h="434391">
                <a:tc>
                  <a:txBody>
                    <a:bodyPr/>
                    <a:lstStyle/>
                    <a:p>
                      <a:endParaRPr lang="en-US"/>
                    </a:p>
                  </a:txBody>
                  <a:tcPr/>
                </a:tc>
                <a:tc>
                  <a:txBody>
                    <a:bodyPr/>
                    <a:lstStyle/>
                    <a:p>
                      <a:endParaRPr lang="en-US" dirty="0"/>
                    </a:p>
                  </a:txBody>
                  <a:tcPr/>
                </a:tc>
                <a:extLst>
                  <a:ext uri="{0D108BD9-81ED-4DB2-BD59-A6C34878D82A}">
                    <a16:rowId xmlns:a16="http://schemas.microsoft.com/office/drawing/2014/main" val="146160292"/>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02012000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Fresh or chilled unboned bovine meat (excl. carcasses)</a:t>
                      </a:r>
                    </a:p>
                  </a:txBody>
                  <a:tcPr marL="6350" marR="6350" marT="6350" marB="0"/>
                </a:tc>
                <a:extLst>
                  <a:ext uri="{0D108BD9-81ED-4DB2-BD59-A6C34878D82A}">
                    <a16:rowId xmlns:a16="http://schemas.microsoft.com/office/drawing/2014/main" val="1461341617"/>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02013000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Fresh or chilled boneless bovine meat</a:t>
                      </a:r>
                    </a:p>
                  </a:txBody>
                  <a:tcPr marL="6350" marR="6350" marT="6350" marB="0"/>
                </a:tc>
                <a:extLst>
                  <a:ext uri="{0D108BD9-81ED-4DB2-BD59-A6C34878D82A}">
                    <a16:rowId xmlns:a16="http://schemas.microsoft.com/office/drawing/2014/main" val="1227124909"/>
                  </a:ext>
                </a:extLst>
              </a:tr>
              <a:tr h="434391">
                <a:tc>
                  <a:txBody>
                    <a:bodyPr/>
                    <a:lstStyle/>
                    <a:p>
                      <a:pPr algn="ctr" fontAlgn="t"/>
                      <a:r>
                        <a:rPr lang="en-US" sz="1000" b="0" i="0" u="none" strike="noStrike" dirty="0">
                          <a:solidFill>
                            <a:srgbClr val="000000"/>
                          </a:solidFill>
                          <a:effectLst/>
                          <a:latin typeface="Times New Roman" panose="02020603050405020304" pitchFamily="18" charset="0"/>
                        </a:rPr>
                        <a:t>02021000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bovine carcasses &amp; half carcasses</a:t>
                      </a:r>
                    </a:p>
                  </a:txBody>
                  <a:tcPr marL="6350" marR="6350" marT="6350" marB="0"/>
                </a:tc>
                <a:extLst>
                  <a:ext uri="{0D108BD9-81ED-4DB2-BD59-A6C34878D82A}">
                    <a16:rowId xmlns:a16="http://schemas.microsoft.com/office/drawing/2014/main" val="3542512145"/>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02022000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unboned bovine meat (excl. carcasses)</a:t>
                      </a:r>
                    </a:p>
                  </a:txBody>
                  <a:tcPr marL="6350" marR="6350" marT="6350" marB="0"/>
                </a:tc>
                <a:extLst>
                  <a:ext uri="{0D108BD9-81ED-4DB2-BD59-A6C34878D82A}">
                    <a16:rowId xmlns:a16="http://schemas.microsoft.com/office/drawing/2014/main" val="669794852"/>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02023000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boneless bovine meat</a:t>
                      </a:r>
                    </a:p>
                  </a:txBody>
                  <a:tcPr marL="6350" marR="6350" marT="6350" marB="0"/>
                </a:tc>
                <a:extLst>
                  <a:ext uri="{0D108BD9-81ED-4DB2-BD59-A6C34878D82A}">
                    <a16:rowId xmlns:a16="http://schemas.microsoft.com/office/drawing/2014/main" val="3027693474"/>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02045000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Fresh, chilled or frozen goat meat</a:t>
                      </a:r>
                    </a:p>
                  </a:txBody>
                  <a:tcPr marL="6350" marR="6350" marT="6350" marB="0"/>
                </a:tc>
                <a:extLst>
                  <a:ext uri="{0D108BD9-81ED-4DB2-BD59-A6C34878D82A}">
                    <a16:rowId xmlns:a16="http://schemas.microsoft.com/office/drawing/2014/main" val="2245144315"/>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02062900</a:t>
                      </a:r>
                    </a:p>
                  </a:txBody>
                  <a:tcPr marL="6350" marR="6350" marT="6350" marB="0"/>
                </a:tc>
                <a:tc>
                  <a:txBody>
                    <a:bodyPr/>
                    <a:lstStyle/>
                    <a:p>
                      <a:pPr algn="ctr" fontAlgn="t"/>
                      <a:r>
                        <a:rPr lang="fr-FR" sz="1000" b="0" i="0" u="none" strike="noStrike">
                          <a:solidFill>
                            <a:srgbClr val="000000"/>
                          </a:solidFill>
                          <a:effectLst/>
                          <a:latin typeface="Times New Roman" panose="02020603050405020304" pitchFamily="18" charset="0"/>
                        </a:rPr>
                        <a:t>Frozen edible bovine offal (excl. tongues &amp; livers)</a:t>
                      </a:r>
                    </a:p>
                  </a:txBody>
                  <a:tcPr marL="6350" marR="6350" marT="6350" marB="0"/>
                </a:tc>
                <a:extLst>
                  <a:ext uri="{0D108BD9-81ED-4DB2-BD59-A6C34878D82A}">
                    <a16:rowId xmlns:a16="http://schemas.microsoft.com/office/drawing/2014/main" val="1098558928"/>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02071411</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cuts chicken, with bone in</a:t>
                      </a:r>
                    </a:p>
                  </a:txBody>
                  <a:tcPr marL="6350" marR="6350" marT="6350" marB="0"/>
                </a:tc>
                <a:extLst>
                  <a:ext uri="{0D108BD9-81ED-4DB2-BD59-A6C34878D82A}">
                    <a16:rowId xmlns:a16="http://schemas.microsoft.com/office/drawing/2014/main" val="2448567984"/>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02071419</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cuts chicken, nes</a:t>
                      </a:r>
                    </a:p>
                  </a:txBody>
                  <a:tcPr marL="6350" marR="6350" marT="6350" marB="0"/>
                </a:tc>
                <a:extLst>
                  <a:ext uri="{0D108BD9-81ED-4DB2-BD59-A6C34878D82A}">
                    <a16:rowId xmlns:a16="http://schemas.microsoft.com/office/drawing/2014/main" val="3317023667"/>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02071421</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wing of chicken(other than wingtips)</a:t>
                      </a:r>
                    </a:p>
                  </a:txBody>
                  <a:tcPr marL="6350" marR="6350" marT="6350" marB="0"/>
                </a:tc>
                <a:extLst>
                  <a:ext uri="{0D108BD9-81ED-4DB2-BD59-A6C34878D82A}">
                    <a16:rowId xmlns:a16="http://schemas.microsoft.com/office/drawing/2014/main" val="3475614551"/>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02071422</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Fresh.chilled or frozen chicken claw</a:t>
                      </a:r>
                    </a:p>
                  </a:txBody>
                  <a:tcPr marL="6350" marR="6350" marT="6350" marB="0"/>
                </a:tc>
                <a:extLst>
                  <a:ext uri="{0D108BD9-81ED-4DB2-BD59-A6C34878D82A}">
                    <a16:rowId xmlns:a16="http://schemas.microsoft.com/office/drawing/2014/main" val="4211424066"/>
                  </a:ext>
                </a:extLst>
              </a:tr>
              <a:tr h="434391">
                <a:tc>
                  <a:txBody>
                    <a:bodyPr/>
                    <a:lstStyle/>
                    <a:p>
                      <a:pPr algn="ctr" fontAlgn="t"/>
                      <a:r>
                        <a:rPr lang="en-US" sz="1000" b="0" i="0" u="none" strike="noStrike">
                          <a:solidFill>
                            <a:srgbClr val="000000"/>
                          </a:solidFill>
                          <a:effectLst/>
                          <a:latin typeface="Times New Roman" panose="02020603050405020304" pitchFamily="18" charset="0"/>
                        </a:rPr>
                        <a:t>02071429</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Frozen offal of chicken, </a:t>
                      </a:r>
                      <a:r>
                        <a:rPr lang="en-US" sz="1000" b="0" i="0" u="none" strike="noStrike" dirty="0" err="1">
                          <a:solidFill>
                            <a:srgbClr val="000000"/>
                          </a:solidFill>
                          <a:effectLst/>
                          <a:latin typeface="Times New Roman" panose="02020603050405020304" pitchFamily="18" charset="0"/>
                        </a:rPr>
                        <a:t>nes</a:t>
                      </a:r>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1915584952"/>
                  </a:ext>
                </a:extLst>
              </a:tr>
            </a:tbl>
          </a:graphicData>
        </a:graphic>
      </p:graphicFrame>
      <p:sp>
        <p:nvSpPr>
          <p:cNvPr id="3" name="TextBox 2">
            <a:extLst>
              <a:ext uri="{FF2B5EF4-FFF2-40B4-BE49-F238E27FC236}">
                <a16:creationId xmlns:a16="http://schemas.microsoft.com/office/drawing/2014/main" id="{DCBEBE11-E070-4513-8921-507F6231F415}"/>
              </a:ext>
            </a:extLst>
          </p:cNvPr>
          <p:cNvSpPr txBox="1"/>
          <p:nvPr/>
        </p:nvSpPr>
        <p:spPr>
          <a:xfrm>
            <a:off x="9401452" y="239697"/>
            <a:ext cx="763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Arrow: Left 4">
            <a:hlinkClick r:id="rId3" action="ppaction://hlinksldjump"/>
            <a:extLst>
              <a:ext uri="{FF2B5EF4-FFF2-40B4-BE49-F238E27FC236}">
                <a16:creationId xmlns:a16="http://schemas.microsoft.com/office/drawing/2014/main" id="{13C9D7EA-673E-1A95-06DD-053E3F4A8F28}"/>
              </a:ext>
            </a:extLst>
          </p:cNvPr>
          <p:cNvSpPr/>
          <p:nvPr/>
        </p:nvSpPr>
        <p:spPr>
          <a:xfrm>
            <a:off x="10111310" y="211457"/>
            <a:ext cx="1687285" cy="50960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1587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88F-3B00-4D9A-B9C6-831523C76746}"/>
              </a:ext>
            </a:extLst>
          </p:cNvPr>
          <p:cNvSpPr>
            <a:spLocks noGrp="1"/>
          </p:cNvSpPr>
          <p:nvPr>
            <p:ph type="title"/>
          </p:nvPr>
        </p:nvSpPr>
        <p:spPr>
          <a:xfrm>
            <a:off x="838200" y="365125"/>
            <a:ext cx="10515600" cy="708763"/>
          </a:xfrm>
        </p:spPr>
        <p:txBody>
          <a:bodyPr/>
          <a:lstStyle/>
          <a:p>
            <a:r>
              <a:rPr lang="en-US" dirty="0"/>
              <a:t>Fish – Unutilized Tariff Lines </a:t>
            </a:r>
          </a:p>
        </p:txBody>
      </p:sp>
      <p:graphicFrame>
        <p:nvGraphicFramePr>
          <p:cNvPr id="4" name="Table 4">
            <a:extLst>
              <a:ext uri="{FF2B5EF4-FFF2-40B4-BE49-F238E27FC236}">
                <a16:creationId xmlns:a16="http://schemas.microsoft.com/office/drawing/2014/main" id="{9C5D4F6D-65B2-4D96-834A-1AD92EF7D198}"/>
              </a:ext>
            </a:extLst>
          </p:cNvPr>
          <p:cNvGraphicFramePr>
            <a:graphicFrameLocks noGrp="1"/>
          </p:cNvGraphicFramePr>
          <p:nvPr>
            <p:ph idx="1"/>
          </p:nvPr>
        </p:nvGraphicFramePr>
        <p:xfrm>
          <a:off x="393405" y="999460"/>
          <a:ext cx="10960395" cy="5647083"/>
        </p:xfrm>
        <a:graphic>
          <a:graphicData uri="http://schemas.openxmlformats.org/drawingml/2006/table">
            <a:tbl>
              <a:tblPr firstRow="1" bandRow="1">
                <a:tableStyleId>{5C22544A-7EE6-4342-B048-85BDC9FD1C3A}</a:tableStyleId>
              </a:tblPr>
              <a:tblGrid>
                <a:gridCol w="2340213">
                  <a:extLst>
                    <a:ext uri="{9D8B030D-6E8A-4147-A177-3AD203B41FA5}">
                      <a16:colId xmlns:a16="http://schemas.microsoft.com/office/drawing/2014/main" val="3127525884"/>
                    </a:ext>
                  </a:extLst>
                </a:gridCol>
                <a:gridCol w="8620182">
                  <a:extLst>
                    <a:ext uri="{9D8B030D-6E8A-4147-A177-3AD203B41FA5}">
                      <a16:colId xmlns:a16="http://schemas.microsoft.com/office/drawing/2014/main" val="751722845"/>
                    </a:ext>
                  </a:extLst>
                </a:gridCol>
              </a:tblGrid>
              <a:tr h="434391">
                <a:tc>
                  <a:txBody>
                    <a:bodyPr/>
                    <a:lstStyle/>
                    <a:p>
                      <a:endParaRPr lang="en-US"/>
                    </a:p>
                  </a:txBody>
                  <a:tcPr/>
                </a:tc>
                <a:tc>
                  <a:txBody>
                    <a:bodyPr/>
                    <a:lstStyle/>
                    <a:p>
                      <a:endParaRPr lang="en-US" dirty="0"/>
                    </a:p>
                  </a:txBody>
                  <a:tcPr/>
                </a:tc>
                <a:extLst>
                  <a:ext uri="{0D108BD9-81ED-4DB2-BD59-A6C34878D82A}">
                    <a16:rowId xmlns:a16="http://schemas.microsoft.com/office/drawing/2014/main" val="146160292"/>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03028910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Fresh or chilled scabber fish (trichurius)</a:t>
                      </a:r>
                    </a:p>
                  </a:txBody>
                  <a:tcPr marL="6350" marR="6350" marT="6350" marB="0"/>
                </a:tc>
                <a:extLst>
                  <a:ext uri="{0D108BD9-81ED-4DB2-BD59-A6C34878D82A}">
                    <a16:rowId xmlns:a16="http://schemas.microsoft.com/office/drawing/2014/main" val="1461341617"/>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03038910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scabber fish (trichurius)</a:t>
                      </a:r>
                    </a:p>
                  </a:txBody>
                  <a:tcPr marL="6350" marR="6350" marT="6350" marB="0"/>
                </a:tc>
                <a:extLst>
                  <a:ext uri="{0D108BD9-81ED-4DB2-BD59-A6C34878D82A}">
                    <a16:rowId xmlns:a16="http://schemas.microsoft.com/office/drawing/2014/main" val="1227124909"/>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03038990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fish, nes</a:t>
                      </a:r>
                    </a:p>
                  </a:txBody>
                  <a:tcPr marL="6350" marR="6350" marT="6350" marB="0"/>
                </a:tc>
                <a:extLst>
                  <a:ext uri="{0D108BD9-81ED-4DB2-BD59-A6C34878D82A}">
                    <a16:rowId xmlns:a16="http://schemas.microsoft.com/office/drawing/2014/main" val="3542512145"/>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03038930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tilapia</a:t>
                      </a:r>
                    </a:p>
                  </a:txBody>
                  <a:tcPr marL="6350" marR="6350" marT="6350" marB="0"/>
                </a:tc>
                <a:extLst>
                  <a:ext uri="{0D108BD9-81ED-4DB2-BD59-A6C34878D82A}">
                    <a16:rowId xmlns:a16="http://schemas.microsoft.com/office/drawing/2014/main" val="669794852"/>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03038920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yellow croaker(pseudosicaena)</a:t>
                      </a:r>
                    </a:p>
                  </a:txBody>
                  <a:tcPr marL="6350" marR="6350" marT="6350" marB="0"/>
                </a:tc>
                <a:extLst>
                  <a:ext uri="{0D108BD9-81ED-4DB2-BD59-A6C34878D82A}">
                    <a16:rowId xmlns:a16="http://schemas.microsoft.com/office/drawing/2014/main" val="3027693474"/>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03061990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crustaceans, nes. Incl. flours,meals,pellets for human consumption</a:t>
                      </a:r>
                    </a:p>
                  </a:txBody>
                  <a:tcPr marL="190500" marR="6350" marT="6350" marB="0"/>
                </a:tc>
                <a:extLst>
                  <a:ext uri="{0D108BD9-81ED-4DB2-BD59-A6C34878D82A}">
                    <a16:rowId xmlns:a16="http://schemas.microsoft.com/office/drawing/2014/main" val="2245144315"/>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03062190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Not frozen rock lobster and other sea crawfish, nes</a:t>
                      </a:r>
                    </a:p>
                  </a:txBody>
                  <a:tcPr marL="6350" marR="6350" marT="6350" marB="0"/>
                </a:tc>
                <a:extLst>
                  <a:ext uri="{0D108BD9-81ED-4DB2-BD59-A6C34878D82A}">
                    <a16:rowId xmlns:a16="http://schemas.microsoft.com/office/drawing/2014/main" val="1098558928"/>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03062499</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Unfrozen crabs, nes</a:t>
                      </a:r>
                    </a:p>
                  </a:txBody>
                  <a:tcPr marL="6350" marR="6350" marT="6350" marB="0"/>
                </a:tc>
                <a:extLst>
                  <a:ext uri="{0D108BD9-81ED-4DB2-BD59-A6C34878D82A}">
                    <a16:rowId xmlns:a16="http://schemas.microsoft.com/office/drawing/2014/main" val="2448567984"/>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03062492</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Unfrozen swimming crabs</a:t>
                      </a:r>
                    </a:p>
                  </a:txBody>
                  <a:tcPr marL="6350" marR="6350" marT="6350" marB="0"/>
                </a:tc>
                <a:extLst>
                  <a:ext uri="{0D108BD9-81ED-4DB2-BD59-A6C34878D82A}">
                    <a16:rowId xmlns:a16="http://schemas.microsoft.com/office/drawing/2014/main" val="3317023667"/>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03028910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Fresh or chilled scabber fish (trichurius)</a:t>
                      </a:r>
                    </a:p>
                  </a:txBody>
                  <a:tcPr marL="6350" marR="6350" marT="6350" marB="0"/>
                </a:tc>
                <a:extLst>
                  <a:ext uri="{0D108BD9-81ED-4DB2-BD59-A6C34878D82A}">
                    <a16:rowId xmlns:a16="http://schemas.microsoft.com/office/drawing/2014/main" val="3475614551"/>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03038910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Frozen scabber fish (trichurius)</a:t>
                      </a:r>
                    </a:p>
                  </a:txBody>
                  <a:tcPr marL="6350" marR="6350" marT="6350" marB="0"/>
                </a:tc>
                <a:extLst>
                  <a:ext uri="{0D108BD9-81ED-4DB2-BD59-A6C34878D82A}">
                    <a16:rowId xmlns:a16="http://schemas.microsoft.com/office/drawing/2014/main" val="4211424066"/>
                  </a:ext>
                </a:extLst>
              </a:tr>
              <a:tr h="434391">
                <a:tc>
                  <a:txBody>
                    <a:bodyPr/>
                    <a:lstStyle/>
                    <a:p>
                      <a:pPr algn="ctr" fontAlgn="t"/>
                      <a:r>
                        <a:rPr lang="en-US" sz="1000" b="0" i="0" u="none" strike="noStrike">
                          <a:solidFill>
                            <a:srgbClr val="000000"/>
                          </a:solidFill>
                          <a:effectLst/>
                          <a:latin typeface="Times New Roman" panose="02020603050405020304" pitchFamily="18" charset="0"/>
                        </a:rPr>
                        <a:t>03038990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Frozen fish, </a:t>
                      </a:r>
                      <a:r>
                        <a:rPr lang="en-US" sz="1000" b="0" i="0" u="none" strike="noStrike" dirty="0" err="1">
                          <a:solidFill>
                            <a:srgbClr val="000000"/>
                          </a:solidFill>
                          <a:effectLst/>
                          <a:latin typeface="Times New Roman" panose="02020603050405020304" pitchFamily="18" charset="0"/>
                        </a:rPr>
                        <a:t>nes</a:t>
                      </a:r>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1915584952"/>
                  </a:ext>
                </a:extLst>
              </a:tr>
            </a:tbl>
          </a:graphicData>
        </a:graphic>
      </p:graphicFrame>
      <p:sp>
        <p:nvSpPr>
          <p:cNvPr id="5" name="TextBox 4">
            <a:extLst>
              <a:ext uri="{FF2B5EF4-FFF2-40B4-BE49-F238E27FC236}">
                <a16:creationId xmlns:a16="http://schemas.microsoft.com/office/drawing/2014/main" id="{A59B95EC-E0DD-4412-B432-08DA4BF1E442}"/>
              </a:ext>
            </a:extLst>
          </p:cNvPr>
          <p:cNvSpPr txBox="1"/>
          <p:nvPr/>
        </p:nvSpPr>
        <p:spPr>
          <a:xfrm>
            <a:off x="9401452" y="239697"/>
            <a:ext cx="763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8776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88F-3B00-4D9A-B9C6-831523C76746}"/>
              </a:ext>
            </a:extLst>
          </p:cNvPr>
          <p:cNvSpPr>
            <a:spLocks noGrp="1"/>
          </p:cNvSpPr>
          <p:nvPr>
            <p:ph type="title"/>
          </p:nvPr>
        </p:nvSpPr>
        <p:spPr>
          <a:xfrm>
            <a:off x="926976" y="1403813"/>
            <a:ext cx="10515600" cy="708763"/>
          </a:xfrm>
        </p:spPr>
        <p:txBody>
          <a:bodyPr/>
          <a:lstStyle/>
          <a:p>
            <a:r>
              <a:rPr lang="en-US" dirty="0"/>
              <a:t>Milk  – Unutilized Tariff Lines </a:t>
            </a:r>
          </a:p>
        </p:txBody>
      </p:sp>
      <p:graphicFrame>
        <p:nvGraphicFramePr>
          <p:cNvPr id="4" name="Table 4">
            <a:extLst>
              <a:ext uri="{FF2B5EF4-FFF2-40B4-BE49-F238E27FC236}">
                <a16:creationId xmlns:a16="http://schemas.microsoft.com/office/drawing/2014/main" id="{9C5D4F6D-65B2-4D96-834A-1AD92EF7D198}"/>
              </a:ext>
            </a:extLst>
          </p:cNvPr>
          <p:cNvGraphicFramePr>
            <a:graphicFrameLocks noGrp="1"/>
          </p:cNvGraphicFramePr>
          <p:nvPr>
            <p:ph idx="1"/>
          </p:nvPr>
        </p:nvGraphicFramePr>
        <p:xfrm>
          <a:off x="482181" y="2233456"/>
          <a:ext cx="10960395" cy="1303173"/>
        </p:xfrm>
        <a:graphic>
          <a:graphicData uri="http://schemas.openxmlformats.org/drawingml/2006/table">
            <a:tbl>
              <a:tblPr firstRow="1" bandRow="1">
                <a:tableStyleId>{5C22544A-7EE6-4342-B048-85BDC9FD1C3A}</a:tableStyleId>
              </a:tblPr>
              <a:tblGrid>
                <a:gridCol w="2340213">
                  <a:extLst>
                    <a:ext uri="{9D8B030D-6E8A-4147-A177-3AD203B41FA5}">
                      <a16:colId xmlns:a16="http://schemas.microsoft.com/office/drawing/2014/main" val="3127525884"/>
                    </a:ext>
                  </a:extLst>
                </a:gridCol>
                <a:gridCol w="8620182">
                  <a:extLst>
                    <a:ext uri="{9D8B030D-6E8A-4147-A177-3AD203B41FA5}">
                      <a16:colId xmlns:a16="http://schemas.microsoft.com/office/drawing/2014/main" val="751722845"/>
                    </a:ext>
                  </a:extLst>
                </a:gridCol>
              </a:tblGrid>
              <a:tr h="434391">
                <a:tc>
                  <a:txBody>
                    <a:bodyPr/>
                    <a:lstStyle/>
                    <a:p>
                      <a:endParaRPr lang="en-US"/>
                    </a:p>
                  </a:txBody>
                  <a:tcPr/>
                </a:tc>
                <a:tc>
                  <a:txBody>
                    <a:bodyPr/>
                    <a:lstStyle/>
                    <a:p>
                      <a:endParaRPr lang="en-US" dirty="0"/>
                    </a:p>
                  </a:txBody>
                  <a:tcPr/>
                </a:tc>
                <a:extLst>
                  <a:ext uri="{0D108BD9-81ED-4DB2-BD59-A6C34878D82A}">
                    <a16:rowId xmlns:a16="http://schemas.microsoft.com/office/drawing/2014/main" val="146160292"/>
                  </a:ext>
                </a:extLst>
              </a:tr>
              <a:tr h="434391">
                <a:tc>
                  <a:txBody>
                    <a:bodyPr/>
                    <a:lstStyle/>
                    <a:p>
                      <a:pPr algn="ctr" fontAlgn="t"/>
                      <a:r>
                        <a:rPr lang="en-US" sz="1000" b="0" i="0" u="none" strike="noStrike">
                          <a:solidFill>
                            <a:srgbClr val="000000"/>
                          </a:solidFill>
                          <a:effectLst/>
                          <a:latin typeface="Times New Roman" panose="02020603050405020304" pitchFamily="18" charset="0"/>
                        </a:rPr>
                        <a:t>04022100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Milk &amp; cream in solid forms of &gt;1.5% fat, unsweetened</a:t>
                      </a:r>
                    </a:p>
                  </a:txBody>
                  <a:tcPr marL="6350" marR="6350" marT="6350" marB="0"/>
                </a:tc>
                <a:extLst>
                  <a:ext uri="{0D108BD9-81ED-4DB2-BD59-A6C34878D82A}">
                    <a16:rowId xmlns:a16="http://schemas.microsoft.com/office/drawing/2014/main" val="1461341617"/>
                  </a:ext>
                </a:extLst>
              </a:tr>
              <a:tr h="434391">
                <a:tc>
                  <a:txBody>
                    <a:bodyPr/>
                    <a:lstStyle/>
                    <a:p>
                      <a:pPr algn="ctr" fontAlgn="t"/>
                      <a:r>
                        <a:rPr lang="en-US" sz="1000" b="0" i="0" u="none" strike="noStrike">
                          <a:solidFill>
                            <a:srgbClr val="000000"/>
                          </a:solidFill>
                          <a:effectLst/>
                          <a:latin typeface="Times New Roman" panose="02020603050405020304" pitchFamily="18" charset="0"/>
                        </a:rPr>
                        <a:t>04090000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Natural honey</a:t>
                      </a:r>
                    </a:p>
                  </a:txBody>
                  <a:tcPr marL="6350" marR="6350" marT="6350" marB="0"/>
                </a:tc>
                <a:extLst>
                  <a:ext uri="{0D108BD9-81ED-4DB2-BD59-A6C34878D82A}">
                    <a16:rowId xmlns:a16="http://schemas.microsoft.com/office/drawing/2014/main" val="1227124909"/>
                  </a:ext>
                </a:extLst>
              </a:tr>
            </a:tbl>
          </a:graphicData>
        </a:graphic>
      </p:graphicFrame>
      <p:sp>
        <p:nvSpPr>
          <p:cNvPr id="5" name="TextBox 4">
            <a:extLst>
              <a:ext uri="{FF2B5EF4-FFF2-40B4-BE49-F238E27FC236}">
                <a16:creationId xmlns:a16="http://schemas.microsoft.com/office/drawing/2014/main" id="{41CE18D1-EE68-4C34-BFD1-6B0B504688CA}"/>
              </a:ext>
            </a:extLst>
          </p:cNvPr>
          <p:cNvSpPr txBox="1"/>
          <p:nvPr/>
        </p:nvSpPr>
        <p:spPr>
          <a:xfrm>
            <a:off x="9525739" y="523783"/>
            <a:ext cx="763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6863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88F-3B00-4D9A-B9C6-831523C76746}"/>
              </a:ext>
            </a:extLst>
          </p:cNvPr>
          <p:cNvSpPr>
            <a:spLocks noGrp="1"/>
          </p:cNvSpPr>
          <p:nvPr>
            <p:ph type="title"/>
          </p:nvPr>
        </p:nvSpPr>
        <p:spPr>
          <a:xfrm>
            <a:off x="838200" y="365125"/>
            <a:ext cx="10515600" cy="708763"/>
          </a:xfrm>
        </p:spPr>
        <p:txBody>
          <a:bodyPr/>
          <a:lstStyle/>
          <a:p>
            <a:r>
              <a:rPr lang="en-US" dirty="0"/>
              <a:t>Fruit   – Unutilized Tariff Lines </a:t>
            </a:r>
          </a:p>
        </p:txBody>
      </p:sp>
      <p:graphicFrame>
        <p:nvGraphicFramePr>
          <p:cNvPr id="4" name="Table 4">
            <a:extLst>
              <a:ext uri="{FF2B5EF4-FFF2-40B4-BE49-F238E27FC236}">
                <a16:creationId xmlns:a16="http://schemas.microsoft.com/office/drawing/2014/main" id="{9C5D4F6D-65B2-4D96-834A-1AD92EF7D198}"/>
              </a:ext>
            </a:extLst>
          </p:cNvPr>
          <p:cNvGraphicFramePr>
            <a:graphicFrameLocks noGrp="1"/>
          </p:cNvGraphicFramePr>
          <p:nvPr>
            <p:ph idx="1"/>
          </p:nvPr>
        </p:nvGraphicFramePr>
        <p:xfrm>
          <a:off x="393405" y="999460"/>
          <a:ext cx="10960395" cy="3909519"/>
        </p:xfrm>
        <a:graphic>
          <a:graphicData uri="http://schemas.openxmlformats.org/drawingml/2006/table">
            <a:tbl>
              <a:tblPr firstRow="1" bandRow="1">
                <a:tableStyleId>{5C22544A-7EE6-4342-B048-85BDC9FD1C3A}</a:tableStyleId>
              </a:tblPr>
              <a:tblGrid>
                <a:gridCol w="2340213">
                  <a:extLst>
                    <a:ext uri="{9D8B030D-6E8A-4147-A177-3AD203B41FA5}">
                      <a16:colId xmlns:a16="http://schemas.microsoft.com/office/drawing/2014/main" val="3127525884"/>
                    </a:ext>
                  </a:extLst>
                </a:gridCol>
                <a:gridCol w="8620182">
                  <a:extLst>
                    <a:ext uri="{9D8B030D-6E8A-4147-A177-3AD203B41FA5}">
                      <a16:colId xmlns:a16="http://schemas.microsoft.com/office/drawing/2014/main" val="751722845"/>
                    </a:ext>
                  </a:extLst>
                </a:gridCol>
              </a:tblGrid>
              <a:tr h="4343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46160292"/>
                  </a:ext>
                </a:extLst>
              </a:tr>
              <a:tr h="434391">
                <a:tc>
                  <a:txBody>
                    <a:bodyPr/>
                    <a:lstStyle/>
                    <a:p>
                      <a:pPr algn="ctr" fontAlgn="t"/>
                      <a:r>
                        <a:rPr lang="en-US" sz="1000" b="0" i="0" u="none" strike="noStrike">
                          <a:solidFill>
                            <a:srgbClr val="000000"/>
                          </a:solidFill>
                          <a:effectLst/>
                          <a:latin typeface="Times New Roman" panose="02020603050405020304" pitchFamily="18" charset="0"/>
                        </a:rPr>
                        <a:t>08029090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Other nuts, fresh or dried, nes</a:t>
                      </a:r>
                    </a:p>
                  </a:txBody>
                  <a:tcPr marL="6350" marR="6350" marT="6350" marB="0"/>
                </a:tc>
                <a:extLst>
                  <a:ext uri="{0D108BD9-81ED-4DB2-BD59-A6C34878D82A}">
                    <a16:rowId xmlns:a16="http://schemas.microsoft.com/office/drawing/2014/main" val="1461341617"/>
                  </a:ext>
                </a:extLst>
              </a:tr>
              <a:tr h="434391">
                <a:tc>
                  <a:txBody>
                    <a:bodyPr/>
                    <a:lstStyle/>
                    <a:p>
                      <a:pPr algn="ctr" fontAlgn="t"/>
                      <a:r>
                        <a:rPr lang="en-US" sz="1000" b="0" i="0" u="none" strike="noStrike">
                          <a:solidFill>
                            <a:srgbClr val="000000"/>
                          </a:solidFill>
                          <a:effectLst/>
                          <a:latin typeface="Times New Roman" panose="02020603050405020304" pitchFamily="18" charset="0"/>
                        </a:rPr>
                        <a:t>08029030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Pine-nuts, shelled,fresh or dried</a:t>
                      </a:r>
                    </a:p>
                  </a:txBody>
                  <a:tcPr marL="6350" marR="6350" marT="6350" marB="0"/>
                </a:tc>
                <a:extLst>
                  <a:ext uri="{0D108BD9-81ED-4DB2-BD59-A6C34878D82A}">
                    <a16:rowId xmlns:a16="http://schemas.microsoft.com/office/drawing/2014/main" val="1227124909"/>
                  </a:ext>
                </a:extLst>
              </a:tr>
              <a:tr h="434391">
                <a:tc>
                  <a:txBody>
                    <a:bodyPr/>
                    <a:lstStyle/>
                    <a:p>
                      <a:pPr algn="ctr" fontAlgn="t"/>
                      <a:r>
                        <a:rPr lang="en-US" sz="1000" b="0" i="0" u="none" strike="noStrike">
                          <a:solidFill>
                            <a:srgbClr val="000000"/>
                          </a:solidFill>
                          <a:effectLst/>
                          <a:latin typeface="Times New Roman" panose="02020603050405020304" pitchFamily="18" charset="0"/>
                        </a:rPr>
                        <a:t>08092900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Other cherries, fresh</a:t>
                      </a:r>
                    </a:p>
                  </a:txBody>
                  <a:tcPr marL="6350" marR="6350" marT="6350" marB="0"/>
                </a:tc>
                <a:extLst>
                  <a:ext uri="{0D108BD9-81ED-4DB2-BD59-A6C34878D82A}">
                    <a16:rowId xmlns:a16="http://schemas.microsoft.com/office/drawing/2014/main" val="3542512145"/>
                  </a:ext>
                </a:extLst>
              </a:tr>
              <a:tr h="434391">
                <a:tc>
                  <a:txBody>
                    <a:bodyPr/>
                    <a:lstStyle/>
                    <a:p>
                      <a:pPr algn="ctr" fontAlgn="t"/>
                      <a:r>
                        <a:rPr lang="en-US" sz="1000" b="0" i="0" u="none" strike="noStrike">
                          <a:solidFill>
                            <a:srgbClr val="000000"/>
                          </a:solidFill>
                          <a:effectLst/>
                          <a:latin typeface="Times New Roman" panose="02020603050405020304" pitchFamily="18" charset="0"/>
                        </a:rPr>
                        <a:t>08109090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Other fruit, fresh, nes</a:t>
                      </a:r>
                    </a:p>
                  </a:txBody>
                  <a:tcPr marL="6350" marR="6350" marT="6350" marB="0"/>
                </a:tc>
                <a:extLst>
                  <a:ext uri="{0D108BD9-81ED-4DB2-BD59-A6C34878D82A}">
                    <a16:rowId xmlns:a16="http://schemas.microsoft.com/office/drawing/2014/main" val="669794852"/>
                  </a:ext>
                </a:extLst>
              </a:tr>
              <a:tr h="434391">
                <a:tc>
                  <a:txBody>
                    <a:bodyPr/>
                    <a:lstStyle/>
                    <a:p>
                      <a:pPr algn="ctr" fontAlgn="t"/>
                      <a:r>
                        <a:rPr lang="en-US" sz="1000" b="0" i="0" u="none" strike="noStrike">
                          <a:solidFill>
                            <a:srgbClr val="000000"/>
                          </a:solidFill>
                          <a:effectLst/>
                          <a:latin typeface="Times New Roman" panose="02020603050405020304" pitchFamily="18" charset="0"/>
                        </a:rPr>
                        <a:t>08111000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Strawberries, frozen</a:t>
                      </a:r>
                    </a:p>
                  </a:txBody>
                  <a:tcPr marL="6350" marR="6350" marT="6350" marB="0"/>
                </a:tc>
                <a:extLst>
                  <a:ext uri="{0D108BD9-81ED-4DB2-BD59-A6C34878D82A}">
                    <a16:rowId xmlns:a16="http://schemas.microsoft.com/office/drawing/2014/main" val="3027693474"/>
                  </a:ext>
                </a:extLst>
              </a:tr>
              <a:tr h="434391">
                <a:tc>
                  <a:txBody>
                    <a:bodyPr/>
                    <a:lstStyle/>
                    <a:p>
                      <a:pPr algn="ctr" fontAlgn="t"/>
                      <a:r>
                        <a:rPr lang="en-US" sz="1000" b="0" i="0" u="none" strike="noStrike">
                          <a:solidFill>
                            <a:srgbClr val="000000"/>
                          </a:solidFill>
                          <a:effectLst/>
                          <a:latin typeface="Times New Roman" panose="02020603050405020304" pitchFamily="18" charset="0"/>
                        </a:rPr>
                        <a:t>08134010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Longans and longan pulps, dried</a:t>
                      </a:r>
                    </a:p>
                  </a:txBody>
                  <a:tcPr marL="6350" marR="6350" marT="6350" marB="0"/>
                </a:tc>
                <a:extLst>
                  <a:ext uri="{0D108BD9-81ED-4DB2-BD59-A6C34878D82A}">
                    <a16:rowId xmlns:a16="http://schemas.microsoft.com/office/drawing/2014/main" val="2245144315"/>
                  </a:ext>
                </a:extLst>
              </a:tr>
              <a:tr h="434391">
                <a:tc>
                  <a:txBody>
                    <a:bodyPr/>
                    <a:lstStyle/>
                    <a:p>
                      <a:pPr algn="ctr" fontAlgn="t"/>
                      <a:r>
                        <a:rPr lang="en-US" sz="1000" b="0" i="0" u="none" strike="noStrike">
                          <a:solidFill>
                            <a:srgbClr val="000000"/>
                          </a:solidFill>
                          <a:effectLst/>
                          <a:latin typeface="Times New Roman" panose="02020603050405020304" pitchFamily="18" charset="0"/>
                        </a:rPr>
                        <a:t>08134020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Persimmons, dried</a:t>
                      </a:r>
                    </a:p>
                  </a:txBody>
                  <a:tcPr marL="6350" marR="6350" marT="6350" marB="0"/>
                </a:tc>
                <a:extLst>
                  <a:ext uri="{0D108BD9-81ED-4DB2-BD59-A6C34878D82A}">
                    <a16:rowId xmlns:a16="http://schemas.microsoft.com/office/drawing/2014/main" val="1098558928"/>
                  </a:ext>
                </a:extLst>
              </a:tr>
              <a:tr h="434391">
                <a:tc>
                  <a:txBody>
                    <a:bodyPr/>
                    <a:lstStyle/>
                    <a:p>
                      <a:pPr algn="ctr" fontAlgn="t"/>
                      <a:r>
                        <a:rPr lang="en-US" sz="1000" b="0" i="0" u="none" strike="noStrike">
                          <a:solidFill>
                            <a:srgbClr val="000000"/>
                          </a:solidFill>
                          <a:effectLst/>
                          <a:latin typeface="Times New Roman" panose="02020603050405020304" pitchFamily="18" charset="0"/>
                        </a:rPr>
                        <a:t>08134090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Other fruit, dried, </a:t>
                      </a:r>
                      <a:r>
                        <a:rPr lang="en-US" sz="1000" b="0" i="0" u="none" strike="noStrike" dirty="0" err="1">
                          <a:solidFill>
                            <a:srgbClr val="000000"/>
                          </a:solidFill>
                          <a:effectLst/>
                          <a:latin typeface="Times New Roman" panose="02020603050405020304" pitchFamily="18" charset="0"/>
                        </a:rPr>
                        <a:t>nes</a:t>
                      </a:r>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2448567984"/>
                  </a:ext>
                </a:extLst>
              </a:tr>
            </a:tbl>
          </a:graphicData>
        </a:graphic>
      </p:graphicFrame>
      <p:sp>
        <p:nvSpPr>
          <p:cNvPr id="5" name="TextBox 4">
            <a:extLst>
              <a:ext uri="{FF2B5EF4-FFF2-40B4-BE49-F238E27FC236}">
                <a16:creationId xmlns:a16="http://schemas.microsoft.com/office/drawing/2014/main" id="{760DEF1B-78C5-44AD-9F29-B48CABCBAE2F}"/>
              </a:ext>
            </a:extLst>
          </p:cNvPr>
          <p:cNvSpPr txBox="1"/>
          <p:nvPr/>
        </p:nvSpPr>
        <p:spPr>
          <a:xfrm>
            <a:off x="9401452" y="239697"/>
            <a:ext cx="763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8049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88F-3B00-4D9A-B9C6-831523C76746}"/>
              </a:ext>
            </a:extLst>
          </p:cNvPr>
          <p:cNvSpPr>
            <a:spLocks noGrp="1"/>
          </p:cNvSpPr>
          <p:nvPr>
            <p:ph type="title"/>
          </p:nvPr>
        </p:nvSpPr>
        <p:spPr>
          <a:xfrm>
            <a:off x="838200" y="184373"/>
            <a:ext cx="10515600" cy="613070"/>
          </a:xfrm>
        </p:spPr>
        <p:txBody>
          <a:bodyPr>
            <a:normAutofit fontScale="90000"/>
          </a:bodyPr>
          <a:lstStyle/>
          <a:p>
            <a:r>
              <a:rPr lang="en-US" dirty="0"/>
              <a:t>Processed Food  – Unutilized Tariff Lines </a:t>
            </a:r>
          </a:p>
        </p:txBody>
      </p:sp>
      <p:graphicFrame>
        <p:nvGraphicFramePr>
          <p:cNvPr id="4" name="Table 4">
            <a:extLst>
              <a:ext uri="{FF2B5EF4-FFF2-40B4-BE49-F238E27FC236}">
                <a16:creationId xmlns:a16="http://schemas.microsoft.com/office/drawing/2014/main" id="{9C5D4F6D-65B2-4D96-834A-1AD92EF7D198}"/>
              </a:ext>
            </a:extLst>
          </p:cNvPr>
          <p:cNvGraphicFramePr>
            <a:graphicFrameLocks noGrp="1"/>
          </p:cNvGraphicFramePr>
          <p:nvPr>
            <p:ph idx="1"/>
          </p:nvPr>
        </p:nvGraphicFramePr>
        <p:xfrm>
          <a:off x="393406" y="999460"/>
          <a:ext cx="11313041" cy="5558586"/>
        </p:xfrm>
        <a:graphic>
          <a:graphicData uri="http://schemas.openxmlformats.org/drawingml/2006/table">
            <a:tbl>
              <a:tblPr firstRow="1" bandRow="1">
                <a:tableStyleId>{5C22544A-7EE6-4342-B048-85BDC9FD1C3A}</a:tableStyleId>
              </a:tblPr>
              <a:tblGrid>
                <a:gridCol w="2415508">
                  <a:extLst>
                    <a:ext uri="{9D8B030D-6E8A-4147-A177-3AD203B41FA5}">
                      <a16:colId xmlns:a16="http://schemas.microsoft.com/office/drawing/2014/main" val="3127525884"/>
                    </a:ext>
                  </a:extLst>
                </a:gridCol>
                <a:gridCol w="8897533">
                  <a:extLst>
                    <a:ext uri="{9D8B030D-6E8A-4147-A177-3AD203B41FA5}">
                      <a16:colId xmlns:a16="http://schemas.microsoft.com/office/drawing/2014/main" val="751722845"/>
                    </a:ext>
                  </a:extLst>
                </a:gridCol>
              </a:tblGrid>
              <a:tr h="326705">
                <a:tc>
                  <a:txBody>
                    <a:bodyPr/>
                    <a:lstStyle/>
                    <a:p>
                      <a:endParaRPr lang="en-US"/>
                    </a:p>
                  </a:txBody>
                  <a:tcPr/>
                </a:tc>
                <a:tc>
                  <a:txBody>
                    <a:bodyPr/>
                    <a:lstStyle/>
                    <a:p>
                      <a:endParaRPr lang="en-US" dirty="0"/>
                    </a:p>
                  </a:txBody>
                  <a:tcPr/>
                </a:tc>
                <a:extLst>
                  <a:ext uri="{0D108BD9-81ED-4DB2-BD59-A6C34878D82A}">
                    <a16:rowId xmlns:a16="http://schemas.microsoft.com/office/drawing/2014/main" val="146160292"/>
                  </a:ext>
                </a:extLst>
              </a:tr>
              <a:tr h="149587">
                <a:tc>
                  <a:txBody>
                    <a:bodyPr/>
                    <a:lstStyle/>
                    <a:p>
                      <a:pPr algn="ctr" fontAlgn="t"/>
                      <a:r>
                        <a:rPr lang="en-US" sz="1000" b="0" i="0" u="none" strike="noStrike">
                          <a:solidFill>
                            <a:srgbClr val="000000"/>
                          </a:solidFill>
                          <a:effectLst/>
                          <a:latin typeface="Times New Roman" panose="02020603050405020304" pitchFamily="18" charset="0"/>
                        </a:rPr>
                        <a:t>09109100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Spice mixtures</a:t>
                      </a:r>
                    </a:p>
                  </a:txBody>
                  <a:tcPr marL="6350" marR="6350" marT="6350" marB="0"/>
                </a:tc>
                <a:extLst>
                  <a:ext uri="{0D108BD9-81ED-4DB2-BD59-A6C34878D82A}">
                    <a16:rowId xmlns:a16="http://schemas.microsoft.com/office/drawing/2014/main" val="1461341617"/>
                  </a:ext>
                </a:extLst>
              </a:tr>
              <a:tr h="149587">
                <a:tc>
                  <a:txBody>
                    <a:bodyPr/>
                    <a:lstStyle/>
                    <a:p>
                      <a:pPr algn="ctr" fontAlgn="t"/>
                      <a:r>
                        <a:rPr lang="en-US" sz="1000" b="0" i="0" u="none" strike="noStrike">
                          <a:solidFill>
                            <a:srgbClr val="000000"/>
                          </a:solidFill>
                          <a:effectLst/>
                          <a:latin typeface="Times New Roman" panose="02020603050405020304" pitchFamily="18" charset="0"/>
                        </a:rPr>
                        <a:t>09109900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Other spices, nes</a:t>
                      </a:r>
                    </a:p>
                  </a:txBody>
                  <a:tcPr marL="6350" marR="6350" marT="6350" marB="0"/>
                </a:tc>
                <a:extLst>
                  <a:ext uri="{0D108BD9-81ED-4DB2-BD59-A6C34878D82A}">
                    <a16:rowId xmlns:a16="http://schemas.microsoft.com/office/drawing/2014/main" val="1227124909"/>
                  </a:ext>
                </a:extLst>
              </a:tr>
              <a:tr h="149587">
                <a:tc>
                  <a:txBody>
                    <a:bodyPr/>
                    <a:lstStyle/>
                    <a:p>
                      <a:pPr algn="ctr" fontAlgn="t"/>
                      <a:r>
                        <a:rPr lang="en-US" sz="1000" b="0" i="0" u="none" strike="noStrike">
                          <a:solidFill>
                            <a:srgbClr val="000000"/>
                          </a:solidFill>
                          <a:effectLst/>
                          <a:latin typeface="Times New Roman" panose="02020603050405020304" pitchFamily="18" charset="0"/>
                        </a:rPr>
                        <a:t>12074090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Sesamum seeds excl for sowing</a:t>
                      </a:r>
                    </a:p>
                  </a:txBody>
                  <a:tcPr marL="6350" marR="6350" marT="6350" marB="0"/>
                </a:tc>
                <a:extLst>
                  <a:ext uri="{0D108BD9-81ED-4DB2-BD59-A6C34878D82A}">
                    <a16:rowId xmlns:a16="http://schemas.microsoft.com/office/drawing/2014/main" val="3542512145"/>
                  </a:ext>
                </a:extLst>
              </a:tr>
              <a:tr h="149587">
                <a:tc>
                  <a:txBody>
                    <a:bodyPr/>
                    <a:lstStyle/>
                    <a:p>
                      <a:pPr algn="ctr" fontAlgn="t"/>
                      <a:r>
                        <a:rPr lang="en-US" sz="1000" b="0" i="0" u="none" strike="noStrike">
                          <a:solidFill>
                            <a:srgbClr val="000000"/>
                          </a:solidFill>
                          <a:effectLst/>
                          <a:latin typeface="Times New Roman" panose="02020603050405020304" pitchFamily="18" charset="0"/>
                        </a:rPr>
                        <a:t>12024200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Ground-nuts, not roasted or otherwise cooked,shelled, whether or not broken</a:t>
                      </a:r>
                    </a:p>
                  </a:txBody>
                  <a:tcPr marL="95250" marR="6350" marT="6350" marB="0"/>
                </a:tc>
                <a:extLst>
                  <a:ext uri="{0D108BD9-81ED-4DB2-BD59-A6C34878D82A}">
                    <a16:rowId xmlns:a16="http://schemas.microsoft.com/office/drawing/2014/main" val="669794852"/>
                  </a:ext>
                </a:extLst>
              </a:tr>
              <a:tr h="149587">
                <a:tc>
                  <a:txBody>
                    <a:bodyPr/>
                    <a:lstStyle/>
                    <a:p>
                      <a:pPr algn="ctr" fontAlgn="t"/>
                      <a:r>
                        <a:rPr lang="en-US" sz="1000" b="0" i="0" u="none" strike="noStrike">
                          <a:solidFill>
                            <a:srgbClr val="000000"/>
                          </a:solidFill>
                          <a:effectLst/>
                          <a:latin typeface="Times New Roman" panose="02020603050405020304" pitchFamily="18" charset="0"/>
                        </a:rPr>
                        <a:t>12024100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Ground-nuts in shell, excl. seed, not cooked</a:t>
                      </a:r>
                    </a:p>
                  </a:txBody>
                  <a:tcPr marL="6350" marR="6350" marT="6350" marB="0"/>
                </a:tc>
                <a:extLst>
                  <a:ext uri="{0D108BD9-81ED-4DB2-BD59-A6C34878D82A}">
                    <a16:rowId xmlns:a16="http://schemas.microsoft.com/office/drawing/2014/main" val="3027693474"/>
                  </a:ext>
                </a:extLst>
              </a:tr>
              <a:tr h="277926">
                <a:tc>
                  <a:txBody>
                    <a:bodyPr/>
                    <a:lstStyle/>
                    <a:p>
                      <a:pPr algn="ctr" fontAlgn="t"/>
                      <a:r>
                        <a:rPr lang="en-US" sz="1000" b="0" i="0" u="none" strike="noStrike">
                          <a:solidFill>
                            <a:srgbClr val="000000"/>
                          </a:solidFill>
                          <a:effectLst/>
                          <a:latin typeface="Times New Roman" panose="02020603050405020304" pitchFamily="18" charset="0"/>
                        </a:rPr>
                        <a:t>15162000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Vegetable fats &amp; oils &amp; their fractions, hydrogenated, etc</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，not further prepared</a:t>
                      </a:r>
                    </a:p>
                  </a:txBody>
                  <a:tcPr marL="6350" marR="6350" marT="6350" marB="0"/>
                </a:tc>
                <a:extLst>
                  <a:ext uri="{0D108BD9-81ED-4DB2-BD59-A6C34878D82A}">
                    <a16:rowId xmlns:a16="http://schemas.microsoft.com/office/drawing/2014/main" val="2245144315"/>
                  </a:ext>
                </a:extLst>
              </a:tr>
              <a:tr h="149587">
                <a:tc>
                  <a:txBody>
                    <a:bodyPr/>
                    <a:lstStyle/>
                    <a:p>
                      <a:pPr algn="ctr" fontAlgn="t"/>
                      <a:r>
                        <a:rPr lang="en-US" sz="1000" b="0" i="0" u="none" strike="noStrike">
                          <a:solidFill>
                            <a:srgbClr val="000000"/>
                          </a:solidFill>
                          <a:effectLst/>
                          <a:latin typeface="Times New Roman" panose="02020603050405020304" pitchFamily="18" charset="0"/>
                        </a:rPr>
                        <a:t>14049090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Other vegetable products</a:t>
                      </a:r>
                    </a:p>
                  </a:txBody>
                  <a:tcPr marL="6350" marR="6350" marT="6350" marB="0"/>
                </a:tc>
                <a:extLst>
                  <a:ext uri="{0D108BD9-81ED-4DB2-BD59-A6C34878D82A}">
                    <a16:rowId xmlns:a16="http://schemas.microsoft.com/office/drawing/2014/main" val="1098558928"/>
                  </a:ext>
                </a:extLst>
              </a:tr>
              <a:tr h="149587">
                <a:tc>
                  <a:txBody>
                    <a:bodyPr/>
                    <a:lstStyle/>
                    <a:p>
                      <a:pPr algn="ctr" fontAlgn="t"/>
                      <a:r>
                        <a:rPr lang="en-US" sz="1000" b="0" i="0" u="none" strike="noStrike">
                          <a:solidFill>
                            <a:srgbClr val="000000"/>
                          </a:solidFill>
                          <a:effectLst/>
                          <a:latin typeface="Times New Roman" panose="02020603050405020304" pitchFamily="18" charset="0"/>
                        </a:rPr>
                        <a:t>13021990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Vegetable saps and extracts,nes, used in pesticide</a:t>
                      </a:r>
                    </a:p>
                  </a:txBody>
                  <a:tcPr marL="6350" marR="6350" marT="6350" marB="0"/>
                </a:tc>
                <a:extLst>
                  <a:ext uri="{0D108BD9-81ED-4DB2-BD59-A6C34878D82A}">
                    <a16:rowId xmlns:a16="http://schemas.microsoft.com/office/drawing/2014/main" val="2448567984"/>
                  </a:ext>
                </a:extLst>
              </a:tr>
              <a:tr h="149587">
                <a:tc>
                  <a:txBody>
                    <a:bodyPr/>
                    <a:lstStyle/>
                    <a:p>
                      <a:pPr algn="ctr" fontAlgn="t"/>
                      <a:r>
                        <a:rPr lang="en-US" sz="1000" b="0" i="0" u="none" strike="noStrike">
                          <a:solidFill>
                            <a:srgbClr val="000000"/>
                          </a:solidFill>
                          <a:effectLst/>
                          <a:latin typeface="Times New Roman" panose="02020603050405020304" pitchFamily="18" charset="0"/>
                        </a:rPr>
                        <a:t>12119036</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Liquorice roots, fresh or dried</a:t>
                      </a:r>
                    </a:p>
                  </a:txBody>
                  <a:tcPr marL="6350" marR="6350" marT="6350" marB="0"/>
                </a:tc>
                <a:extLst>
                  <a:ext uri="{0D108BD9-81ED-4DB2-BD59-A6C34878D82A}">
                    <a16:rowId xmlns:a16="http://schemas.microsoft.com/office/drawing/2014/main" val="3317023667"/>
                  </a:ext>
                </a:extLst>
              </a:tr>
              <a:tr h="149587">
                <a:tc>
                  <a:txBody>
                    <a:bodyPr/>
                    <a:lstStyle/>
                    <a:p>
                      <a:pPr algn="ctr" fontAlgn="t"/>
                      <a:r>
                        <a:rPr lang="en-US" sz="1000" b="0" i="0" u="none" strike="noStrike">
                          <a:solidFill>
                            <a:srgbClr val="000000"/>
                          </a:solidFill>
                          <a:effectLst/>
                          <a:latin typeface="Times New Roman" panose="02020603050405020304" pitchFamily="18" charset="0"/>
                        </a:rPr>
                        <a:t>17023000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Glucose &amp; glucose syrup, containing&lt;20% fructose</a:t>
                      </a:r>
                    </a:p>
                  </a:txBody>
                  <a:tcPr marL="6350" marR="6350" marT="6350" marB="0"/>
                </a:tc>
                <a:extLst>
                  <a:ext uri="{0D108BD9-81ED-4DB2-BD59-A6C34878D82A}">
                    <a16:rowId xmlns:a16="http://schemas.microsoft.com/office/drawing/2014/main" val="3475614551"/>
                  </a:ext>
                </a:extLst>
              </a:tr>
              <a:tr h="149587">
                <a:tc>
                  <a:txBody>
                    <a:bodyPr/>
                    <a:lstStyle/>
                    <a:p>
                      <a:pPr algn="ctr" fontAlgn="t"/>
                      <a:r>
                        <a:rPr lang="en-US" sz="1000" b="0" i="0" u="none" strike="noStrike">
                          <a:solidFill>
                            <a:srgbClr val="000000"/>
                          </a:solidFill>
                          <a:effectLst/>
                          <a:latin typeface="Times New Roman" panose="02020603050405020304" pitchFamily="18" charset="0"/>
                        </a:rPr>
                        <a:t>17041000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Chewing gum</a:t>
                      </a:r>
                    </a:p>
                  </a:txBody>
                  <a:tcPr marL="6350" marR="6350" marT="6350" marB="0"/>
                </a:tc>
                <a:extLst>
                  <a:ext uri="{0D108BD9-81ED-4DB2-BD59-A6C34878D82A}">
                    <a16:rowId xmlns:a16="http://schemas.microsoft.com/office/drawing/2014/main" val="4211424066"/>
                  </a:ext>
                </a:extLst>
              </a:tr>
              <a:tr h="149587">
                <a:tc>
                  <a:txBody>
                    <a:bodyPr/>
                    <a:lstStyle/>
                    <a:p>
                      <a:pPr algn="ctr" fontAlgn="t"/>
                      <a:r>
                        <a:rPr lang="en-US" sz="1000" b="0" i="0" u="none" strike="noStrike">
                          <a:solidFill>
                            <a:srgbClr val="000000"/>
                          </a:solidFill>
                          <a:effectLst/>
                          <a:latin typeface="Times New Roman" panose="02020603050405020304" pitchFamily="18" charset="0"/>
                        </a:rPr>
                        <a:t>17049000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Sugar confectionery not containing cocoa, </a:t>
                      </a:r>
                      <a:r>
                        <a:rPr lang="en-US" sz="1000" b="0" i="0" u="none" strike="noStrike" dirty="0" err="1">
                          <a:solidFill>
                            <a:srgbClr val="000000"/>
                          </a:solidFill>
                          <a:effectLst/>
                          <a:latin typeface="Times New Roman" panose="02020603050405020304" pitchFamily="18" charset="0"/>
                        </a:rPr>
                        <a:t>nes</a:t>
                      </a:r>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1915584952"/>
                  </a:ext>
                </a:extLst>
              </a:tr>
              <a:tr h="149587">
                <a:tc>
                  <a:txBody>
                    <a:bodyPr/>
                    <a:lstStyle/>
                    <a:p>
                      <a:pPr algn="ctr" fontAlgn="t"/>
                      <a:r>
                        <a:rPr lang="en-US" sz="1000" b="0" i="0" u="none" strike="noStrike">
                          <a:solidFill>
                            <a:srgbClr val="000000"/>
                          </a:solidFill>
                          <a:effectLst/>
                          <a:latin typeface="Times New Roman" panose="02020603050405020304" pitchFamily="18" charset="0"/>
                        </a:rPr>
                        <a:t>19011000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Preparations for infant use, for retail sale, of flour, </a:t>
                      </a:r>
                      <a:r>
                        <a:rPr lang="en-US" sz="1000" b="0" i="0" u="none" strike="noStrike" dirty="0" err="1">
                          <a:solidFill>
                            <a:srgbClr val="000000"/>
                          </a:solidFill>
                          <a:effectLst/>
                          <a:latin typeface="Times New Roman" panose="02020603050405020304" pitchFamily="18" charset="0"/>
                        </a:rPr>
                        <a:t>etc</a:t>
                      </a:r>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1493697194"/>
                  </a:ext>
                </a:extLst>
              </a:tr>
              <a:tr h="149587">
                <a:tc>
                  <a:txBody>
                    <a:bodyPr/>
                    <a:lstStyle/>
                    <a:p>
                      <a:pPr algn="ctr" fontAlgn="t"/>
                      <a:r>
                        <a:rPr lang="en-US" sz="1000" b="0" i="0" u="none" strike="noStrike">
                          <a:solidFill>
                            <a:srgbClr val="000000"/>
                          </a:solidFill>
                          <a:effectLst/>
                          <a:latin typeface="Times New Roman" panose="02020603050405020304" pitchFamily="18" charset="0"/>
                        </a:rPr>
                        <a:t>19019000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Other food </a:t>
                      </a:r>
                      <a:r>
                        <a:rPr lang="en-US" sz="1000" b="0" i="0" u="none" strike="noStrike" dirty="0" err="1">
                          <a:solidFill>
                            <a:srgbClr val="000000"/>
                          </a:solidFill>
                          <a:effectLst/>
                          <a:latin typeface="Times New Roman" panose="02020603050405020304" pitchFamily="18" charset="0"/>
                        </a:rPr>
                        <a:t>prep.s</a:t>
                      </a:r>
                      <a:r>
                        <a:rPr lang="en-US" sz="1000" b="0" i="0" u="none" strike="noStrike" dirty="0">
                          <a:solidFill>
                            <a:srgbClr val="000000"/>
                          </a:solidFill>
                          <a:effectLst/>
                          <a:latin typeface="Times New Roman" panose="02020603050405020304" pitchFamily="18" charset="0"/>
                        </a:rPr>
                        <a:t> of flour, </a:t>
                      </a:r>
                      <a:r>
                        <a:rPr lang="en-US" sz="1000" b="0" i="0" u="none" strike="noStrike" dirty="0" err="1">
                          <a:solidFill>
                            <a:srgbClr val="000000"/>
                          </a:solidFill>
                          <a:effectLst/>
                          <a:latin typeface="Times New Roman" panose="02020603050405020304" pitchFamily="18" charset="0"/>
                        </a:rPr>
                        <a:t>etc</a:t>
                      </a:r>
                      <a:r>
                        <a:rPr lang="en-US" sz="1000" b="0" i="0" u="none" strike="noStrike" dirty="0">
                          <a:solidFill>
                            <a:srgbClr val="000000"/>
                          </a:solidFill>
                          <a:effectLst/>
                          <a:latin typeface="Times New Roman" panose="02020603050405020304" pitchFamily="18" charset="0"/>
                        </a:rPr>
                        <a:t>, </a:t>
                      </a:r>
                      <a:r>
                        <a:rPr lang="en-US" sz="1000" b="0" i="0" u="none" strike="noStrike" dirty="0" err="1">
                          <a:solidFill>
                            <a:srgbClr val="000000"/>
                          </a:solidFill>
                          <a:effectLst/>
                          <a:latin typeface="Times New Roman" panose="02020603050405020304" pitchFamily="18" charset="0"/>
                        </a:rPr>
                        <a:t>nes</a:t>
                      </a:r>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4077202035"/>
                  </a:ext>
                </a:extLst>
              </a:tr>
              <a:tr h="149587">
                <a:tc>
                  <a:txBody>
                    <a:bodyPr/>
                    <a:lstStyle/>
                    <a:p>
                      <a:pPr algn="ctr" fontAlgn="t"/>
                      <a:r>
                        <a:rPr lang="en-US" sz="1000" b="0" i="0" u="none" strike="noStrike">
                          <a:solidFill>
                            <a:srgbClr val="000000"/>
                          </a:solidFill>
                          <a:effectLst/>
                          <a:latin typeface="Times New Roman" panose="02020603050405020304" pitchFamily="18" charset="0"/>
                        </a:rPr>
                        <a:t>19021900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Other uncooked pasta, not containing eggs/stuffed</a:t>
                      </a:r>
                    </a:p>
                  </a:txBody>
                  <a:tcPr marL="6350" marR="6350" marT="6350" marB="0"/>
                </a:tc>
                <a:extLst>
                  <a:ext uri="{0D108BD9-81ED-4DB2-BD59-A6C34878D82A}">
                    <a16:rowId xmlns:a16="http://schemas.microsoft.com/office/drawing/2014/main" val="827333939"/>
                  </a:ext>
                </a:extLst>
              </a:tr>
              <a:tr h="149587">
                <a:tc>
                  <a:txBody>
                    <a:bodyPr/>
                    <a:lstStyle/>
                    <a:p>
                      <a:pPr algn="ctr" fontAlgn="t"/>
                      <a:r>
                        <a:rPr lang="en-US" sz="1000" b="0" i="0" u="none" strike="noStrike">
                          <a:solidFill>
                            <a:srgbClr val="000000"/>
                          </a:solidFill>
                          <a:effectLst/>
                          <a:latin typeface="Times New Roman" panose="02020603050405020304" pitchFamily="18" charset="0"/>
                        </a:rPr>
                        <a:t>19053100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Sweet biscuits</a:t>
                      </a:r>
                    </a:p>
                  </a:txBody>
                  <a:tcPr marL="6350" marR="6350" marT="6350" marB="0"/>
                </a:tc>
                <a:extLst>
                  <a:ext uri="{0D108BD9-81ED-4DB2-BD59-A6C34878D82A}">
                    <a16:rowId xmlns:a16="http://schemas.microsoft.com/office/drawing/2014/main" val="2874002022"/>
                  </a:ext>
                </a:extLst>
              </a:tr>
              <a:tr h="277926">
                <a:tc>
                  <a:txBody>
                    <a:bodyPr/>
                    <a:lstStyle/>
                    <a:p>
                      <a:pPr algn="ctr" fontAlgn="t"/>
                      <a:r>
                        <a:rPr lang="en-US" sz="1000" b="0" i="0" u="none" strike="noStrike">
                          <a:solidFill>
                            <a:srgbClr val="000000"/>
                          </a:solidFill>
                          <a:effectLst/>
                          <a:latin typeface="Times New Roman" panose="02020603050405020304" pitchFamily="18" charset="0"/>
                        </a:rPr>
                        <a:t>19059000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Other bread, </a:t>
                      </a:r>
                      <a:r>
                        <a:rPr lang="en-US" sz="1000" b="0" i="0" u="none" strike="noStrike" dirty="0" err="1">
                          <a:solidFill>
                            <a:srgbClr val="000000"/>
                          </a:solidFill>
                          <a:effectLst/>
                          <a:latin typeface="Times New Roman" panose="02020603050405020304" pitchFamily="18" charset="0"/>
                        </a:rPr>
                        <a:t>etc</a:t>
                      </a:r>
                      <a:r>
                        <a:rPr lang="en-US" sz="1000" b="0" i="0" u="none" strike="noStrike" dirty="0">
                          <a:solidFill>
                            <a:srgbClr val="000000"/>
                          </a:solidFill>
                          <a:effectLst/>
                          <a:latin typeface="Times New Roman" panose="02020603050405020304" pitchFamily="18" charset="0"/>
                        </a:rPr>
                        <a:t>, </a:t>
                      </a:r>
                      <a:r>
                        <a:rPr lang="en-US" sz="1000" b="0" i="0" u="none" strike="noStrike" dirty="0" err="1">
                          <a:solidFill>
                            <a:srgbClr val="000000"/>
                          </a:solidFill>
                          <a:effectLst/>
                          <a:latin typeface="Times New Roman" panose="02020603050405020304" pitchFamily="18" charset="0"/>
                        </a:rPr>
                        <a:t>nes</a:t>
                      </a:r>
                      <a:r>
                        <a:rPr lang="en-US" sz="1000" b="0" i="0" u="none" strike="noStrike" dirty="0">
                          <a:solidFill>
                            <a:srgbClr val="000000"/>
                          </a:solidFill>
                          <a:effectLst/>
                          <a:latin typeface="Times New Roman" panose="02020603050405020304" pitchFamily="18" charset="0"/>
                        </a:rPr>
                        <a:t>; communion wafers, rice paper,</a:t>
                      </a:r>
                    </a:p>
                  </a:txBody>
                  <a:tcPr marL="6350" marR="6350" marT="6350" marB="0"/>
                </a:tc>
                <a:extLst>
                  <a:ext uri="{0D108BD9-81ED-4DB2-BD59-A6C34878D82A}">
                    <a16:rowId xmlns:a16="http://schemas.microsoft.com/office/drawing/2014/main" val="3184938674"/>
                  </a:ext>
                </a:extLst>
              </a:tr>
              <a:tr h="149587">
                <a:tc>
                  <a:txBody>
                    <a:bodyPr/>
                    <a:lstStyle/>
                    <a:p>
                      <a:pPr algn="ctr" fontAlgn="t"/>
                      <a:r>
                        <a:rPr lang="en-US" sz="1000" b="0" i="0" u="none" strike="noStrike">
                          <a:solidFill>
                            <a:srgbClr val="000000"/>
                          </a:solidFill>
                          <a:effectLst/>
                          <a:latin typeface="Times New Roman" panose="02020603050405020304" pitchFamily="18" charset="0"/>
                        </a:rPr>
                        <a:t>20052000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Potatoes, preserved o/t by vinegar or acetic acid, not frozen</a:t>
                      </a:r>
                    </a:p>
                  </a:txBody>
                  <a:tcPr marL="190500" marR="6350" marT="6350" marB="0"/>
                </a:tc>
                <a:extLst>
                  <a:ext uri="{0D108BD9-81ED-4DB2-BD59-A6C34878D82A}">
                    <a16:rowId xmlns:a16="http://schemas.microsoft.com/office/drawing/2014/main" val="1746510742"/>
                  </a:ext>
                </a:extLst>
              </a:tr>
              <a:tr h="149587">
                <a:tc>
                  <a:txBody>
                    <a:bodyPr/>
                    <a:lstStyle/>
                    <a:p>
                      <a:pPr algn="ctr" fontAlgn="t"/>
                      <a:r>
                        <a:rPr lang="en-US" sz="1000" b="0" i="0" u="none" strike="noStrike">
                          <a:solidFill>
                            <a:srgbClr val="000000"/>
                          </a:solidFill>
                          <a:effectLst/>
                          <a:latin typeface="Times New Roman" panose="02020603050405020304" pitchFamily="18" charset="0"/>
                        </a:rPr>
                        <a:t>20089931</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Seasoned laver</a:t>
                      </a:r>
                    </a:p>
                  </a:txBody>
                  <a:tcPr marL="6350" marR="6350" marT="6350" marB="0"/>
                </a:tc>
                <a:extLst>
                  <a:ext uri="{0D108BD9-81ED-4DB2-BD59-A6C34878D82A}">
                    <a16:rowId xmlns:a16="http://schemas.microsoft.com/office/drawing/2014/main" val="1966199512"/>
                  </a:ext>
                </a:extLst>
              </a:tr>
              <a:tr h="149587">
                <a:tc>
                  <a:txBody>
                    <a:bodyPr/>
                    <a:lstStyle/>
                    <a:p>
                      <a:pPr algn="ctr" fontAlgn="t"/>
                      <a:r>
                        <a:rPr lang="en-US" sz="1000" b="0" i="0" u="none" strike="noStrike">
                          <a:solidFill>
                            <a:srgbClr val="000000"/>
                          </a:solidFill>
                          <a:effectLst/>
                          <a:latin typeface="Times New Roman" panose="02020603050405020304" pitchFamily="18" charset="0"/>
                        </a:rPr>
                        <a:t>20089933</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Salted </a:t>
                      </a:r>
                      <a:r>
                        <a:rPr lang="en-US" sz="1000" b="0" i="0" u="none" strike="noStrike" dirty="0" err="1">
                          <a:solidFill>
                            <a:srgbClr val="000000"/>
                          </a:solidFill>
                          <a:effectLst/>
                          <a:latin typeface="Times New Roman" panose="02020603050405020304" pitchFamily="18" charset="0"/>
                        </a:rPr>
                        <a:t>undariapinnatifida</a:t>
                      </a:r>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2190344889"/>
                  </a:ext>
                </a:extLst>
              </a:tr>
              <a:tr h="149587">
                <a:tc>
                  <a:txBody>
                    <a:bodyPr/>
                    <a:lstStyle/>
                    <a:p>
                      <a:pPr algn="ctr" fontAlgn="t"/>
                      <a:r>
                        <a:rPr lang="en-US" sz="1000" b="0" i="0" u="none" strike="noStrike">
                          <a:solidFill>
                            <a:srgbClr val="000000"/>
                          </a:solidFill>
                          <a:effectLst/>
                          <a:latin typeface="Times New Roman" panose="02020603050405020304" pitchFamily="18" charset="0"/>
                        </a:rPr>
                        <a:t>20089990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Other fruit, </a:t>
                      </a:r>
                      <a:r>
                        <a:rPr lang="en-US" sz="1000" b="0" i="0" u="none" strike="noStrike" dirty="0" err="1">
                          <a:solidFill>
                            <a:srgbClr val="000000"/>
                          </a:solidFill>
                          <a:effectLst/>
                          <a:latin typeface="Times New Roman" panose="02020603050405020304" pitchFamily="18" charset="0"/>
                        </a:rPr>
                        <a:t>etc</a:t>
                      </a:r>
                      <a:r>
                        <a:rPr lang="en-US" sz="1000" b="0" i="0" u="none" strike="noStrike" dirty="0">
                          <a:solidFill>
                            <a:srgbClr val="000000"/>
                          </a:solidFill>
                          <a:effectLst/>
                          <a:latin typeface="Times New Roman" panose="02020603050405020304" pitchFamily="18" charset="0"/>
                        </a:rPr>
                        <a:t>, prepared or preserved, </a:t>
                      </a:r>
                      <a:r>
                        <a:rPr lang="en-US" sz="1000" b="0" i="0" u="none" strike="noStrike" dirty="0" err="1">
                          <a:solidFill>
                            <a:srgbClr val="000000"/>
                          </a:solidFill>
                          <a:effectLst/>
                          <a:latin typeface="Times New Roman" panose="02020603050405020304" pitchFamily="18" charset="0"/>
                        </a:rPr>
                        <a:t>nes</a:t>
                      </a:r>
                      <a:endParaRPr lang="en-US" sz="1000" b="0" i="0" u="none" strike="noStrike" dirty="0">
                        <a:solidFill>
                          <a:srgbClr val="000000"/>
                        </a:solidFill>
                        <a:effectLst/>
                        <a:latin typeface="Times New Roman" panose="02020603050405020304" pitchFamily="18" charset="0"/>
                      </a:endParaRPr>
                    </a:p>
                  </a:txBody>
                  <a:tcPr marL="6350" marR="6350" marT="6350" marB="0"/>
                </a:tc>
                <a:extLst>
                  <a:ext uri="{0D108BD9-81ED-4DB2-BD59-A6C34878D82A}">
                    <a16:rowId xmlns:a16="http://schemas.microsoft.com/office/drawing/2014/main" val="4180728485"/>
                  </a:ext>
                </a:extLst>
              </a:tr>
              <a:tr h="149587">
                <a:tc>
                  <a:txBody>
                    <a:bodyPr/>
                    <a:lstStyle/>
                    <a:p>
                      <a:pPr algn="ctr" fontAlgn="t"/>
                      <a:r>
                        <a:rPr lang="en-US" sz="1000" b="0" i="0" u="none" strike="noStrike">
                          <a:solidFill>
                            <a:srgbClr val="000000"/>
                          </a:solidFill>
                          <a:effectLst/>
                          <a:latin typeface="Times New Roman" panose="02020603050405020304" pitchFamily="18" charset="0"/>
                        </a:rPr>
                        <a:t>20098912</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Mango juice</a:t>
                      </a:r>
                    </a:p>
                  </a:txBody>
                  <a:tcPr marL="6350" marR="6350" marT="6350" marB="0"/>
                </a:tc>
                <a:extLst>
                  <a:ext uri="{0D108BD9-81ED-4DB2-BD59-A6C34878D82A}">
                    <a16:rowId xmlns:a16="http://schemas.microsoft.com/office/drawing/2014/main" val="3667094727"/>
                  </a:ext>
                </a:extLst>
              </a:tr>
              <a:tr h="149587">
                <a:tc>
                  <a:txBody>
                    <a:bodyPr/>
                    <a:lstStyle/>
                    <a:p>
                      <a:pPr algn="ctr" fontAlgn="t"/>
                      <a:r>
                        <a:rPr lang="en-US" sz="1000" b="0" i="0" u="none" strike="noStrike">
                          <a:solidFill>
                            <a:srgbClr val="000000"/>
                          </a:solidFill>
                          <a:effectLst/>
                          <a:latin typeface="Times New Roman" panose="02020603050405020304" pitchFamily="18" charset="0"/>
                        </a:rPr>
                        <a:t>20098919</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Other single fruit </a:t>
                      </a:r>
                      <a:r>
                        <a:rPr lang="en-US" sz="1000" b="0" i="0" u="none" strike="noStrike" dirty="0" err="1">
                          <a:solidFill>
                            <a:srgbClr val="000000"/>
                          </a:solidFill>
                          <a:effectLst/>
                          <a:latin typeface="Times New Roman" panose="02020603050405020304" pitchFamily="18" charset="0"/>
                        </a:rPr>
                        <a:t>juice,unfermented,not</a:t>
                      </a:r>
                      <a:r>
                        <a:rPr lang="en-US" sz="1000" b="0" i="0" u="none" strike="noStrike" dirty="0">
                          <a:solidFill>
                            <a:srgbClr val="000000"/>
                          </a:solidFill>
                          <a:effectLst/>
                          <a:latin typeface="Times New Roman" panose="02020603050405020304" pitchFamily="18" charset="0"/>
                        </a:rPr>
                        <a:t> containing added spirit</a:t>
                      </a:r>
                    </a:p>
                  </a:txBody>
                  <a:tcPr marL="190500" marR="6350" marT="6350" marB="0"/>
                </a:tc>
                <a:extLst>
                  <a:ext uri="{0D108BD9-81ED-4DB2-BD59-A6C34878D82A}">
                    <a16:rowId xmlns:a16="http://schemas.microsoft.com/office/drawing/2014/main" val="4187449001"/>
                  </a:ext>
                </a:extLst>
              </a:tr>
              <a:tr h="149587">
                <a:tc>
                  <a:txBody>
                    <a:bodyPr/>
                    <a:lstStyle/>
                    <a:p>
                      <a:pPr algn="ctr" fontAlgn="t"/>
                      <a:r>
                        <a:rPr lang="en-US" sz="1000" b="0" i="0" u="none" strike="noStrike">
                          <a:solidFill>
                            <a:srgbClr val="000000"/>
                          </a:solidFill>
                          <a:effectLst/>
                          <a:latin typeface="Times New Roman" panose="02020603050405020304" pitchFamily="18" charset="0"/>
                        </a:rPr>
                        <a:t>20099010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Mixtures of fruit juices, </a:t>
                      </a:r>
                      <a:r>
                        <a:rPr lang="en-US" sz="1000" b="0" i="0" u="none" strike="noStrike" dirty="0" err="1">
                          <a:solidFill>
                            <a:srgbClr val="000000"/>
                          </a:solidFill>
                          <a:effectLst/>
                          <a:latin typeface="Times New Roman" panose="02020603050405020304" pitchFamily="18" charset="0"/>
                        </a:rPr>
                        <a:t>unfermented,not</a:t>
                      </a:r>
                      <a:r>
                        <a:rPr lang="en-US" sz="1000" b="0" i="0" u="none" strike="noStrike" dirty="0">
                          <a:solidFill>
                            <a:srgbClr val="000000"/>
                          </a:solidFill>
                          <a:effectLst/>
                          <a:latin typeface="Times New Roman" panose="02020603050405020304" pitchFamily="18" charset="0"/>
                        </a:rPr>
                        <a:t> containing added spirit</a:t>
                      </a:r>
                    </a:p>
                  </a:txBody>
                  <a:tcPr marL="190500" marR="6350" marT="6350" marB="0"/>
                </a:tc>
                <a:extLst>
                  <a:ext uri="{0D108BD9-81ED-4DB2-BD59-A6C34878D82A}">
                    <a16:rowId xmlns:a16="http://schemas.microsoft.com/office/drawing/2014/main" val="3673839308"/>
                  </a:ext>
                </a:extLst>
              </a:tr>
              <a:tr h="149587">
                <a:tc>
                  <a:txBody>
                    <a:bodyPr/>
                    <a:lstStyle/>
                    <a:p>
                      <a:pPr algn="ctr" fontAlgn="t"/>
                      <a:r>
                        <a:rPr lang="en-US" sz="1000" b="0" i="0" u="none" strike="noStrike">
                          <a:solidFill>
                            <a:srgbClr val="000000"/>
                          </a:solidFill>
                          <a:effectLst/>
                          <a:latin typeface="Times New Roman" panose="02020603050405020304" pitchFamily="18" charset="0"/>
                        </a:rPr>
                        <a:t>20099090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Mixtures of veg juices, unfermented,not containing added spirit</a:t>
                      </a:r>
                    </a:p>
                  </a:txBody>
                  <a:tcPr marL="190500" marR="6350" marT="6350" marB="0"/>
                </a:tc>
                <a:extLst>
                  <a:ext uri="{0D108BD9-81ED-4DB2-BD59-A6C34878D82A}">
                    <a16:rowId xmlns:a16="http://schemas.microsoft.com/office/drawing/2014/main" val="1490522328"/>
                  </a:ext>
                </a:extLst>
              </a:tr>
              <a:tr h="149587">
                <a:tc>
                  <a:txBody>
                    <a:bodyPr/>
                    <a:lstStyle/>
                    <a:p>
                      <a:pPr algn="ctr" fontAlgn="t"/>
                      <a:r>
                        <a:rPr lang="en-US" sz="1000" b="0" i="0" u="none" strike="noStrike">
                          <a:solidFill>
                            <a:srgbClr val="000000"/>
                          </a:solidFill>
                          <a:effectLst/>
                          <a:latin typeface="Times New Roman" panose="02020603050405020304" pitchFamily="18" charset="0"/>
                        </a:rPr>
                        <a:t>21050000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Ice cream &amp; other edible ice, whether or not containing cocoa</a:t>
                      </a:r>
                    </a:p>
                  </a:txBody>
                  <a:tcPr marL="95250" marR="6350" marT="6350" marB="0"/>
                </a:tc>
                <a:extLst>
                  <a:ext uri="{0D108BD9-81ED-4DB2-BD59-A6C34878D82A}">
                    <a16:rowId xmlns:a16="http://schemas.microsoft.com/office/drawing/2014/main" val="3885830753"/>
                  </a:ext>
                </a:extLst>
              </a:tr>
              <a:tr h="149587">
                <a:tc>
                  <a:txBody>
                    <a:bodyPr/>
                    <a:lstStyle/>
                    <a:p>
                      <a:pPr algn="ctr" fontAlgn="t"/>
                      <a:r>
                        <a:rPr lang="en-US" sz="1000" b="0" i="0" u="none" strike="noStrike">
                          <a:solidFill>
                            <a:srgbClr val="000000"/>
                          </a:solidFill>
                          <a:effectLst/>
                          <a:latin typeface="Times New Roman" panose="02020603050405020304" pitchFamily="18" charset="0"/>
                        </a:rPr>
                        <a:t>21069090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Other food preparations not elsewhere specified or included</a:t>
                      </a:r>
                    </a:p>
                  </a:txBody>
                  <a:tcPr marL="190500" marR="6350" marT="6350" marB="0"/>
                </a:tc>
                <a:extLst>
                  <a:ext uri="{0D108BD9-81ED-4DB2-BD59-A6C34878D82A}">
                    <a16:rowId xmlns:a16="http://schemas.microsoft.com/office/drawing/2014/main" val="2433190724"/>
                  </a:ext>
                </a:extLst>
              </a:tr>
              <a:tr h="149587">
                <a:tc>
                  <a:txBody>
                    <a:bodyPr/>
                    <a:lstStyle/>
                    <a:p>
                      <a:pPr algn="ctr" fontAlgn="t"/>
                      <a:r>
                        <a:rPr lang="en-US" sz="1000" b="0" i="0" u="none" strike="noStrike">
                          <a:solidFill>
                            <a:srgbClr val="000000"/>
                          </a:solidFill>
                          <a:effectLst/>
                          <a:latin typeface="Times New Roman" panose="02020603050405020304" pitchFamily="18" charset="0"/>
                        </a:rPr>
                        <a:t>22021000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Waters (incl. mineral &amp; aerated), with added sugar, sweetener, etc</a:t>
                      </a:r>
                    </a:p>
                  </a:txBody>
                  <a:tcPr marL="190500" marR="6350" marT="6350" marB="0"/>
                </a:tc>
                <a:extLst>
                  <a:ext uri="{0D108BD9-81ED-4DB2-BD59-A6C34878D82A}">
                    <a16:rowId xmlns:a16="http://schemas.microsoft.com/office/drawing/2014/main" val="3053004814"/>
                  </a:ext>
                </a:extLst>
              </a:tr>
              <a:tr h="149587">
                <a:tc>
                  <a:txBody>
                    <a:bodyPr/>
                    <a:lstStyle/>
                    <a:p>
                      <a:pPr algn="ctr" fontAlgn="t"/>
                      <a:r>
                        <a:rPr lang="en-US" sz="1000" b="0" i="0" u="none" strike="noStrike">
                          <a:solidFill>
                            <a:srgbClr val="000000"/>
                          </a:solidFill>
                          <a:effectLst/>
                          <a:latin typeface="Times New Roman" panose="02020603050405020304" pitchFamily="18" charset="0"/>
                        </a:rPr>
                        <a:t>20099090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Mixtures of veg juices, unfermented,not containing added spirit</a:t>
                      </a:r>
                    </a:p>
                  </a:txBody>
                  <a:tcPr marL="190500" marR="6350" marT="6350" marB="0"/>
                </a:tc>
                <a:extLst>
                  <a:ext uri="{0D108BD9-81ED-4DB2-BD59-A6C34878D82A}">
                    <a16:rowId xmlns:a16="http://schemas.microsoft.com/office/drawing/2014/main" val="546466802"/>
                  </a:ext>
                </a:extLst>
              </a:tr>
              <a:tr h="149587">
                <a:tc>
                  <a:txBody>
                    <a:bodyPr/>
                    <a:lstStyle/>
                    <a:p>
                      <a:pPr algn="ctr" fontAlgn="t"/>
                      <a:r>
                        <a:rPr lang="en-US" sz="1000" b="0" i="0" u="none" strike="noStrike">
                          <a:solidFill>
                            <a:srgbClr val="000000"/>
                          </a:solidFill>
                          <a:effectLst/>
                          <a:latin typeface="Times New Roman" panose="02020603050405020304" pitchFamily="18" charset="0"/>
                        </a:rPr>
                        <a:t>21050000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Ice cream &amp; other edible ice, whether or not containing cocoa</a:t>
                      </a:r>
                    </a:p>
                  </a:txBody>
                  <a:tcPr marL="95250" marR="6350" marT="6350" marB="0"/>
                </a:tc>
                <a:extLst>
                  <a:ext uri="{0D108BD9-81ED-4DB2-BD59-A6C34878D82A}">
                    <a16:rowId xmlns:a16="http://schemas.microsoft.com/office/drawing/2014/main" val="1417398714"/>
                  </a:ext>
                </a:extLst>
              </a:tr>
              <a:tr h="149587">
                <a:tc>
                  <a:txBody>
                    <a:bodyPr/>
                    <a:lstStyle/>
                    <a:p>
                      <a:pPr algn="ctr" fontAlgn="t"/>
                      <a:r>
                        <a:rPr lang="en-US" sz="1000" b="0" i="0" u="none" strike="noStrike">
                          <a:solidFill>
                            <a:srgbClr val="000000"/>
                          </a:solidFill>
                          <a:effectLst/>
                          <a:latin typeface="Times New Roman" panose="02020603050405020304" pitchFamily="18" charset="0"/>
                        </a:rPr>
                        <a:t>21069090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Other food preparations not elsewhere specified or included</a:t>
                      </a:r>
                    </a:p>
                  </a:txBody>
                  <a:tcPr marL="190500" marR="6350" marT="6350" marB="0"/>
                </a:tc>
                <a:extLst>
                  <a:ext uri="{0D108BD9-81ED-4DB2-BD59-A6C34878D82A}">
                    <a16:rowId xmlns:a16="http://schemas.microsoft.com/office/drawing/2014/main" val="3716315046"/>
                  </a:ext>
                </a:extLst>
              </a:tr>
            </a:tbl>
          </a:graphicData>
        </a:graphic>
      </p:graphicFrame>
      <p:sp>
        <p:nvSpPr>
          <p:cNvPr id="5" name="TextBox 4">
            <a:extLst>
              <a:ext uri="{FF2B5EF4-FFF2-40B4-BE49-F238E27FC236}">
                <a16:creationId xmlns:a16="http://schemas.microsoft.com/office/drawing/2014/main" id="{C29036FE-265D-4314-96AE-CA99FCACD25E}"/>
              </a:ext>
            </a:extLst>
          </p:cNvPr>
          <p:cNvSpPr txBox="1"/>
          <p:nvPr/>
        </p:nvSpPr>
        <p:spPr>
          <a:xfrm>
            <a:off x="9401452" y="239697"/>
            <a:ext cx="763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3518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88F-3B00-4D9A-B9C6-831523C76746}"/>
              </a:ext>
            </a:extLst>
          </p:cNvPr>
          <p:cNvSpPr>
            <a:spLocks noGrp="1"/>
          </p:cNvSpPr>
          <p:nvPr>
            <p:ph type="title"/>
          </p:nvPr>
        </p:nvSpPr>
        <p:spPr>
          <a:xfrm>
            <a:off x="838200" y="365125"/>
            <a:ext cx="10515600" cy="708763"/>
          </a:xfrm>
        </p:spPr>
        <p:txBody>
          <a:bodyPr/>
          <a:lstStyle/>
          <a:p>
            <a:r>
              <a:rPr lang="en-US" dirty="0"/>
              <a:t>Miscellaneous   – Unutilized Tariff Lines </a:t>
            </a:r>
          </a:p>
        </p:txBody>
      </p:sp>
      <p:graphicFrame>
        <p:nvGraphicFramePr>
          <p:cNvPr id="4" name="Table 4">
            <a:extLst>
              <a:ext uri="{FF2B5EF4-FFF2-40B4-BE49-F238E27FC236}">
                <a16:creationId xmlns:a16="http://schemas.microsoft.com/office/drawing/2014/main" id="{9C5D4F6D-65B2-4D96-834A-1AD92EF7D198}"/>
              </a:ext>
            </a:extLst>
          </p:cNvPr>
          <p:cNvGraphicFramePr>
            <a:graphicFrameLocks noGrp="1"/>
          </p:cNvGraphicFramePr>
          <p:nvPr>
            <p:ph idx="1"/>
          </p:nvPr>
        </p:nvGraphicFramePr>
        <p:xfrm>
          <a:off x="393405" y="999460"/>
          <a:ext cx="10960395" cy="4343910"/>
        </p:xfrm>
        <a:graphic>
          <a:graphicData uri="http://schemas.openxmlformats.org/drawingml/2006/table">
            <a:tbl>
              <a:tblPr firstRow="1" bandRow="1">
                <a:tableStyleId>{5C22544A-7EE6-4342-B048-85BDC9FD1C3A}</a:tableStyleId>
              </a:tblPr>
              <a:tblGrid>
                <a:gridCol w="2340213">
                  <a:extLst>
                    <a:ext uri="{9D8B030D-6E8A-4147-A177-3AD203B41FA5}">
                      <a16:colId xmlns:a16="http://schemas.microsoft.com/office/drawing/2014/main" val="3127525884"/>
                    </a:ext>
                  </a:extLst>
                </a:gridCol>
                <a:gridCol w="8620182">
                  <a:extLst>
                    <a:ext uri="{9D8B030D-6E8A-4147-A177-3AD203B41FA5}">
                      <a16:colId xmlns:a16="http://schemas.microsoft.com/office/drawing/2014/main" val="751722845"/>
                    </a:ext>
                  </a:extLst>
                </a:gridCol>
              </a:tblGrid>
              <a:tr h="43439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46160292"/>
                  </a:ext>
                </a:extLst>
              </a:tr>
              <a:tr h="434391">
                <a:tc>
                  <a:txBody>
                    <a:bodyPr/>
                    <a:lstStyle/>
                    <a:p>
                      <a:pPr algn="ctr" fontAlgn="t"/>
                      <a:r>
                        <a:rPr lang="en-US" sz="1000" b="0" i="0" u="none" strike="noStrike">
                          <a:solidFill>
                            <a:srgbClr val="000000"/>
                          </a:solidFill>
                          <a:effectLst/>
                          <a:latin typeface="Times New Roman" panose="02020603050405020304" pitchFamily="18" charset="0"/>
                        </a:rPr>
                        <a:t>39076090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Polyethylene terephthalate, nes, in primary forms</a:t>
                      </a:r>
                    </a:p>
                  </a:txBody>
                  <a:tcPr marL="6350" marR="6350" marT="6350" marB="0"/>
                </a:tc>
                <a:extLst>
                  <a:ext uri="{0D108BD9-81ED-4DB2-BD59-A6C34878D82A}">
                    <a16:rowId xmlns:a16="http://schemas.microsoft.com/office/drawing/2014/main" val="1461341617"/>
                  </a:ext>
                </a:extLst>
              </a:tr>
              <a:tr h="434391">
                <a:tc>
                  <a:txBody>
                    <a:bodyPr/>
                    <a:lstStyle/>
                    <a:p>
                      <a:pPr algn="ctr" fontAlgn="t"/>
                      <a:r>
                        <a:rPr lang="en-US" sz="1000" b="0" i="0" u="none" strike="noStrike">
                          <a:solidFill>
                            <a:srgbClr val="000000"/>
                          </a:solidFill>
                          <a:effectLst/>
                          <a:latin typeface="Times New Roman" panose="02020603050405020304" pitchFamily="18" charset="0"/>
                        </a:rPr>
                        <a:t>39076019</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Polyethylene terephthalate in slices or chips, nes</a:t>
                      </a:r>
                    </a:p>
                  </a:txBody>
                  <a:tcPr marL="6350" marR="6350" marT="6350" marB="0"/>
                </a:tc>
                <a:extLst>
                  <a:ext uri="{0D108BD9-81ED-4DB2-BD59-A6C34878D82A}">
                    <a16:rowId xmlns:a16="http://schemas.microsoft.com/office/drawing/2014/main" val="1227124909"/>
                  </a:ext>
                </a:extLst>
              </a:tr>
              <a:tr h="434391">
                <a:tc>
                  <a:txBody>
                    <a:bodyPr/>
                    <a:lstStyle/>
                    <a:p>
                      <a:pPr algn="ctr" fontAlgn="t"/>
                      <a:r>
                        <a:rPr lang="en-US" sz="1000" b="0" i="0" u="none" strike="noStrike">
                          <a:solidFill>
                            <a:srgbClr val="000000"/>
                          </a:solidFill>
                          <a:effectLst/>
                          <a:latin typeface="Times New Roman" panose="02020603050405020304" pitchFamily="18" charset="0"/>
                        </a:rPr>
                        <a:t>39151000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Waste, parings &amp; scrap, of polymers of ethylene</a:t>
                      </a:r>
                    </a:p>
                  </a:txBody>
                  <a:tcPr marL="6350" marR="6350" marT="6350" marB="0"/>
                </a:tc>
                <a:extLst>
                  <a:ext uri="{0D108BD9-81ED-4DB2-BD59-A6C34878D82A}">
                    <a16:rowId xmlns:a16="http://schemas.microsoft.com/office/drawing/2014/main" val="3542512145"/>
                  </a:ext>
                </a:extLst>
              </a:tr>
              <a:tr h="434391">
                <a:tc>
                  <a:txBody>
                    <a:bodyPr/>
                    <a:lstStyle/>
                    <a:p>
                      <a:pPr algn="ctr" fontAlgn="t"/>
                      <a:r>
                        <a:rPr lang="en-US" sz="1000" b="0" i="0" u="none" strike="noStrike">
                          <a:solidFill>
                            <a:srgbClr val="000000"/>
                          </a:solidFill>
                          <a:effectLst/>
                          <a:latin typeface="Times New Roman" panose="02020603050405020304" pitchFamily="18" charset="0"/>
                        </a:rPr>
                        <a:t>39159010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Waste parings and scrap of pdyethylene glycol tevephthalate</a:t>
                      </a:r>
                    </a:p>
                  </a:txBody>
                  <a:tcPr marL="381000" marR="6350" marT="6350" marB="0"/>
                </a:tc>
                <a:extLst>
                  <a:ext uri="{0D108BD9-81ED-4DB2-BD59-A6C34878D82A}">
                    <a16:rowId xmlns:a16="http://schemas.microsoft.com/office/drawing/2014/main" val="669794852"/>
                  </a:ext>
                </a:extLst>
              </a:tr>
              <a:tr h="434391">
                <a:tc>
                  <a:txBody>
                    <a:bodyPr/>
                    <a:lstStyle/>
                    <a:p>
                      <a:pPr algn="ctr" fontAlgn="t"/>
                      <a:r>
                        <a:rPr lang="en-US" sz="1000" b="0" i="0" u="none" strike="noStrike">
                          <a:solidFill>
                            <a:srgbClr val="000000"/>
                          </a:solidFill>
                          <a:effectLst/>
                          <a:latin typeface="Times New Roman" panose="02020603050405020304" pitchFamily="18" charset="0"/>
                        </a:rPr>
                        <a:t>39159090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Waste parings and scrap of other plastics</a:t>
                      </a:r>
                    </a:p>
                  </a:txBody>
                  <a:tcPr marL="6350" marR="6350" marT="6350" marB="0"/>
                </a:tc>
                <a:extLst>
                  <a:ext uri="{0D108BD9-81ED-4DB2-BD59-A6C34878D82A}">
                    <a16:rowId xmlns:a16="http://schemas.microsoft.com/office/drawing/2014/main" val="3027693474"/>
                  </a:ext>
                </a:extLst>
              </a:tr>
              <a:tr h="434391">
                <a:tc>
                  <a:txBody>
                    <a:bodyPr/>
                    <a:lstStyle/>
                    <a:p>
                      <a:pPr algn="ctr" fontAlgn="t"/>
                      <a:r>
                        <a:rPr lang="en-US" sz="1000" b="0" i="0" u="none" strike="noStrike">
                          <a:solidFill>
                            <a:srgbClr val="000000"/>
                          </a:solidFill>
                          <a:effectLst/>
                          <a:latin typeface="Times New Roman" panose="02020603050405020304" pitchFamily="18" charset="0"/>
                        </a:rPr>
                        <a:t>39172200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Tubes, pipes &amp; hoses, rigid, of polymers of propylene</a:t>
                      </a:r>
                    </a:p>
                  </a:txBody>
                  <a:tcPr marL="6350" marR="6350" marT="6350" marB="0"/>
                </a:tc>
                <a:extLst>
                  <a:ext uri="{0D108BD9-81ED-4DB2-BD59-A6C34878D82A}">
                    <a16:rowId xmlns:a16="http://schemas.microsoft.com/office/drawing/2014/main" val="2245144315"/>
                  </a:ext>
                </a:extLst>
              </a:tr>
              <a:tr h="434391">
                <a:tc>
                  <a:txBody>
                    <a:bodyPr/>
                    <a:lstStyle/>
                    <a:p>
                      <a:pPr algn="ctr" fontAlgn="t"/>
                      <a:r>
                        <a:rPr lang="en-US" sz="1000" b="0" i="0" u="none" strike="noStrike">
                          <a:solidFill>
                            <a:srgbClr val="000000"/>
                          </a:solidFill>
                          <a:effectLst/>
                          <a:latin typeface="Times New Roman" panose="02020603050405020304" pitchFamily="18" charset="0"/>
                        </a:rPr>
                        <a:t>39232100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Sacks &amp; bags (incl. cones) of polymers of ethylene</a:t>
                      </a:r>
                    </a:p>
                  </a:txBody>
                  <a:tcPr marL="6350" marR="6350" marT="6350" marB="0"/>
                </a:tc>
                <a:extLst>
                  <a:ext uri="{0D108BD9-81ED-4DB2-BD59-A6C34878D82A}">
                    <a16:rowId xmlns:a16="http://schemas.microsoft.com/office/drawing/2014/main" val="1098558928"/>
                  </a:ext>
                </a:extLst>
              </a:tr>
              <a:tr h="434391">
                <a:tc>
                  <a:txBody>
                    <a:bodyPr/>
                    <a:lstStyle/>
                    <a:p>
                      <a:pPr algn="ctr" fontAlgn="t"/>
                      <a:r>
                        <a:rPr lang="en-US" sz="1000" b="0" i="0" u="none" strike="noStrike">
                          <a:solidFill>
                            <a:srgbClr val="000000"/>
                          </a:solidFill>
                          <a:effectLst/>
                          <a:latin typeface="Times New Roman" panose="02020603050405020304" pitchFamily="18" charset="0"/>
                        </a:rPr>
                        <a:t>39249000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Household &amp; toilet articles of plastics, nes</a:t>
                      </a:r>
                    </a:p>
                  </a:txBody>
                  <a:tcPr marL="6350" marR="6350" marT="6350" marB="0"/>
                </a:tc>
                <a:extLst>
                  <a:ext uri="{0D108BD9-81ED-4DB2-BD59-A6C34878D82A}">
                    <a16:rowId xmlns:a16="http://schemas.microsoft.com/office/drawing/2014/main" val="2448567984"/>
                  </a:ext>
                </a:extLst>
              </a:tr>
              <a:tr h="434391">
                <a:tc>
                  <a:txBody>
                    <a:bodyPr/>
                    <a:lstStyle/>
                    <a:p>
                      <a:pPr algn="ctr" fontAlgn="t"/>
                      <a:r>
                        <a:rPr lang="en-US" sz="1000" b="0" i="0" u="none" strike="noStrike">
                          <a:solidFill>
                            <a:srgbClr val="000000"/>
                          </a:solidFill>
                          <a:effectLst/>
                          <a:latin typeface="Times New Roman" panose="02020603050405020304" pitchFamily="18" charset="0"/>
                        </a:rPr>
                        <a:t>39269010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Machine or instruments parts of plastics</a:t>
                      </a:r>
                    </a:p>
                  </a:txBody>
                  <a:tcPr marL="6350" marR="6350" marT="6350" marB="0"/>
                </a:tc>
                <a:extLst>
                  <a:ext uri="{0D108BD9-81ED-4DB2-BD59-A6C34878D82A}">
                    <a16:rowId xmlns:a16="http://schemas.microsoft.com/office/drawing/2014/main" val="3004736320"/>
                  </a:ext>
                </a:extLst>
              </a:tr>
            </a:tbl>
          </a:graphicData>
        </a:graphic>
      </p:graphicFrame>
      <p:sp>
        <p:nvSpPr>
          <p:cNvPr id="5" name="TextBox 4">
            <a:extLst>
              <a:ext uri="{FF2B5EF4-FFF2-40B4-BE49-F238E27FC236}">
                <a16:creationId xmlns:a16="http://schemas.microsoft.com/office/drawing/2014/main" id="{71C322F8-35A2-4FFC-9AF2-A2F07A1B02EA}"/>
              </a:ext>
            </a:extLst>
          </p:cNvPr>
          <p:cNvSpPr txBox="1"/>
          <p:nvPr/>
        </p:nvSpPr>
        <p:spPr>
          <a:xfrm>
            <a:off x="10298096" y="312961"/>
            <a:ext cx="763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5721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88F-3B00-4D9A-B9C6-831523C76746}"/>
              </a:ext>
            </a:extLst>
          </p:cNvPr>
          <p:cNvSpPr>
            <a:spLocks noGrp="1"/>
          </p:cNvSpPr>
          <p:nvPr>
            <p:ph type="title"/>
          </p:nvPr>
        </p:nvSpPr>
        <p:spPr>
          <a:xfrm>
            <a:off x="838200" y="365125"/>
            <a:ext cx="10515600" cy="708763"/>
          </a:xfrm>
        </p:spPr>
        <p:txBody>
          <a:bodyPr/>
          <a:lstStyle/>
          <a:p>
            <a:r>
              <a:rPr lang="en-US" dirty="0"/>
              <a:t>Leather – Unutilized Tariff Lines </a:t>
            </a:r>
          </a:p>
        </p:txBody>
      </p:sp>
      <p:graphicFrame>
        <p:nvGraphicFramePr>
          <p:cNvPr id="4" name="Table 4">
            <a:extLst>
              <a:ext uri="{FF2B5EF4-FFF2-40B4-BE49-F238E27FC236}">
                <a16:creationId xmlns:a16="http://schemas.microsoft.com/office/drawing/2014/main" id="{9C5D4F6D-65B2-4D96-834A-1AD92EF7D198}"/>
              </a:ext>
            </a:extLst>
          </p:cNvPr>
          <p:cNvGraphicFramePr>
            <a:graphicFrameLocks noGrp="1"/>
          </p:cNvGraphicFramePr>
          <p:nvPr>
            <p:ph idx="1"/>
          </p:nvPr>
        </p:nvGraphicFramePr>
        <p:xfrm>
          <a:off x="393405" y="999460"/>
          <a:ext cx="11408735" cy="5289589"/>
        </p:xfrm>
        <a:graphic>
          <a:graphicData uri="http://schemas.openxmlformats.org/drawingml/2006/table">
            <a:tbl>
              <a:tblPr firstRow="1" bandRow="1">
                <a:tableStyleId>{5C22544A-7EE6-4342-B048-85BDC9FD1C3A}</a:tableStyleId>
              </a:tblPr>
              <a:tblGrid>
                <a:gridCol w="2435940">
                  <a:extLst>
                    <a:ext uri="{9D8B030D-6E8A-4147-A177-3AD203B41FA5}">
                      <a16:colId xmlns:a16="http://schemas.microsoft.com/office/drawing/2014/main" val="3127525884"/>
                    </a:ext>
                  </a:extLst>
                </a:gridCol>
                <a:gridCol w="8972795">
                  <a:extLst>
                    <a:ext uri="{9D8B030D-6E8A-4147-A177-3AD203B41FA5}">
                      <a16:colId xmlns:a16="http://schemas.microsoft.com/office/drawing/2014/main" val="751722845"/>
                    </a:ext>
                  </a:extLst>
                </a:gridCol>
              </a:tblGrid>
              <a:tr h="36333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46160292"/>
                  </a:ext>
                </a:extLst>
              </a:tr>
              <a:tr h="363339">
                <a:tc>
                  <a:txBody>
                    <a:bodyPr/>
                    <a:lstStyle/>
                    <a:p>
                      <a:pPr algn="ctr" fontAlgn="t"/>
                      <a:r>
                        <a:rPr lang="en-US" sz="1000" b="0" i="0" u="none" strike="noStrike">
                          <a:solidFill>
                            <a:srgbClr val="000000"/>
                          </a:solidFill>
                          <a:effectLst/>
                          <a:latin typeface="Times New Roman" panose="02020603050405020304" pitchFamily="18" charset="0"/>
                        </a:rPr>
                        <a:t>41062200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Goat or kid skin leather, in the dry state(crust), without hair on, but not further prepared, whether or not split</a:t>
                      </a:r>
                    </a:p>
                  </a:txBody>
                  <a:tcPr marL="95250" marR="6350" marT="6350" marB="0"/>
                </a:tc>
                <a:extLst>
                  <a:ext uri="{0D108BD9-81ED-4DB2-BD59-A6C34878D82A}">
                    <a16:rowId xmlns:a16="http://schemas.microsoft.com/office/drawing/2014/main" val="1461341617"/>
                  </a:ext>
                </a:extLst>
              </a:tr>
              <a:tr h="363339">
                <a:tc>
                  <a:txBody>
                    <a:bodyPr/>
                    <a:lstStyle/>
                    <a:p>
                      <a:pPr algn="ctr" fontAlgn="t"/>
                      <a:r>
                        <a:rPr lang="en-US" sz="1000" b="0" i="0" u="none" strike="noStrike">
                          <a:solidFill>
                            <a:srgbClr val="000000"/>
                          </a:solidFill>
                          <a:effectLst/>
                          <a:latin typeface="Times New Roman" panose="02020603050405020304" pitchFamily="18" charset="0"/>
                        </a:rPr>
                        <a:t>41069200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Leather of animals nes, in the dry state(crust), without hair on, but not further prepared, whether or not split</a:t>
                      </a:r>
                    </a:p>
                  </a:txBody>
                  <a:tcPr marL="95250" marR="6350" marT="6350" marB="0"/>
                </a:tc>
                <a:extLst>
                  <a:ext uri="{0D108BD9-81ED-4DB2-BD59-A6C34878D82A}">
                    <a16:rowId xmlns:a16="http://schemas.microsoft.com/office/drawing/2014/main" val="1227124909"/>
                  </a:ext>
                </a:extLst>
              </a:tr>
              <a:tr h="387729">
                <a:tc>
                  <a:txBody>
                    <a:bodyPr/>
                    <a:lstStyle/>
                    <a:p>
                      <a:pPr algn="ctr" fontAlgn="ctr"/>
                      <a:r>
                        <a:rPr lang="en-US" sz="1000" b="0" i="0" u="none" strike="noStrike">
                          <a:solidFill>
                            <a:srgbClr val="000000"/>
                          </a:solidFill>
                          <a:effectLst/>
                          <a:latin typeface="Times New Roman" panose="02020603050405020304" pitchFamily="18" charset="0"/>
                        </a:rPr>
                        <a:t>41071110</a:t>
                      </a:r>
                    </a:p>
                  </a:txBody>
                  <a:tcPr marL="6350" marR="6350" marT="6350" marB="0" anchor="ctr"/>
                </a:tc>
                <a:tc>
                  <a:txBody>
                    <a:bodyPr/>
                    <a:lstStyle/>
                    <a:p>
                      <a:pPr algn="ctr" fontAlgn="t"/>
                      <a:r>
                        <a:rPr lang="en-US" sz="1000" b="0" i="0" u="none" strike="noStrike">
                          <a:solidFill>
                            <a:srgbClr val="000000"/>
                          </a:solidFill>
                          <a:effectLst/>
                          <a:latin typeface="Times New Roman" panose="02020603050405020304" pitchFamily="18" charset="0"/>
                        </a:rPr>
                        <a:t>Leather further prepared after tanning or crusting, including parchment-dressed leather, of bovine (including buffalo) animals, without hair on, other than leather of heading 41.14, whole hides and skins, full</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grains, unsplit</a:t>
                      </a:r>
                    </a:p>
                  </a:txBody>
                  <a:tcPr marL="6350" marR="6350" marT="6350" marB="0"/>
                </a:tc>
                <a:extLst>
                  <a:ext uri="{0D108BD9-81ED-4DB2-BD59-A6C34878D82A}">
                    <a16:rowId xmlns:a16="http://schemas.microsoft.com/office/drawing/2014/main" val="3542512145"/>
                  </a:ext>
                </a:extLst>
              </a:tr>
              <a:tr h="387729">
                <a:tc>
                  <a:txBody>
                    <a:bodyPr/>
                    <a:lstStyle/>
                    <a:p>
                      <a:pPr algn="ctr" fontAlgn="ctr"/>
                      <a:r>
                        <a:rPr lang="en-US" sz="1000" b="0" i="0" u="none" strike="noStrike">
                          <a:solidFill>
                            <a:srgbClr val="000000"/>
                          </a:solidFill>
                          <a:effectLst/>
                          <a:latin typeface="Times New Roman" panose="02020603050405020304" pitchFamily="18" charset="0"/>
                        </a:rPr>
                        <a:t>41071210</a:t>
                      </a:r>
                    </a:p>
                  </a:txBody>
                  <a:tcPr marL="6350" marR="6350" marT="6350" marB="0" anchor="ctr"/>
                </a:tc>
                <a:tc>
                  <a:txBody>
                    <a:bodyPr/>
                    <a:lstStyle/>
                    <a:p>
                      <a:pPr algn="ctr" fontAlgn="t"/>
                      <a:r>
                        <a:rPr lang="en-US" sz="1000" b="0" i="0" u="none" strike="noStrike">
                          <a:solidFill>
                            <a:srgbClr val="000000"/>
                          </a:solidFill>
                          <a:effectLst/>
                          <a:latin typeface="Times New Roman" panose="02020603050405020304" pitchFamily="18" charset="0"/>
                        </a:rPr>
                        <a:t>Leather further prepared after tanning or crusting, including parchment-dressed leather, of bovine (including buffalo) animals, without hair on, other than leather of heading 41.14, whole hides and skins, grain</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splits</a:t>
                      </a:r>
                    </a:p>
                  </a:txBody>
                  <a:tcPr marL="6350" marR="6350" marT="6350" marB="0"/>
                </a:tc>
                <a:extLst>
                  <a:ext uri="{0D108BD9-81ED-4DB2-BD59-A6C34878D82A}">
                    <a16:rowId xmlns:a16="http://schemas.microsoft.com/office/drawing/2014/main" val="669794852"/>
                  </a:ext>
                </a:extLst>
              </a:tr>
              <a:tr h="363339">
                <a:tc>
                  <a:txBody>
                    <a:bodyPr/>
                    <a:lstStyle/>
                    <a:p>
                      <a:pPr algn="ctr" fontAlgn="t"/>
                      <a:r>
                        <a:rPr lang="en-US" sz="1000" b="0" i="0" u="none" strike="noStrike">
                          <a:solidFill>
                            <a:srgbClr val="000000"/>
                          </a:solidFill>
                          <a:effectLst/>
                          <a:latin typeface="Times New Roman" panose="02020603050405020304" pitchFamily="18" charset="0"/>
                        </a:rPr>
                        <a:t>41133000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Leather further prepared after tanning or crusting, including parchment-dressed leather, of reptiles, without wool or hair on, whether or not split, other than leather of heading 41.14</a:t>
                      </a:r>
                    </a:p>
                  </a:txBody>
                  <a:tcPr marL="6350" marR="6350" marT="6350" marB="0"/>
                </a:tc>
                <a:extLst>
                  <a:ext uri="{0D108BD9-81ED-4DB2-BD59-A6C34878D82A}">
                    <a16:rowId xmlns:a16="http://schemas.microsoft.com/office/drawing/2014/main" val="3027693474"/>
                  </a:ext>
                </a:extLst>
              </a:tr>
              <a:tr h="363339">
                <a:tc>
                  <a:txBody>
                    <a:bodyPr/>
                    <a:lstStyle/>
                    <a:p>
                      <a:pPr algn="ctr" fontAlgn="ctr"/>
                      <a:r>
                        <a:rPr lang="en-US" sz="1000" b="0" i="0" u="none" strike="noStrike">
                          <a:solidFill>
                            <a:srgbClr val="000000"/>
                          </a:solidFill>
                          <a:effectLst/>
                          <a:latin typeface="Times New Roman" panose="02020603050405020304" pitchFamily="18" charset="0"/>
                        </a:rPr>
                        <a:t>42021290</a:t>
                      </a:r>
                    </a:p>
                  </a:txBody>
                  <a:tcPr marL="6350" marR="6350" marT="6350" marB="0" anchor="ctr"/>
                </a:tc>
                <a:tc>
                  <a:txBody>
                    <a:bodyPr/>
                    <a:lstStyle/>
                    <a:p>
                      <a:pPr algn="ctr" fontAlgn="t"/>
                      <a:r>
                        <a:rPr lang="en-US" sz="1000" b="0" i="0" u="none" strike="noStrike">
                          <a:solidFill>
                            <a:srgbClr val="000000"/>
                          </a:solidFill>
                          <a:effectLst/>
                          <a:latin typeface="Times New Roman" panose="02020603050405020304" pitchFamily="18" charset="0"/>
                        </a:rPr>
                        <a:t>Vanity-cases, executive-cases, brief-cases, school satchels and similar containers nes, with outer surface of plastics or of textile materials</a:t>
                      </a:r>
                    </a:p>
                  </a:txBody>
                  <a:tcPr marL="6350" marR="6350" marT="6350" marB="0"/>
                </a:tc>
                <a:extLst>
                  <a:ext uri="{0D108BD9-81ED-4DB2-BD59-A6C34878D82A}">
                    <a16:rowId xmlns:a16="http://schemas.microsoft.com/office/drawing/2014/main" val="2245144315"/>
                  </a:ext>
                </a:extLst>
              </a:tr>
              <a:tr h="363339">
                <a:tc>
                  <a:txBody>
                    <a:bodyPr/>
                    <a:lstStyle/>
                    <a:p>
                      <a:pPr algn="ctr" fontAlgn="t"/>
                      <a:r>
                        <a:rPr lang="en-US" sz="1000" b="0" i="0" u="none" strike="noStrike">
                          <a:solidFill>
                            <a:srgbClr val="000000"/>
                          </a:solidFill>
                          <a:effectLst/>
                          <a:latin typeface="Times New Roman" panose="02020603050405020304" pitchFamily="18" charset="0"/>
                        </a:rPr>
                        <a:t>42021210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Trunks and suitcases with outer surface of plastics or textile materials</a:t>
                      </a:r>
                    </a:p>
                  </a:txBody>
                  <a:tcPr marL="190500" marR="6350" marT="6350" marB="0"/>
                </a:tc>
                <a:extLst>
                  <a:ext uri="{0D108BD9-81ED-4DB2-BD59-A6C34878D82A}">
                    <a16:rowId xmlns:a16="http://schemas.microsoft.com/office/drawing/2014/main" val="1098558928"/>
                  </a:ext>
                </a:extLst>
              </a:tr>
              <a:tr h="363339">
                <a:tc>
                  <a:txBody>
                    <a:bodyPr/>
                    <a:lstStyle/>
                    <a:p>
                      <a:pPr algn="ctr" fontAlgn="t"/>
                      <a:r>
                        <a:rPr lang="en-US" sz="1000" b="0" i="0" u="none" strike="noStrike">
                          <a:solidFill>
                            <a:srgbClr val="000000"/>
                          </a:solidFill>
                          <a:effectLst/>
                          <a:latin typeface="Times New Roman" panose="02020603050405020304" pitchFamily="18" charset="0"/>
                        </a:rPr>
                        <a:t>42021900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Trunks, suitcases, vanity-cases, executive-cases, brief- cases, school satchels and similar containers, nes (for example, with outer surface of vulcanized fibre or of paperboard)</a:t>
                      </a:r>
                    </a:p>
                  </a:txBody>
                  <a:tcPr marL="6350" marR="6350" marT="6350" marB="0"/>
                </a:tc>
                <a:extLst>
                  <a:ext uri="{0D108BD9-81ED-4DB2-BD59-A6C34878D82A}">
                    <a16:rowId xmlns:a16="http://schemas.microsoft.com/office/drawing/2014/main" val="2448567984"/>
                  </a:ext>
                </a:extLst>
              </a:tr>
              <a:tr h="363339">
                <a:tc>
                  <a:txBody>
                    <a:bodyPr/>
                    <a:lstStyle/>
                    <a:p>
                      <a:pPr algn="ctr" fontAlgn="t"/>
                      <a:r>
                        <a:rPr lang="en-US" sz="1000" b="0" i="0" u="none" strike="noStrike">
                          <a:solidFill>
                            <a:srgbClr val="000000"/>
                          </a:solidFill>
                          <a:effectLst/>
                          <a:latin typeface="Times New Roman" panose="02020603050405020304" pitchFamily="18" charset="0"/>
                        </a:rPr>
                        <a:t>42022100</a:t>
                      </a:r>
                    </a:p>
                  </a:txBody>
                  <a:tcPr marL="6350" marR="6350" marT="6350" marB="0"/>
                </a:tc>
                <a:tc>
                  <a:txBody>
                    <a:bodyPr/>
                    <a:lstStyle/>
                    <a:p>
                      <a:pPr algn="ctr" fontAlgn="ctr"/>
                      <a:r>
                        <a:rPr lang="en-US" sz="1000" b="0" i="0" u="none" strike="noStrike">
                          <a:solidFill>
                            <a:srgbClr val="000000"/>
                          </a:solidFill>
                          <a:effectLst/>
                          <a:latin typeface="Times New Roman" panose="02020603050405020304" pitchFamily="18" charset="0"/>
                        </a:rPr>
                        <a:t> </a:t>
                      </a:r>
                    </a:p>
                  </a:txBody>
                  <a:tcPr marL="6350" marR="6350" marT="6350" marB="0" anchor="ctr"/>
                </a:tc>
                <a:extLst>
                  <a:ext uri="{0D108BD9-81ED-4DB2-BD59-A6C34878D82A}">
                    <a16:rowId xmlns:a16="http://schemas.microsoft.com/office/drawing/2014/main" val="3004736320"/>
                  </a:ext>
                </a:extLst>
              </a:tr>
              <a:tr h="363339">
                <a:tc>
                  <a:txBody>
                    <a:bodyPr/>
                    <a:lstStyle/>
                    <a:p>
                      <a:pPr algn="ctr" fontAlgn="ctr"/>
                      <a:r>
                        <a:rPr lang="en-US" sz="1000" b="0" i="0" u="none" strike="noStrike">
                          <a:solidFill>
                            <a:srgbClr val="000000"/>
                          </a:solidFill>
                          <a:effectLst/>
                          <a:latin typeface="Times New Roman" panose="02020603050405020304" pitchFamily="18" charset="0"/>
                        </a:rPr>
                        <a:t>42022200</a:t>
                      </a:r>
                    </a:p>
                  </a:txBody>
                  <a:tcPr marL="6350" marR="6350" marT="6350" marB="0" anchor="ctr"/>
                </a:tc>
                <a:tc>
                  <a:txBody>
                    <a:bodyPr/>
                    <a:lstStyle/>
                    <a:p>
                      <a:pPr algn="ctr" fontAlgn="t"/>
                      <a:r>
                        <a:rPr lang="en-US" sz="1000" b="0" i="0" u="none" strike="noStrike" dirty="0">
                          <a:solidFill>
                            <a:srgbClr val="000000"/>
                          </a:solidFill>
                          <a:effectLst/>
                          <a:latin typeface="Times New Roman" panose="02020603050405020304" pitchFamily="18" charset="0"/>
                        </a:rPr>
                        <a:t>Handbags, whether or not with shoulder strap, incl. those without handle, with outer surface of plastic</a:t>
                      </a:r>
                      <a:br>
                        <a:rPr lang="en-US" sz="1000" b="0" i="0" u="none" strike="noStrike" dirty="0">
                          <a:solidFill>
                            <a:srgbClr val="000000"/>
                          </a:solidFill>
                          <a:effectLst/>
                          <a:latin typeface="Times New Roman" panose="02020603050405020304" pitchFamily="18" charset="0"/>
                        </a:rPr>
                      </a:br>
                      <a:r>
                        <a:rPr lang="en-US" sz="1000" b="0" i="0" u="none" strike="noStrike" dirty="0">
                          <a:solidFill>
                            <a:srgbClr val="000000"/>
                          </a:solidFill>
                          <a:effectLst/>
                          <a:latin typeface="Times New Roman" panose="02020603050405020304" pitchFamily="18" charset="0"/>
                        </a:rPr>
                        <a:t>sheeting or of textile materials</a:t>
                      </a:r>
                    </a:p>
                  </a:txBody>
                  <a:tcPr marL="6350" marR="6350" marT="6350" marB="0"/>
                </a:tc>
                <a:extLst>
                  <a:ext uri="{0D108BD9-81ED-4DB2-BD59-A6C34878D82A}">
                    <a16:rowId xmlns:a16="http://schemas.microsoft.com/office/drawing/2014/main" val="4018240441"/>
                  </a:ext>
                </a:extLst>
              </a:tr>
              <a:tr h="363339">
                <a:tc>
                  <a:txBody>
                    <a:bodyPr/>
                    <a:lstStyle/>
                    <a:p>
                      <a:pPr algn="ctr" fontAlgn="t"/>
                      <a:r>
                        <a:rPr lang="en-US" sz="1000" b="0" i="0" u="none" strike="noStrike">
                          <a:solidFill>
                            <a:srgbClr val="000000"/>
                          </a:solidFill>
                          <a:effectLst/>
                          <a:latin typeface="Times New Roman" panose="02020603050405020304" pitchFamily="18" charset="0"/>
                        </a:rPr>
                        <a:t>42029200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Tool bags, cutlery cases and containers nes, with outer</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surface of plastic sheeting or of textile materials</a:t>
                      </a:r>
                    </a:p>
                  </a:txBody>
                  <a:tcPr marL="6350" marR="6350" marT="6350" marB="0"/>
                </a:tc>
                <a:extLst>
                  <a:ext uri="{0D108BD9-81ED-4DB2-BD59-A6C34878D82A}">
                    <a16:rowId xmlns:a16="http://schemas.microsoft.com/office/drawing/2014/main" val="2326840878"/>
                  </a:ext>
                </a:extLst>
              </a:tr>
              <a:tr h="363339">
                <a:tc>
                  <a:txBody>
                    <a:bodyPr/>
                    <a:lstStyle/>
                    <a:p>
                      <a:pPr algn="ctr" fontAlgn="t"/>
                      <a:r>
                        <a:rPr lang="en-US" sz="1000" b="0" i="0" u="none" strike="noStrike">
                          <a:solidFill>
                            <a:srgbClr val="000000"/>
                          </a:solidFill>
                          <a:effectLst/>
                          <a:latin typeface="Times New Roman" panose="02020603050405020304" pitchFamily="18" charset="0"/>
                        </a:rPr>
                        <a:t>42050090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Other articles of lether or composition leather</a:t>
                      </a:r>
                    </a:p>
                  </a:txBody>
                  <a:tcPr marL="6350" marR="6350" marT="6350" marB="0"/>
                </a:tc>
                <a:extLst>
                  <a:ext uri="{0D108BD9-81ED-4DB2-BD59-A6C34878D82A}">
                    <a16:rowId xmlns:a16="http://schemas.microsoft.com/office/drawing/2014/main" val="1747594261"/>
                  </a:ext>
                </a:extLst>
              </a:tr>
              <a:tr h="363339">
                <a:tc>
                  <a:txBody>
                    <a:bodyPr/>
                    <a:lstStyle/>
                    <a:p>
                      <a:pPr algn="ctr" fontAlgn="t"/>
                      <a:r>
                        <a:rPr lang="en-US" sz="1000" b="0" i="0" u="none" strike="noStrike">
                          <a:solidFill>
                            <a:srgbClr val="000000"/>
                          </a:solidFill>
                          <a:effectLst/>
                          <a:latin typeface="Times New Roman" panose="02020603050405020304" pitchFamily="18" charset="0"/>
                        </a:rPr>
                        <a:t>42050010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Cover of seat of </a:t>
                      </a:r>
                      <a:r>
                        <a:rPr lang="en-US" sz="1000" b="0" i="0" u="none" strike="noStrike" dirty="0" err="1">
                          <a:solidFill>
                            <a:srgbClr val="000000"/>
                          </a:solidFill>
                          <a:effectLst/>
                          <a:latin typeface="Times New Roman" panose="02020603050405020304" pitchFamily="18" charset="0"/>
                        </a:rPr>
                        <a:t>lether</a:t>
                      </a:r>
                      <a:r>
                        <a:rPr lang="en-US" sz="1000" b="0" i="0" u="none" strike="noStrike" dirty="0">
                          <a:solidFill>
                            <a:srgbClr val="000000"/>
                          </a:solidFill>
                          <a:effectLst/>
                          <a:latin typeface="Times New Roman" panose="02020603050405020304" pitchFamily="18" charset="0"/>
                        </a:rPr>
                        <a:t> or composition leather</a:t>
                      </a:r>
                    </a:p>
                  </a:txBody>
                  <a:tcPr marL="6350" marR="6350" marT="6350" marB="0"/>
                </a:tc>
                <a:extLst>
                  <a:ext uri="{0D108BD9-81ED-4DB2-BD59-A6C34878D82A}">
                    <a16:rowId xmlns:a16="http://schemas.microsoft.com/office/drawing/2014/main" val="2553473589"/>
                  </a:ext>
                </a:extLst>
              </a:tr>
            </a:tbl>
          </a:graphicData>
        </a:graphic>
      </p:graphicFrame>
      <p:sp>
        <p:nvSpPr>
          <p:cNvPr id="5" name="TextBox 4">
            <a:extLst>
              <a:ext uri="{FF2B5EF4-FFF2-40B4-BE49-F238E27FC236}">
                <a16:creationId xmlns:a16="http://schemas.microsoft.com/office/drawing/2014/main" id="{91357B20-749A-418D-A398-AA8FC443C3F5}"/>
              </a:ext>
            </a:extLst>
          </p:cNvPr>
          <p:cNvSpPr txBox="1"/>
          <p:nvPr/>
        </p:nvSpPr>
        <p:spPr>
          <a:xfrm>
            <a:off x="9401452" y="239697"/>
            <a:ext cx="763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739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nd Phase of China-Pakistan Free Trade Agreement Comes Into Effect | ACE  NEWS">
            <a:extLst>
              <a:ext uri="{FF2B5EF4-FFF2-40B4-BE49-F238E27FC236}">
                <a16:creationId xmlns:a16="http://schemas.microsoft.com/office/drawing/2014/main" id="{6D0C474D-3F3F-79B9-CC25-1E0C8402F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 y="-162560"/>
            <a:ext cx="12120880" cy="11762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27FABF1-1893-0785-8FFF-262EC6B50234}"/>
              </a:ext>
            </a:extLst>
          </p:cNvPr>
          <p:cNvSpPr>
            <a:spLocks noGrp="1"/>
          </p:cNvSpPr>
          <p:nvPr>
            <p:ph idx="1"/>
          </p:nvPr>
        </p:nvSpPr>
        <p:spPr>
          <a:xfrm>
            <a:off x="182880" y="1270000"/>
            <a:ext cx="11948160" cy="5345614"/>
          </a:xfrm>
        </p:spPr>
        <p:txBody>
          <a:bodyPr>
            <a:normAutofit fontScale="92500" lnSpcReduction="20000"/>
          </a:bodyPr>
          <a:lstStyle/>
          <a:p>
            <a:pPr>
              <a:lnSpc>
                <a:spcPct val="150000"/>
              </a:lnSpc>
            </a:pPr>
            <a:r>
              <a:rPr lang="en-US" b="1" dirty="0">
                <a:latin typeface="Bookman Old Style" panose="02050604050505020204" pitchFamily="18" charset="0"/>
              </a:rPr>
              <a:t>Electronic Data Exchange (EDE)</a:t>
            </a:r>
          </a:p>
          <a:p>
            <a:pPr lvl="1">
              <a:lnSpc>
                <a:spcPct val="150000"/>
              </a:lnSpc>
            </a:pPr>
            <a:r>
              <a:rPr lang="en-US" dirty="0">
                <a:latin typeface="Bookman Old Style" panose="02050604050505020204" pitchFamily="18" charset="0"/>
              </a:rPr>
              <a:t>Custom data (Electronic Data Exchange) of different ports where export to China is recorded under FTA</a:t>
            </a:r>
          </a:p>
          <a:p>
            <a:pPr>
              <a:lnSpc>
                <a:spcPct val="150000"/>
              </a:lnSpc>
            </a:pPr>
            <a:r>
              <a:rPr lang="en-US" b="1" dirty="0">
                <a:latin typeface="Bookman Old Style" panose="02050604050505020204" pitchFamily="18" charset="0"/>
              </a:rPr>
              <a:t>Other data sources</a:t>
            </a:r>
          </a:p>
          <a:p>
            <a:pPr lvl="1">
              <a:lnSpc>
                <a:spcPct val="150000"/>
              </a:lnSpc>
            </a:pPr>
            <a:r>
              <a:rPr lang="en-US" dirty="0">
                <a:latin typeface="Bookman Old Style" panose="02050604050505020204" pitchFamily="18" charset="0"/>
              </a:rPr>
              <a:t>Trade Map (ITC)</a:t>
            </a:r>
          </a:p>
          <a:p>
            <a:pPr lvl="1">
              <a:lnSpc>
                <a:spcPct val="150000"/>
              </a:lnSpc>
            </a:pPr>
            <a:r>
              <a:rPr lang="en-US" dirty="0">
                <a:latin typeface="Bookman Old Style" panose="02050604050505020204" pitchFamily="18" charset="0"/>
              </a:rPr>
              <a:t>World integrated Trade Solution (wits)</a:t>
            </a:r>
          </a:p>
          <a:p>
            <a:pPr lvl="1">
              <a:lnSpc>
                <a:spcPct val="150000"/>
              </a:lnSpc>
            </a:pPr>
            <a:r>
              <a:rPr lang="en-US" dirty="0" err="1">
                <a:latin typeface="Bookman Old Style" panose="02050604050505020204" pitchFamily="18" charset="0"/>
              </a:rPr>
              <a:t>Weboc</a:t>
            </a:r>
            <a:endParaRPr lang="en-US" dirty="0">
              <a:latin typeface="Bookman Old Style" panose="02050604050505020204" pitchFamily="18" charset="0"/>
            </a:endParaRPr>
          </a:p>
          <a:p>
            <a:pPr lvl="1">
              <a:lnSpc>
                <a:spcPct val="150000"/>
              </a:lnSpc>
            </a:pPr>
            <a:r>
              <a:rPr lang="en-US" dirty="0">
                <a:latin typeface="Bookman Old Style" panose="02050604050505020204" pitchFamily="18" charset="0"/>
              </a:rPr>
              <a:t>State Bank of Pakistan</a:t>
            </a:r>
          </a:p>
          <a:p>
            <a:pPr>
              <a:lnSpc>
                <a:spcPct val="150000"/>
              </a:lnSpc>
            </a:pPr>
            <a:r>
              <a:rPr lang="en-US" b="1" dirty="0">
                <a:latin typeface="Bookman Old Style" panose="02050604050505020204" pitchFamily="18" charset="0"/>
              </a:rPr>
              <a:t>Tariff Lines (variables)</a:t>
            </a:r>
          </a:p>
          <a:p>
            <a:pPr lvl="1">
              <a:lnSpc>
                <a:spcPct val="150000"/>
              </a:lnSpc>
            </a:pPr>
            <a:r>
              <a:rPr lang="en-US" dirty="0">
                <a:latin typeface="Bookman Old Style" panose="02050604050505020204" pitchFamily="18" charset="0"/>
              </a:rPr>
              <a:t>313 highly prioritized tariff lines at HS 8 digit</a:t>
            </a:r>
          </a:p>
        </p:txBody>
      </p:sp>
      <p:sp>
        <p:nvSpPr>
          <p:cNvPr id="2" name="Title 1">
            <a:extLst>
              <a:ext uri="{FF2B5EF4-FFF2-40B4-BE49-F238E27FC236}">
                <a16:creationId xmlns:a16="http://schemas.microsoft.com/office/drawing/2014/main" id="{78170937-C7F0-B57F-98B5-1A03EC88120F}"/>
              </a:ext>
            </a:extLst>
          </p:cNvPr>
          <p:cNvSpPr>
            <a:spLocks noGrp="1"/>
          </p:cNvSpPr>
          <p:nvPr>
            <p:ph type="title"/>
          </p:nvPr>
        </p:nvSpPr>
        <p:spPr>
          <a:xfrm>
            <a:off x="421640" y="242386"/>
            <a:ext cx="10515600" cy="691515"/>
          </a:xfrm>
        </p:spPr>
        <p:txBody>
          <a:bodyPr>
            <a:normAutofit fontScale="90000"/>
          </a:bodyPr>
          <a:lstStyle/>
          <a:p>
            <a:r>
              <a:rPr lang="en-US" b="1" dirty="0">
                <a:solidFill>
                  <a:schemeClr val="bg1"/>
                </a:solidFill>
                <a:latin typeface="Bookman Old Style" panose="02050604050505020204" pitchFamily="18" charset="0"/>
              </a:rPr>
              <a:t>Data Sources  and data variables</a:t>
            </a:r>
          </a:p>
        </p:txBody>
      </p:sp>
    </p:spTree>
    <p:extLst>
      <p:ext uri="{BB962C8B-B14F-4D97-AF65-F5344CB8AC3E}">
        <p14:creationId xmlns:p14="http://schemas.microsoft.com/office/powerpoint/2010/main" val="3231915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88F-3B00-4D9A-B9C6-831523C76746}"/>
              </a:ext>
            </a:extLst>
          </p:cNvPr>
          <p:cNvSpPr>
            <a:spLocks noGrp="1"/>
          </p:cNvSpPr>
          <p:nvPr>
            <p:ph type="title"/>
          </p:nvPr>
        </p:nvSpPr>
        <p:spPr>
          <a:xfrm>
            <a:off x="838200" y="365125"/>
            <a:ext cx="10515600" cy="708763"/>
          </a:xfrm>
        </p:spPr>
        <p:txBody>
          <a:bodyPr/>
          <a:lstStyle/>
          <a:p>
            <a:r>
              <a:rPr lang="en-US" dirty="0"/>
              <a:t>Yarn– Unutilized Tariff Lines </a:t>
            </a:r>
          </a:p>
        </p:txBody>
      </p:sp>
      <p:graphicFrame>
        <p:nvGraphicFramePr>
          <p:cNvPr id="4" name="Table 4">
            <a:extLst>
              <a:ext uri="{FF2B5EF4-FFF2-40B4-BE49-F238E27FC236}">
                <a16:creationId xmlns:a16="http://schemas.microsoft.com/office/drawing/2014/main" id="{9C5D4F6D-65B2-4D96-834A-1AD92EF7D198}"/>
              </a:ext>
            </a:extLst>
          </p:cNvPr>
          <p:cNvGraphicFramePr>
            <a:graphicFrameLocks noGrp="1"/>
          </p:cNvGraphicFramePr>
          <p:nvPr>
            <p:ph idx="1"/>
          </p:nvPr>
        </p:nvGraphicFramePr>
        <p:xfrm>
          <a:off x="393405" y="999460"/>
          <a:ext cx="11408735" cy="4411269"/>
        </p:xfrm>
        <a:graphic>
          <a:graphicData uri="http://schemas.openxmlformats.org/drawingml/2006/table">
            <a:tbl>
              <a:tblPr firstRow="1" bandRow="1">
                <a:tableStyleId>{5C22544A-7EE6-4342-B048-85BDC9FD1C3A}</a:tableStyleId>
              </a:tblPr>
              <a:tblGrid>
                <a:gridCol w="2435940">
                  <a:extLst>
                    <a:ext uri="{9D8B030D-6E8A-4147-A177-3AD203B41FA5}">
                      <a16:colId xmlns:a16="http://schemas.microsoft.com/office/drawing/2014/main" val="3127525884"/>
                    </a:ext>
                  </a:extLst>
                </a:gridCol>
                <a:gridCol w="8972795">
                  <a:extLst>
                    <a:ext uri="{9D8B030D-6E8A-4147-A177-3AD203B41FA5}">
                      <a16:colId xmlns:a16="http://schemas.microsoft.com/office/drawing/2014/main" val="751722845"/>
                    </a:ext>
                  </a:extLst>
                </a:gridCol>
              </a:tblGrid>
              <a:tr h="36333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46160292"/>
                  </a:ext>
                </a:extLst>
              </a:tr>
              <a:tr h="363339">
                <a:tc>
                  <a:txBody>
                    <a:bodyPr/>
                    <a:lstStyle/>
                    <a:p>
                      <a:pPr algn="ctr" fontAlgn="t"/>
                      <a:r>
                        <a:rPr lang="en-US" sz="1000" b="0" i="0" u="none" strike="noStrike">
                          <a:solidFill>
                            <a:srgbClr val="000000"/>
                          </a:solidFill>
                          <a:effectLst/>
                          <a:latin typeface="Times New Roman" panose="02020603050405020304" pitchFamily="18" charset="0"/>
                        </a:rPr>
                        <a:t>52021000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Yarn waste of cotton</a:t>
                      </a:r>
                    </a:p>
                  </a:txBody>
                  <a:tcPr marL="6350" marR="6350" marT="6350" marB="0"/>
                </a:tc>
                <a:extLst>
                  <a:ext uri="{0D108BD9-81ED-4DB2-BD59-A6C34878D82A}">
                    <a16:rowId xmlns:a16="http://schemas.microsoft.com/office/drawing/2014/main" val="1461341617"/>
                  </a:ext>
                </a:extLst>
              </a:tr>
              <a:tr h="363339">
                <a:tc>
                  <a:txBody>
                    <a:bodyPr/>
                    <a:lstStyle/>
                    <a:p>
                      <a:pPr algn="ctr" fontAlgn="t"/>
                      <a:r>
                        <a:rPr lang="en-US" sz="1000" b="0" i="0" u="none" strike="noStrike">
                          <a:solidFill>
                            <a:srgbClr val="000000"/>
                          </a:solidFill>
                          <a:effectLst/>
                          <a:latin typeface="Times New Roman" panose="02020603050405020304" pitchFamily="18" charset="0"/>
                        </a:rPr>
                        <a:t>52052100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Combed single cotton yarn, with≥85% cotton,</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nprs,≤14mn</a:t>
                      </a:r>
                    </a:p>
                  </a:txBody>
                  <a:tcPr marL="6350" marR="6350" marT="6350" marB="0"/>
                </a:tc>
                <a:extLst>
                  <a:ext uri="{0D108BD9-81ED-4DB2-BD59-A6C34878D82A}">
                    <a16:rowId xmlns:a16="http://schemas.microsoft.com/office/drawing/2014/main" val="1227124909"/>
                  </a:ext>
                </a:extLst>
              </a:tr>
              <a:tr h="387729">
                <a:tc>
                  <a:txBody>
                    <a:bodyPr/>
                    <a:lstStyle/>
                    <a:p>
                      <a:pPr algn="ctr" fontAlgn="t"/>
                      <a:r>
                        <a:rPr lang="en-US" sz="1000" b="0" i="0" u="none" strike="noStrike">
                          <a:solidFill>
                            <a:srgbClr val="000000"/>
                          </a:solidFill>
                          <a:effectLst/>
                          <a:latin typeface="Times New Roman" panose="02020603050405020304" pitchFamily="18" charset="0"/>
                        </a:rPr>
                        <a:t>52052600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Combed single cotton yarn, with≥85% cotton, nprs,</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&gt;80mn but≤94mn</a:t>
                      </a:r>
                    </a:p>
                  </a:txBody>
                  <a:tcPr marL="6350" marR="6350" marT="6350" marB="0"/>
                </a:tc>
                <a:extLst>
                  <a:ext uri="{0D108BD9-81ED-4DB2-BD59-A6C34878D82A}">
                    <a16:rowId xmlns:a16="http://schemas.microsoft.com/office/drawing/2014/main" val="3542512145"/>
                  </a:ext>
                </a:extLst>
              </a:tr>
              <a:tr h="387729">
                <a:tc>
                  <a:txBody>
                    <a:bodyPr/>
                    <a:lstStyle/>
                    <a:p>
                      <a:pPr algn="ctr" fontAlgn="t"/>
                      <a:r>
                        <a:rPr lang="en-US" sz="1000" b="0" i="0" u="none" strike="noStrike">
                          <a:solidFill>
                            <a:srgbClr val="000000"/>
                          </a:solidFill>
                          <a:effectLst/>
                          <a:latin typeface="Times New Roman" panose="02020603050405020304" pitchFamily="18" charset="0"/>
                        </a:rPr>
                        <a:t>52053100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Uncombed cabled cotton yarn, with≥85% cotton,</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nprs,≤14mn</a:t>
                      </a:r>
                    </a:p>
                  </a:txBody>
                  <a:tcPr marL="6350" marR="6350" marT="6350" marB="0"/>
                </a:tc>
                <a:extLst>
                  <a:ext uri="{0D108BD9-81ED-4DB2-BD59-A6C34878D82A}">
                    <a16:rowId xmlns:a16="http://schemas.microsoft.com/office/drawing/2014/main" val="669794852"/>
                  </a:ext>
                </a:extLst>
              </a:tr>
              <a:tr h="363339">
                <a:tc>
                  <a:txBody>
                    <a:bodyPr/>
                    <a:lstStyle/>
                    <a:p>
                      <a:pPr algn="ctr" fontAlgn="t"/>
                      <a:r>
                        <a:rPr lang="en-US" sz="1000" b="0" i="0" u="none" strike="noStrike">
                          <a:solidFill>
                            <a:srgbClr val="000000"/>
                          </a:solidFill>
                          <a:effectLst/>
                          <a:latin typeface="Times New Roman" panose="02020603050405020304" pitchFamily="18" charset="0"/>
                        </a:rPr>
                        <a:t>52054400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Combed cabled cotton yarn, with≥85% cotton, nprs,</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&gt;52mn but≤80mn</a:t>
                      </a:r>
                    </a:p>
                  </a:txBody>
                  <a:tcPr marL="6350" marR="6350" marT="6350" marB="0"/>
                </a:tc>
                <a:extLst>
                  <a:ext uri="{0D108BD9-81ED-4DB2-BD59-A6C34878D82A}">
                    <a16:rowId xmlns:a16="http://schemas.microsoft.com/office/drawing/2014/main" val="3027693474"/>
                  </a:ext>
                </a:extLst>
              </a:tr>
              <a:tr h="363339">
                <a:tc>
                  <a:txBody>
                    <a:bodyPr/>
                    <a:lstStyle/>
                    <a:p>
                      <a:pPr algn="ctr" fontAlgn="t"/>
                      <a:r>
                        <a:rPr lang="en-US" sz="1000" b="0" i="0" u="none" strike="noStrike">
                          <a:solidFill>
                            <a:srgbClr val="000000"/>
                          </a:solidFill>
                          <a:effectLst/>
                          <a:latin typeface="Times New Roman" panose="02020603050405020304" pitchFamily="18" charset="0"/>
                        </a:rPr>
                        <a:t>52063200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Uncombed cabled cotton yarn, with&lt;85% cotton, nprs,</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&gt;14mn but≤43mn</a:t>
                      </a:r>
                    </a:p>
                  </a:txBody>
                  <a:tcPr marL="6350" marR="6350" marT="6350" marB="0"/>
                </a:tc>
                <a:extLst>
                  <a:ext uri="{0D108BD9-81ED-4DB2-BD59-A6C34878D82A}">
                    <a16:rowId xmlns:a16="http://schemas.microsoft.com/office/drawing/2014/main" val="2245144315"/>
                  </a:ext>
                </a:extLst>
              </a:tr>
              <a:tr h="363339">
                <a:tc>
                  <a:txBody>
                    <a:bodyPr/>
                    <a:lstStyle/>
                    <a:p>
                      <a:pPr algn="ctr" fontAlgn="t"/>
                      <a:r>
                        <a:rPr lang="en-US" sz="1000" b="0" i="0" u="none" strike="noStrike">
                          <a:solidFill>
                            <a:srgbClr val="000000"/>
                          </a:solidFill>
                          <a:effectLst/>
                          <a:latin typeface="Times New Roman" panose="02020603050405020304" pitchFamily="18" charset="0"/>
                        </a:rPr>
                        <a:t>56081900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Knotted netting of man-made textile materials (excl.</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fishing nets)</a:t>
                      </a:r>
                    </a:p>
                  </a:txBody>
                  <a:tcPr marL="6350" marR="6350" marT="6350" marB="0"/>
                </a:tc>
                <a:extLst>
                  <a:ext uri="{0D108BD9-81ED-4DB2-BD59-A6C34878D82A}">
                    <a16:rowId xmlns:a16="http://schemas.microsoft.com/office/drawing/2014/main" val="1098558928"/>
                  </a:ext>
                </a:extLst>
              </a:tr>
              <a:tr h="363339">
                <a:tc>
                  <a:txBody>
                    <a:bodyPr/>
                    <a:lstStyle/>
                    <a:p>
                      <a:pPr algn="ctr" fontAlgn="t"/>
                      <a:r>
                        <a:rPr lang="en-US" sz="1000" b="0" i="0" u="none" strike="noStrike">
                          <a:solidFill>
                            <a:srgbClr val="000000"/>
                          </a:solidFill>
                          <a:effectLst/>
                          <a:latin typeface="Times New Roman" panose="02020603050405020304" pitchFamily="18" charset="0"/>
                        </a:rPr>
                        <a:t>57011000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Carpets &amp; other textile floor coverings, of wool...,</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knotted</a:t>
                      </a:r>
                    </a:p>
                  </a:txBody>
                  <a:tcPr marL="6350" marR="6350" marT="6350" marB="0"/>
                </a:tc>
                <a:extLst>
                  <a:ext uri="{0D108BD9-81ED-4DB2-BD59-A6C34878D82A}">
                    <a16:rowId xmlns:a16="http://schemas.microsoft.com/office/drawing/2014/main" val="2448567984"/>
                  </a:ext>
                </a:extLst>
              </a:tr>
              <a:tr h="363339">
                <a:tc>
                  <a:txBody>
                    <a:bodyPr/>
                    <a:lstStyle/>
                    <a:p>
                      <a:pPr algn="ctr" fontAlgn="t"/>
                      <a:r>
                        <a:rPr lang="en-US" sz="1000" b="0" i="0" u="none" strike="noStrike">
                          <a:solidFill>
                            <a:srgbClr val="000000"/>
                          </a:solidFill>
                          <a:effectLst/>
                          <a:latin typeface="Times New Roman" panose="02020603050405020304" pitchFamily="18" charset="0"/>
                        </a:rPr>
                        <a:t>58071000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Labels, badges... of textiles, woven, in piece..., not</a:t>
                      </a:r>
                      <a:br>
                        <a:rPr lang="en-US" sz="1000" b="0" i="0" u="none" strike="noStrike">
                          <a:solidFill>
                            <a:srgbClr val="000000"/>
                          </a:solidFill>
                          <a:effectLst/>
                          <a:latin typeface="Times New Roman" panose="02020603050405020304" pitchFamily="18" charset="0"/>
                        </a:rPr>
                      </a:br>
                      <a:r>
                        <a:rPr lang="en-US" sz="1000" b="0" i="0" u="none" strike="noStrike">
                          <a:solidFill>
                            <a:srgbClr val="000000"/>
                          </a:solidFill>
                          <a:effectLst/>
                          <a:latin typeface="Times New Roman" panose="02020603050405020304" pitchFamily="18" charset="0"/>
                        </a:rPr>
                        <a:t>embriodered</a:t>
                      </a:r>
                    </a:p>
                  </a:txBody>
                  <a:tcPr marL="6350" marR="6350" marT="6350" marB="0"/>
                </a:tc>
                <a:extLst>
                  <a:ext uri="{0D108BD9-81ED-4DB2-BD59-A6C34878D82A}">
                    <a16:rowId xmlns:a16="http://schemas.microsoft.com/office/drawing/2014/main" val="3004736320"/>
                  </a:ext>
                </a:extLst>
              </a:tr>
              <a:tr h="363339">
                <a:tc>
                  <a:txBody>
                    <a:bodyPr/>
                    <a:lstStyle/>
                    <a:p>
                      <a:pPr algn="ctr" fontAlgn="t"/>
                      <a:r>
                        <a:rPr lang="en-US" sz="1000" b="0" i="0" u="none" strike="noStrike">
                          <a:solidFill>
                            <a:srgbClr val="000000"/>
                          </a:solidFill>
                          <a:effectLst/>
                          <a:latin typeface="Times New Roman" panose="02020603050405020304" pitchFamily="18" charset="0"/>
                        </a:rPr>
                        <a:t>59032090</a:t>
                      </a:r>
                    </a:p>
                  </a:txBody>
                  <a:tcPr marL="6350" marR="6350" marT="6350" marB="0"/>
                </a:tc>
                <a:tc>
                  <a:txBody>
                    <a:bodyPr/>
                    <a:lstStyle/>
                    <a:p>
                      <a:pPr algn="ctr" fontAlgn="t"/>
                      <a:r>
                        <a:rPr lang="en-US" sz="1000" b="0" i="0" u="none" strike="noStrike">
                          <a:solidFill>
                            <a:srgbClr val="000000"/>
                          </a:solidFill>
                          <a:effectLst/>
                          <a:latin typeface="Times New Roman" panose="02020603050405020304" pitchFamily="18" charset="0"/>
                        </a:rPr>
                        <a:t>Other textile fabrics treated with polyurethane</a:t>
                      </a:r>
                    </a:p>
                  </a:txBody>
                  <a:tcPr marL="6350" marR="6350" marT="6350" marB="0"/>
                </a:tc>
                <a:extLst>
                  <a:ext uri="{0D108BD9-81ED-4DB2-BD59-A6C34878D82A}">
                    <a16:rowId xmlns:a16="http://schemas.microsoft.com/office/drawing/2014/main" val="4018240441"/>
                  </a:ext>
                </a:extLst>
              </a:tr>
              <a:tr h="363339">
                <a:tc>
                  <a:txBody>
                    <a:bodyPr/>
                    <a:lstStyle/>
                    <a:p>
                      <a:pPr algn="ctr" fontAlgn="t"/>
                      <a:r>
                        <a:rPr lang="en-US" sz="1000" b="0" i="0" u="none" strike="noStrike">
                          <a:solidFill>
                            <a:srgbClr val="000000"/>
                          </a:solidFill>
                          <a:effectLst/>
                          <a:latin typeface="Times New Roman" panose="02020603050405020304" pitchFamily="18" charset="0"/>
                        </a:rPr>
                        <a:t>59032020</a:t>
                      </a:r>
                    </a:p>
                  </a:txBody>
                  <a:tcPr marL="6350" marR="6350" marT="6350" marB="0"/>
                </a:tc>
                <a:tc>
                  <a:txBody>
                    <a:bodyPr/>
                    <a:lstStyle/>
                    <a:p>
                      <a:pPr algn="ctr" fontAlgn="t"/>
                      <a:r>
                        <a:rPr lang="en-US" sz="1000" b="0" i="0" u="none" strike="noStrike" dirty="0">
                          <a:solidFill>
                            <a:srgbClr val="000000"/>
                          </a:solidFill>
                          <a:effectLst/>
                          <a:latin typeface="Times New Roman" panose="02020603050405020304" pitchFamily="18" charset="0"/>
                        </a:rPr>
                        <a:t>Textile imitation leather treated with polyurethane</a:t>
                      </a:r>
                    </a:p>
                  </a:txBody>
                  <a:tcPr marL="6350" marR="6350" marT="6350" marB="0"/>
                </a:tc>
                <a:extLst>
                  <a:ext uri="{0D108BD9-81ED-4DB2-BD59-A6C34878D82A}">
                    <a16:rowId xmlns:a16="http://schemas.microsoft.com/office/drawing/2014/main" val="2326840878"/>
                  </a:ext>
                </a:extLst>
              </a:tr>
            </a:tbl>
          </a:graphicData>
        </a:graphic>
      </p:graphicFrame>
      <p:sp>
        <p:nvSpPr>
          <p:cNvPr id="5" name="TextBox 4">
            <a:extLst>
              <a:ext uri="{FF2B5EF4-FFF2-40B4-BE49-F238E27FC236}">
                <a16:creationId xmlns:a16="http://schemas.microsoft.com/office/drawing/2014/main" id="{194EC920-9AA3-4DF7-96C2-09031A812DAF}"/>
              </a:ext>
            </a:extLst>
          </p:cNvPr>
          <p:cNvSpPr txBox="1"/>
          <p:nvPr/>
        </p:nvSpPr>
        <p:spPr>
          <a:xfrm>
            <a:off x="9401452" y="239697"/>
            <a:ext cx="763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1108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D88F-3B00-4D9A-B9C6-831523C76746}"/>
              </a:ext>
            </a:extLst>
          </p:cNvPr>
          <p:cNvSpPr>
            <a:spLocks noGrp="1"/>
          </p:cNvSpPr>
          <p:nvPr>
            <p:ph type="title"/>
          </p:nvPr>
        </p:nvSpPr>
        <p:spPr>
          <a:xfrm>
            <a:off x="838200" y="365125"/>
            <a:ext cx="10515600" cy="708763"/>
          </a:xfrm>
        </p:spPr>
        <p:txBody>
          <a:bodyPr/>
          <a:lstStyle/>
          <a:p>
            <a:r>
              <a:rPr lang="en-US" dirty="0"/>
              <a:t>Apparel – Unutilized Tariff Lines </a:t>
            </a:r>
          </a:p>
        </p:txBody>
      </p:sp>
      <p:sp>
        <p:nvSpPr>
          <p:cNvPr id="5" name="TextBox 4">
            <a:extLst>
              <a:ext uri="{FF2B5EF4-FFF2-40B4-BE49-F238E27FC236}">
                <a16:creationId xmlns:a16="http://schemas.microsoft.com/office/drawing/2014/main" id="{3BEF0DA8-1667-4C72-B17C-245B3784967B}"/>
              </a:ext>
            </a:extLst>
          </p:cNvPr>
          <p:cNvSpPr txBox="1"/>
          <p:nvPr/>
        </p:nvSpPr>
        <p:spPr>
          <a:xfrm>
            <a:off x="9401452" y="239697"/>
            <a:ext cx="763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B13A844B-9EE3-4C93-A167-9874A71AF26A}"/>
              </a:ext>
            </a:extLst>
          </p:cNvPr>
          <p:cNvGraphicFramePr>
            <a:graphicFrameLocks noGrp="1"/>
          </p:cNvGraphicFramePr>
          <p:nvPr/>
        </p:nvGraphicFramePr>
        <p:xfrm>
          <a:off x="621436" y="1073888"/>
          <a:ext cx="10617695" cy="5234105"/>
        </p:xfrm>
        <a:graphic>
          <a:graphicData uri="http://schemas.openxmlformats.org/drawingml/2006/table">
            <a:tbl>
              <a:tblPr firstRow="1" bandRow="1">
                <a:tableStyleId>{5C22544A-7EE6-4342-B048-85BDC9FD1C3A}</a:tableStyleId>
              </a:tblPr>
              <a:tblGrid>
                <a:gridCol w="1145220">
                  <a:extLst>
                    <a:ext uri="{9D8B030D-6E8A-4147-A177-3AD203B41FA5}">
                      <a16:colId xmlns:a16="http://schemas.microsoft.com/office/drawing/2014/main" val="1489232151"/>
                    </a:ext>
                  </a:extLst>
                </a:gridCol>
                <a:gridCol w="4776689">
                  <a:extLst>
                    <a:ext uri="{9D8B030D-6E8A-4147-A177-3AD203B41FA5}">
                      <a16:colId xmlns:a16="http://schemas.microsoft.com/office/drawing/2014/main" val="568129842"/>
                    </a:ext>
                  </a:extLst>
                </a:gridCol>
                <a:gridCol w="919776">
                  <a:extLst>
                    <a:ext uri="{9D8B030D-6E8A-4147-A177-3AD203B41FA5}">
                      <a16:colId xmlns:a16="http://schemas.microsoft.com/office/drawing/2014/main" val="2615574035"/>
                    </a:ext>
                  </a:extLst>
                </a:gridCol>
                <a:gridCol w="3776010">
                  <a:extLst>
                    <a:ext uri="{9D8B030D-6E8A-4147-A177-3AD203B41FA5}">
                      <a16:colId xmlns:a16="http://schemas.microsoft.com/office/drawing/2014/main" val="3724157928"/>
                    </a:ext>
                  </a:extLst>
                </a:gridCol>
              </a:tblGrid>
              <a:tr h="134109">
                <a:tc rowSpan="2">
                  <a:txBody>
                    <a:bodyPr/>
                    <a:lstStyle/>
                    <a:p>
                      <a:pPr algn="ctr" rtl="0" fontAlgn="t"/>
                      <a:r>
                        <a:rPr lang="en-US" sz="1050" u="none" strike="noStrike">
                          <a:effectLst/>
                        </a:rPr>
                        <a:t>61013000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Men's or boys' overcoats, etc, of man-made fibres,</a:t>
                      </a:r>
                      <a:endParaRPr lang="en-US" sz="1050" b="0" i="0" u="none" strike="noStrike">
                        <a:solidFill>
                          <a:srgbClr val="000000"/>
                        </a:solidFill>
                        <a:effectLst/>
                        <a:latin typeface="Times New Roman" panose="02020603050405020304" pitchFamily="18" charset="0"/>
                      </a:endParaRPr>
                    </a:p>
                  </a:txBody>
                  <a:tcPr marL="5570" marR="5570" marT="5570" marB="0" anchor="ctr"/>
                </a:tc>
                <a:tc rowSpan="2">
                  <a:txBody>
                    <a:bodyPr/>
                    <a:lstStyle/>
                    <a:p>
                      <a:pPr algn="ctr" rtl="0" fontAlgn="t"/>
                      <a:r>
                        <a:rPr lang="en-US" sz="1050" u="none" strike="noStrike">
                          <a:effectLst/>
                        </a:rPr>
                        <a:t>61149010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Garments of wool or fine animal hair, knitted or</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2568657266"/>
                  </a:ext>
                </a:extLst>
              </a:tr>
              <a:tr h="175932">
                <a:tc vMerge="1">
                  <a:txBody>
                    <a:bodyPr/>
                    <a:lstStyle/>
                    <a:p>
                      <a:endParaRPr lang="en-US"/>
                    </a:p>
                  </a:txBody>
                  <a:tcPr/>
                </a:tc>
                <a:tc>
                  <a:txBody>
                    <a:bodyPr/>
                    <a:lstStyle/>
                    <a:p>
                      <a:pPr algn="ctr" rtl="0" fontAlgn="t"/>
                      <a:r>
                        <a:rPr lang="en-US" sz="1050" u="none" strike="noStrike">
                          <a:effectLst/>
                        </a:rPr>
                        <a:t>knitted or crocheted</a:t>
                      </a:r>
                      <a:endParaRPr lang="en-US" sz="1050" b="0" i="0" u="none" strike="noStrike">
                        <a:solidFill>
                          <a:srgbClr val="000000"/>
                        </a:solidFill>
                        <a:effectLst/>
                        <a:latin typeface="Times New Roman" panose="02020603050405020304" pitchFamily="18" charset="0"/>
                      </a:endParaRPr>
                    </a:p>
                  </a:txBody>
                  <a:tcPr marL="5570" marR="5570" marT="5570" marB="0" anchor="ctr"/>
                </a:tc>
                <a:tc vMerge="1">
                  <a:txBody>
                    <a:bodyPr/>
                    <a:lstStyle/>
                    <a:p>
                      <a:endParaRPr lang="en-US"/>
                    </a:p>
                  </a:txBody>
                  <a:tcPr/>
                </a:tc>
                <a:tc>
                  <a:txBody>
                    <a:bodyPr/>
                    <a:lstStyle/>
                    <a:p>
                      <a:pPr algn="ctr" rtl="0" fontAlgn="t"/>
                      <a:r>
                        <a:rPr lang="en-US" sz="1050" u="none" strike="noStrike">
                          <a:effectLst/>
                        </a:rPr>
                        <a:t>crocheted, nes</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363400832"/>
                  </a:ext>
                </a:extLst>
              </a:tr>
              <a:tr h="184309">
                <a:tc rowSpan="2">
                  <a:txBody>
                    <a:bodyPr/>
                    <a:lstStyle/>
                    <a:p>
                      <a:pPr algn="ctr" rtl="0" fontAlgn="t"/>
                      <a:r>
                        <a:rPr lang="en-US" sz="1050" u="none" strike="noStrike">
                          <a:effectLst/>
                        </a:rPr>
                        <a:t>61019010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Men's or boys' overcoats, etc, of wool or fine animal</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61149090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Garments of  other textiles, knitted or crocheted</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3075100716"/>
                  </a:ext>
                </a:extLst>
              </a:tr>
              <a:tr h="175932">
                <a:tc vMerge="1">
                  <a:txBody>
                    <a:bodyPr/>
                    <a:lstStyle/>
                    <a:p>
                      <a:endParaRPr lang="en-US"/>
                    </a:p>
                  </a:txBody>
                  <a:tcPr/>
                </a:tc>
                <a:tc>
                  <a:txBody>
                    <a:bodyPr/>
                    <a:lstStyle/>
                    <a:p>
                      <a:pPr algn="ctr" rtl="0" fontAlgn="t"/>
                      <a:r>
                        <a:rPr lang="en-US" sz="1050" u="none" strike="noStrike">
                          <a:effectLst/>
                        </a:rPr>
                        <a:t>hair, knitted or crocheted</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61151000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Stockings, gradually press tighted</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3257552648"/>
                  </a:ext>
                </a:extLst>
              </a:tr>
              <a:tr h="167554">
                <a:tc rowSpan="2">
                  <a:txBody>
                    <a:bodyPr/>
                    <a:lstStyle/>
                    <a:p>
                      <a:pPr algn="ctr" rtl="0" fontAlgn="t"/>
                      <a:r>
                        <a:rPr lang="en-US" sz="1050" u="none" strike="noStrike">
                          <a:effectLst/>
                        </a:rPr>
                        <a:t>61023000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Woman's or girls' overcoats, etc, of man-made fibres,</a:t>
                      </a:r>
                      <a:endParaRPr lang="en-US" sz="1050" b="0" i="0" u="none" strike="noStrike">
                        <a:solidFill>
                          <a:srgbClr val="000000"/>
                        </a:solidFill>
                        <a:effectLst/>
                        <a:latin typeface="Times New Roman" panose="02020603050405020304" pitchFamily="18" charset="0"/>
                      </a:endParaRPr>
                    </a:p>
                  </a:txBody>
                  <a:tcPr marL="5570" marR="5570" marT="5570" marB="0" anchor="ctr"/>
                </a:tc>
                <a:tc rowSpan="2">
                  <a:txBody>
                    <a:bodyPr/>
                    <a:lstStyle/>
                    <a:p>
                      <a:pPr algn="ctr" rtl="0" fontAlgn="t"/>
                      <a:r>
                        <a:rPr lang="en-US" sz="1050" u="none" strike="noStrike">
                          <a:effectLst/>
                        </a:rPr>
                        <a:t>61153000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Women's full-length or knee-length hosiery, measuring</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531646382"/>
                  </a:ext>
                </a:extLst>
              </a:tr>
              <a:tr h="175932">
                <a:tc vMerge="1">
                  <a:txBody>
                    <a:bodyPr/>
                    <a:lstStyle/>
                    <a:p>
                      <a:endParaRPr lang="en-US"/>
                    </a:p>
                  </a:txBody>
                  <a:tcPr/>
                </a:tc>
                <a:tc>
                  <a:txBody>
                    <a:bodyPr/>
                    <a:lstStyle/>
                    <a:p>
                      <a:pPr algn="ctr" rtl="0" fontAlgn="t"/>
                      <a:r>
                        <a:rPr lang="en-US" sz="1050" u="none" strike="noStrike">
                          <a:effectLst/>
                        </a:rPr>
                        <a:t>knitted/crochetd</a:t>
                      </a:r>
                      <a:endParaRPr lang="en-US" sz="1050" b="0" i="0" u="none" strike="noStrike">
                        <a:solidFill>
                          <a:srgbClr val="000000"/>
                        </a:solidFill>
                        <a:effectLst/>
                        <a:latin typeface="Times New Roman" panose="02020603050405020304" pitchFamily="18" charset="0"/>
                      </a:endParaRPr>
                    </a:p>
                  </a:txBody>
                  <a:tcPr marL="5570" marR="5570" marT="5570" marB="0" anchor="ctr"/>
                </a:tc>
                <a:tc vMerge="1">
                  <a:txBody>
                    <a:bodyPr/>
                    <a:lstStyle/>
                    <a:p>
                      <a:endParaRPr lang="en-US"/>
                    </a:p>
                  </a:txBody>
                  <a:tcPr/>
                </a:tc>
                <a:tc>
                  <a:txBody>
                    <a:bodyPr/>
                    <a:lstStyle/>
                    <a:p>
                      <a:pPr algn="ctr" rtl="0" fontAlgn="t"/>
                      <a:r>
                        <a:rPr lang="en-US" sz="1050" u="none" strike="noStrike">
                          <a:effectLst/>
                        </a:rPr>
                        <a:t>per single yarn less than 67 decitex</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3904729325"/>
                  </a:ext>
                </a:extLst>
              </a:tr>
              <a:tr h="175932">
                <a:tc>
                  <a:txBody>
                    <a:bodyPr/>
                    <a:lstStyle/>
                    <a:p>
                      <a:pPr algn="ctr" rtl="0" fontAlgn="t"/>
                      <a:r>
                        <a:rPr lang="en-US" sz="1050" u="none" strike="noStrike">
                          <a:effectLst/>
                        </a:rPr>
                        <a:t>61044200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Dresses of cotton, knitted or crocheted</a:t>
                      </a:r>
                      <a:endParaRPr lang="en-US" sz="1050" b="0" i="0" u="none" strike="noStrike">
                        <a:solidFill>
                          <a:srgbClr val="000000"/>
                        </a:solidFill>
                        <a:effectLst/>
                        <a:latin typeface="Times New Roman" panose="02020603050405020304" pitchFamily="18" charset="0"/>
                      </a:endParaRPr>
                    </a:p>
                  </a:txBody>
                  <a:tcPr marL="5570" marR="5570" marT="5570" marB="0" anchor="ctr"/>
                </a:tc>
                <a:tc rowSpan="2">
                  <a:txBody>
                    <a:bodyPr/>
                    <a:lstStyle/>
                    <a:p>
                      <a:pPr algn="ctr" rtl="0" fontAlgn="t"/>
                      <a:r>
                        <a:rPr lang="en-US" sz="1050" u="none" strike="noStrike">
                          <a:effectLst/>
                        </a:rPr>
                        <a:t>61159600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Panty hose, tights,stockings, etc., of synthetic fibres,</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3822952780"/>
                  </a:ext>
                </a:extLst>
              </a:tr>
              <a:tr h="175932">
                <a:tc rowSpan="2">
                  <a:txBody>
                    <a:bodyPr/>
                    <a:lstStyle/>
                    <a:p>
                      <a:pPr algn="ctr" rtl="0" fontAlgn="t"/>
                      <a:r>
                        <a:rPr lang="en-US" sz="1050" u="none" strike="noStrike">
                          <a:effectLst/>
                        </a:rPr>
                        <a:t>61044900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Dresses of other textile material, nes, knitted or</a:t>
                      </a:r>
                      <a:endParaRPr lang="en-US" sz="1050" b="0" i="0" u="none" strike="noStrike">
                        <a:solidFill>
                          <a:srgbClr val="000000"/>
                        </a:solidFill>
                        <a:effectLst/>
                        <a:latin typeface="Times New Roman" panose="02020603050405020304" pitchFamily="18" charset="0"/>
                      </a:endParaRPr>
                    </a:p>
                  </a:txBody>
                  <a:tcPr marL="5570" marR="5570" marT="5570" marB="0" anchor="ctr"/>
                </a:tc>
                <a:tc vMerge="1">
                  <a:txBody>
                    <a:bodyPr/>
                    <a:lstStyle/>
                    <a:p>
                      <a:endParaRPr lang="en-US"/>
                    </a:p>
                  </a:txBody>
                  <a:tcPr/>
                </a:tc>
                <a:tc>
                  <a:txBody>
                    <a:bodyPr/>
                    <a:lstStyle/>
                    <a:p>
                      <a:pPr algn="ctr" rtl="0" fontAlgn="t"/>
                      <a:r>
                        <a:rPr lang="en-US" sz="1050" u="none" strike="noStrike">
                          <a:effectLst/>
                        </a:rPr>
                        <a:t>knitted or crocheted</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1015543067"/>
                  </a:ext>
                </a:extLst>
              </a:tr>
              <a:tr h="175932">
                <a:tc vMerge="1">
                  <a:txBody>
                    <a:bodyPr/>
                    <a:lstStyle/>
                    <a:p>
                      <a:endParaRPr lang="en-US"/>
                    </a:p>
                  </a:txBody>
                  <a:tcPr/>
                </a:tc>
                <a:tc>
                  <a:txBody>
                    <a:bodyPr/>
                    <a:lstStyle/>
                    <a:p>
                      <a:pPr algn="ctr" rtl="0" fontAlgn="t"/>
                      <a:r>
                        <a:rPr lang="en-US" sz="1050" u="none" strike="noStrike">
                          <a:effectLst/>
                        </a:rPr>
                        <a:t>crocheted</a:t>
                      </a:r>
                      <a:endParaRPr lang="en-US" sz="1050" b="0" i="0" u="none" strike="noStrike">
                        <a:solidFill>
                          <a:srgbClr val="000000"/>
                        </a:solidFill>
                        <a:effectLst/>
                        <a:latin typeface="Times New Roman" panose="02020603050405020304" pitchFamily="18" charset="0"/>
                      </a:endParaRPr>
                    </a:p>
                  </a:txBody>
                  <a:tcPr marL="5570" marR="5570" marT="5570" marB="0" anchor="ctr"/>
                </a:tc>
                <a:tc rowSpan="2">
                  <a:txBody>
                    <a:bodyPr/>
                    <a:lstStyle/>
                    <a:p>
                      <a:pPr algn="ctr" rtl="0" fontAlgn="t"/>
                      <a:r>
                        <a:rPr lang="en-US" sz="1050" u="none" strike="noStrike">
                          <a:effectLst/>
                        </a:rPr>
                        <a:t>61159900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Hosiery &amp; footwear, of other textiles, knitted or</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3677725355"/>
                  </a:ext>
                </a:extLst>
              </a:tr>
              <a:tr h="175932">
                <a:tc rowSpan="2">
                  <a:txBody>
                    <a:bodyPr/>
                    <a:lstStyle/>
                    <a:p>
                      <a:pPr algn="ctr" rtl="0" fontAlgn="t"/>
                      <a:r>
                        <a:rPr lang="en-US" sz="1050" u="none" strike="noStrike">
                          <a:effectLst/>
                        </a:rPr>
                        <a:t>61052000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Men's or boys' shirts of man-made fibres, knitted or</a:t>
                      </a:r>
                      <a:endParaRPr lang="en-US" sz="1050" b="0" i="0" u="none" strike="noStrike">
                        <a:solidFill>
                          <a:srgbClr val="000000"/>
                        </a:solidFill>
                        <a:effectLst/>
                        <a:latin typeface="Times New Roman" panose="02020603050405020304" pitchFamily="18" charset="0"/>
                      </a:endParaRPr>
                    </a:p>
                  </a:txBody>
                  <a:tcPr marL="5570" marR="5570" marT="5570" marB="0" anchor="ctr"/>
                </a:tc>
                <a:tc vMerge="1">
                  <a:txBody>
                    <a:bodyPr/>
                    <a:lstStyle/>
                    <a:p>
                      <a:endParaRPr lang="en-US"/>
                    </a:p>
                  </a:txBody>
                  <a:tcPr/>
                </a:tc>
                <a:tc>
                  <a:txBody>
                    <a:bodyPr/>
                    <a:lstStyle/>
                    <a:p>
                      <a:pPr algn="ctr" rtl="0" fontAlgn="t"/>
                      <a:r>
                        <a:rPr lang="en-US" sz="1050" u="none" strike="noStrike" dirty="0">
                          <a:effectLst/>
                        </a:rPr>
                        <a:t>crocheted, </a:t>
                      </a:r>
                      <a:r>
                        <a:rPr lang="en-US" sz="1050" u="none" strike="noStrike" dirty="0" err="1">
                          <a:effectLst/>
                        </a:rPr>
                        <a:t>nes</a:t>
                      </a:r>
                      <a:endParaRPr lang="en-US" sz="1050" b="0" i="0" u="none" strike="noStrike" dirty="0">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2189186975"/>
                  </a:ext>
                </a:extLst>
              </a:tr>
              <a:tr h="175932">
                <a:tc vMerge="1">
                  <a:txBody>
                    <a:bodyPr/>
                    <a:lstStyle/>
                    <a:p>
                      <a:endParaRPr lang="en-US"/>
                    </a:p>
                  </a:txBody>
                  <a:tcPr/>
                </a:tc>
                <a:tc>
                  <a:txBody>
                    <a:bodyPr/>
                    <a:lstStyle/>
                    <a:p>
                      <a:pPr algn="ctr" rtl="0" fontAlgn="t"/>
                      <a:r>
                        <a:rPr lang="en-US" sz="1050" u="none" strike="noStrike">
                          <a:effectLst/>
                        </a:rPr>
                        <a:t>crocheted</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61169100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Gloves, mittens &amp; mitts, of wool..., knitted or crocheted</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1511519822"/>
                  </a:ext>
                </a:extLst>
              </a:tr>
              <a:tr h="175932">
                <a:tc rowSpan="2">
                  <a:txBody>
                    <a:bodyPr/>
                    <a:lstStyle/>
                    <a:p>
                      <a:pPr algn="ctr" rtl="0" fontAlgn="t"/>
                      <a:r>
                        <a:rPr lang="en-US" sz="1050" u="none" strike="noStrike">
                          <a:effectLst/>
                        </a:rPr>
                        <a:t>61059000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Men's or boys' shirts of other textiles, nes, knitted or</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61169200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Gloves, mittens &amp; mitts, of cotton, knitted or crocheted</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1793631247"/>
                  </a:ext>
                </a:extLst>
              </a:tr>
              <a:tr h="175932">
                <a:tc vMerge="1">
                  <a:txBody>
                    <a:bodyPr/>
                    <a:lstStyle/>
                    <a:p>
                      <a:endParaRPr lang="en-US"/>
                    </a:p>
                  </a:txBody>
                  <a:tcPr/>
                </a:tc>
                <a:tc>
                  <a:txBody>
                    <a:bodyPr/>
                    <a:lstStyle/>
                    <a:p>
                      <a:pPr algn="ctr" rtl="0" fontAlgn="t"/>
                      <a:r>
                        <a:rPr lang="en-US" sz="1050" u="none" strike="noStrike">
                          <a:effectLst/>
                        </a:rPr>
                        <a:t>crocheted</a:t>
                      </a:r>
                      <a:endParaRPr lang="en-US" sz="1050" b="0" i="0" u="none" strike="noStrike">
                        <a:solidFill>
                          <a:srgbClr val="000000"/>
                        </a:solidFill>
                        <a:effectLst/>
                        <a:latin typeface="Times New Roman" panose="02020603050405020304" pitchFamily="18" charset="0"/>
                      </a:endParaRPr>
                    </a:p>
                  </a:txBody>
                  <a:tcPr marL="5570" marR="5570" marT="5570" marB="0" anchor="ctr"/>
                </a:tc>
                <a:tc rowSpan="2">
                  <a:txBody>
                    <a:bodyPr/>
                    <a:lstStyle/>
                    <a:p>
                      <a:pPr algn="ctr" rtl="0" fontAlgn="t"/>
                      <a:r>
                        <a:rPr lang="en-US" sz="1050" u="none" strike="noStrike">
                          <a:effectLst/>
                        </a:rPr>
                        <a:t>61169300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Gloves, mittens &amp; mitts, of synthetic fibres, knitted or</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2342398997"/>
                  </a:ext>
                </a:extLst>
              </a:tr>
              <a:tr h="175932">
                <a:tc>
                  <a:txBody>
                    <a:bodyPr/>
                    <a:lstStyle/>
                    <a:p>
                      <a:pPr algn="ctr" rtl="0" fontAlgn="t"/>
                      <a:r>
                        <a:rPr lang="en-US" sz="1050" u="none" strike="noStrike">
                          <a:effectLst/>
                        </a:rPr>
                        <a:t>61072100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Men's or boys' pyjamas of cotton, knitted or crocheted</a:t>
                      </a:r>
                      <a:endParaRPr lang="en-US" sz="1050" b="0" i="0" u="none" strike="noStrike">
                        <a:solidFill>
                          <a:srgbClr val="000000"/>
                        </a:solidFill>
                        <a:effectLst/>
                        <a:latin typeface="Times New Roman" panose="02020603050405020304" pitchFamily="18" charset="0"/>
                      </a:endParaRPr>
                    </a:p>
                  </a:txBody>
                  <a:tcPr marL="5570" marR="5570" marT="5570" marB="0" anchor="ctr"/>
                </a:tc>
                <a:tc vMerge="1">
                  <a:txBody>
                    <a:bodyPr/>
                    <a:lstStyle/>
                    <a:p>
                      <a:endParaRPr lang="en-US"/>
                    </a:p>
                  </a:txBody>
                  <a:tcPr/>
                </a:tc>
                <a:tc>
                  <a:txBody>
                    <a:bodyPr/>
                    <a:lstStyle/>
                    <a:p>
                      <a:pPr algn="ctr" rtl="0" fontAlgn="t"/>
                      <a:r>
                        <a:rPr lang="en-US" sz="1050" u="none" strike="noStrike">
                          <a:effectLst/>
                        </a:rPr>
                        <a:t>crocheted</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2295766375"/>
                  </a:ext>
                </a:extLst>
              </a:tr>
              <a:tr h="167554">
                <a:tc rowSpan="2">
                  <a:txBody>
                    <a:bodyPr/>
                    <a:lstStyle/>
                    <a:p>
                      <a:pPr algn="ctr" rtl="0" fontAlgn="t"/>
                      <a:r>
                        <a:rPr lang="en-US" sz="1050" u="none" strike="noStrike">
                          <a:effectLst/>
                        </a:rPr>
                        <a:t>61082100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Women's or girls' briefs &amp; panties of cotton, knitted or</a:t>
                      </a:r>
                      <a:endParaRPr lang="en-US" sz="1050" b="0" i="0" u="none" strike="noStrike">
                        <a:solidFill>
                          <a:srgbClr val="000000"/>
                        </a:solidFill>
                        <a:effectLst/>
                        <a:latin typeface="Times New Roman" panose="02020603050405020304" pitchFamily="18" charset="0"/>
                      </a:endParaRPr>
                    </a:p>
                  </a:txBody>
                  <a:tcPr marL="5570" marR="5570" marT="5570" marB="0" anchor="ctr"/>
                </a:tc>
                <a:tc rowSpan="2">
                  <a:txBody>
                    <a:bodyPr/>
                    <a:lstStyle/>
                    <a:p>
                      <a:pPr algn="ctr" rtl="0" fontAlgn="t"/>
                      <a:r>
                        <a:rPr lang="en-US" sz="1050" u="none" strike="noStrike">
                          <a:effectLst/>
                        </a:rPr>
                        <a:t>61169900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Gloves, mittens &amp; mitts, of other textiles, knitted or</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234031116"/>
                  </a:ext>
                </a:extLst>
              </a:tr>
              <a:tr h="175932">
                <a:tc vMerge="1">
                  <a:txBody>
                    <a:bodyPr/>
                    <a:lstStyle/>
                    <a:p>
                      <a:endParaRPr lang="en-US"/>
                    </a:p>
                  </a:txBody>
                  <a:tcPr/>
                </a:tc>
                <a:tc>
                  <a:txBody>
                    <a:bodyPr/>
                    <a:lstStyle/>
                    <a:p>
                      <a:pPr algn="ctr" rtl="0" fontAlgn="t"/>
                      <a:r>
                        <a:rPr lang="en-US" sz="1050" u="none" strike="noStrike">
                          <a:effectLst/>
                        </a:rPr>
                        <a:t>crocheted</a:t>
                      </a:r>
                      <a:endParaRPr lang="en-US" sz="1050" b="0" i="0" u="none" strike="noStrike">
                        <a:solidFill>
                          <a:srgbClr val="000000"/>
                        </a:solidFill>
                        <a:effectLst/>
                        <a:latin typeface="Times New Roman" panose="02020603050405020304" pitchFamily="18" charset="0"/>
                      </a:endParaRPr>
                    </a:p>
                  </a:txBody>
                  <a:tcPr marL="5570" marR="5570" marT="5570" marB="0" anchor="ctr"/>
                </a:tc>
                <a:tc vMerge="1">
                  <a:txBody>
                    <a:bodyPr/>
                    <a:lstStyle/>
                    <a:p>
                      <a:endParaRPr lang="en-US"/>
                    </a:p>
                  </a:txBody>
                  <a:tcPr/>
                </a:tc>
                <a:tc>
                  <a:txBody>
                    <a:bodyPr/>
                    <a:lstStyle/>
                    <a:p>
                      <a:pPr algn="ctr" rtl="0" fontAlgn="t"/>
                      <a:r>
                        <a:rPr lang="en-US" sz="1050" u="none" strike="noStrike">
                          <a:effectLst/>
                        </a:rPr>
                        <a:t>crocheted</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2851066211"/>
                  </a:ext>
                </a:extLst>
              </a:tr>
              <a:tr h="167554">
                <a:tc rowSpan="2">
                  <a:txBody>
                    <a:bodyPr/>
                    <a:lstStyle/>
                    <a:p>
                      <a:pPr algn="ctr" rtl="0" fontAlgn="t"/>
                      <a:r>
                        <a:rPr lang="en-US" sz="1050" u="none" strike="noStrike">
                          <a:effectLst/>
                        </a:rPr>
                        <a:t>61083100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Women's or girls' nighties..., etc, of cotton, knitted or</a:t>
                      </a:r>
                      <a:endParaRPr lang="en-US" sz="1050" b="0" i="0" u="none" strike="noStrike">
                        <a:solidFill>
                          <a:srgbClr val="000000"/>
                        </a:solidFill>
                        <a:effectLst/>
                        <a:latin typeface="Times New Roman" panose="02020603050405020304" pitchFamily="18" charset="0"/>
                      </a:endParaRPr>
                    </a:p>
                  </a:txBody>
                  <a:tcPr marL="5570" marR="5570" marT="5570" marB="0" anchor="ctr"/>
                </a:tc>
                <a:tc rowSpan="2">
                  <a:txBody>
                    <a:bodyPr/>
                    <a:lstStyle/>
                    <a:p>
                      <a:pPr algn="ctr" rtl="0" fontAlgn="t"/>
                      <a:r>
                        <a:rPr lang="en-US" sz="1050" u="none" strike="noStrike">
                          <a:effectLst/>
                        </a:rPr>
                        <a:t>62019390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Men's or boys' anoraks, wind-cheaters, etc, of man-</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252496805"/>
                  </a:ext>
                </a:extLst>
              </a:tr>
              <a:tr h="175932">
                <a:tc vMerge="1">
                  <a:txBody>
                    <a:bodyPr/>
                    <a:lstStyle/>
                    <a:p>
                      <a:endParaRPr lang="en-US"/>
                    </a:p>
                  </a:txBody>
                  <a:tcPr/>
                </a:tc>
                <a:tc>
                  <a:txBody>
                    <a:bodyPr/>
                    <a:lstStyle/>
                    <a:p>
                      <a:pPr algn="ctr" rtl="0" fontAlgn="t"/>
                      <a:r>
                        <a:rPr lang="en-US" sz="1050" u="none" strike="noStrike">
                          <a:effectLst/>
                        </a:rPr>
                        <a:t>crocheted</a:t>
                      </a:r>
                      <a:endParaRPr lang="en-US" sz="1050" b="0" i="0" u="none" strike="noStrike">
                        <a:solidFill>
                          <a:srgbClr val="000000"/>
                        </a:solidFill>
                        <a:effectLst/>
                        <a:latin typeface="Times New Roman" panose="02020603050405020304" pitchFamily="18" charset="0"/>
                      </a:endParaRPr>
                    </a:p>
                  </a:txBody>
                  <a:tcPr marL="5570" marR="5570" marT="5570" marB="0" anchor="ctr"/>
                </a:tc>
                <a:tc vMerge="1">
                  <a:txBody>
                    <a:bodyPr/>
                    <a:lstStyle/>
                    <a:p>
                      <a:endParaRPr lang="en-US"/>
                    </a:p>
                  </a:txBody>
                  <a:tcPr/>
                </a:tc>
                <a:tc>
                  <a:txBody>
                    <a:bodyPr/>
                    <a:lstStyle/>
                    <a:p>
                      <a:pPr algn="ctr" rtl="0" fontAlgn="t"/>
                      <a:r>
                        <a:rPr lang="en-US" sz="1050" u="none" strike="noStrike">
                          <a:effectLst/>
                        </a:rPr>
                        <a:t>made fibres, nes</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2216784815"/>
                  </a:ext>
                </a:extLst>
              </a:tr>
              <a:tr h="167554">
                <a:tc rowSpan="2">
                  <a:txBody>
                    <a:bodyPr/>
                    <a:lstStyle/>
                    <a:p>
                      <a:pPr algn="ctr" rtl="0" fontAlgn="t"/>
                      <a:r>
                        <a:rPr lang="en-US" sz="1050" u="none" strike="noStrike">
                          <a:effectLst/>
                        </a:rPr>
                        <a:t>61099010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T-shirts, singlets, etc, of silk or silk waste,</a:t>
                      </a:r>
                      <a:endParaRPr lang="en-US" sz="1050" b="0" i="0" u="none" strike="noStrike">
                        <a:solidFill>
                          <a:srgbClr val="000000"/>
                        </a:solidFill>
                        <a:effectLst/>
                        <a:latin typeface="Times New Roman" panose="02020603050405020304" pitchFamily="18" charset="0"/>
                      </a:endParaRPr>
                    </a:p>
                  </a:txBody>
                  <a:tcPr marL="5570" marR="5570" marT="5570" marB="0" anchor="ctr"/>
                </a:tc>
                <a:tc rowSpan="2">
                  <a:txBody>
                    <a:bodyPr/>
                    <a:lstStyle/>
                    <a:p>
                      <a:pPr algn="ctr" rtl="0" fontAlgn="t"/>
                      <a:r>
                        <a:rPr lang="en-US" sz="1050" u="none" strike="noStrike">
                          <a:effectLst/>
                        </a:rPr>
                        <a:t>62019310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Men's/boys' anoraks, wind-cheaters.., of man-made fib,</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1480151617"/>
                  </a:ext>
                </a:extLst>
              </a:tr>
              <a:tr h="175932">
                <a:tc vMerge="1">
                  <a:txBody>
                    <a:bodyPr/>
                    <a:lstStyle/>
                    <a:p>
                      <a:endParaRPr lang="en-US"/>
                    </a:p>
                  </a:txBody>
                  <a:tcPr/>
                </a:tc>
                <a:tc>
                  <a:txBody>
                    <a:bodyPr/>
                    <a:lstStyle/>
                    <a:p>
                      <a:pPr algn="ctr" rtl="0" fontAlgn="t"/>
                      <a:r>
                        <a:rPr lang="en-US" sz="1050" u="none" strike="noStrike">
                          <a:effectLst/>
                        </a:rPr>
                        <a:t>knitted/crocheted</a:t>
                      </a:r>
                      <a:endParaRPr lang="en-US" sz="1050" b="0" i="0" u="none" strike="noStrike">
                        <a:solidFill>
                          <a:srgbClr val="000000"/>
                        </a:solidFill>
                        <a:effectLst/>
                        <a:latin typeface="Times New Roman" panose="02020603050405020304" pitchFamily="18" charset="0"/>
                      </a:endParaRPr>
                    </a:p>
                  </a:txBody>
                  <a:tcPr marL="5570" marR="5570" marT="5570" marB="0" anchor="ctr"/>
                </a:tc>
                <a:tc vMerge="1">
                  <a:txBody>
                    <a:bodyPr/>
                    <a:lstStyle/>
                    <a:p>
                      <a:endParaRPr lang="en-US"/>
                    </a:p>
                  </a:txBody>
                  <a:tcPr/>
                </a:tc>
                <a:tc>
                  <a:txBody>
                    <a:bodyPr/>
                    <a:lstStyle/>
                    <a:p>
                      <a:pPr algn="ctr" rtl="0" fontAlgn="t"/>
                      <a:r>
                        <a:rPr lang="en-US" sz="1050" u="none" strike="noStrike">
                          <a:effectLst/>
                        </a:rPr>
                        <a:t>down stuffed</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2166711417"/>
                  </a:ext>
                </a:extLst>
              </a:tr>
              <a:tr h="175932">
                <a:tc>
                  <a:txBody>
                    <a:bodyPr/>
                    <a:lstStyle/>
                    <a:p>
                      <a:pPr algn="ctr" rtl="0" fontAlgn="t"/>
                      <a:r>
                        <a:rPr lang="en-US" sz="1050" u="none" strike="noStrike">
                          <a:effectLst/>
                        </a:rPr>
                        <a:t>61112000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Babies' garments, etc, of cotton, knitted or crocheted</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62031910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Men's or boys' suits of silk or silk waste</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1942816430"/>
                  </a:ext>
                </a:extLst>
              </a:tr>
              <a:tr h="175932">
                <a:tc>
                  <a:txBody>
                    <a:bodyPr/>
                    <a:lstStyle/>
                    <a:p>
                      <a:pPr algn="ctr" rtl="0" fontAlgn="t"/>
                      <a:r>
                        <a:rPr lang="en-US" sz="1050" u="none" strike="noStrike">
                          <a:effectLst/>
                        </a:rPr>
                        <a:t>61121200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Track-suits of synthetic fibres, knitted or crocheted</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62031990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Men's or boys' suits of other textiles, nes</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1677806875"/>
                  </a:ext>
                </a:extLst>
              </a:tr>
              <a:tr h="175932">
                <a:tc>
                  <a:txBody>
                    <a:bodyPr/>
                    <a:lstStyle/>
                    <a:p>
                      <a:pPr algn="ctr" rtl="0" fontAlgn="t"/>
                      <a:r>
                        <a:rPr lang="en-US" sz="1050" u="none" strike="noStrike">
                          <a:effectLst/>
                        </a:rPr>
                        <a:t>61142000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Garments of cotton, knitted or crocheted, nes</a:t>
                      </a:r>
                      <a:endParaRPr lang="en-US" sz="1050" b="0" i="0" u="none" strike="noStrike">
                        <a:solidFill>
                          <a:srgbClr val="000000"/>
                        </a:solidFill>
                        <a:effectLst/>
                        <a:latin typeface="Times New Roman" panose="02020603050405020304" pitchFamily="18" charset="0"/>
                      </a:endParaRPr>
                    </a:p>
                  </a:txBody>
                  <a:tcPr marL="5570" marR="5570" marT="5570" marB="0" anchor="ctr"/>
                </a:tc>
                <a:tc rowSpan="2">
                  <a:txBody>
                    <a:bodyPr/>
                    <a:lstStyle/>
                    <a:p>
                      <a:pPr algn="ctr" rtl="0" fontAlgn="t"/>
                      <a:r>
                        <a:rPr lang="en-US" sz="1050" u="none" strike="noStrike">
                          <a:effectLst/>
                        </a:rPr>
                        <a:t>62033990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Men's or boys' jackets &amp; blazers of other textl materials,</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1087523696"/>
                  </a:ext>
                </a:extLst>
              </a:tr>
              <a:tr h="175932">
                <a:tc>
                  <a:txBody>
                    <a:bodyPr/>
                    <a:lstStyle/>
                    <a:p>
                      <a:pPr algn="ctr" rtl="0" fontAlgn="t"/>
                      <a:r>
                        <a:rPr lang="en-US" sz="1050" u="none" strike="noStrike">
                          <a:effectLst/>
                        </a:rPr>
                        <a:t>61143000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Garments of man-made fibres, knitted or crocheted, nes</a:t>
                      </a:r>
                      <a:endParaRPr lang="en-US" sz="1050" b="0" i="0" u="none" strike="noStrike">
                        <a:solidFill>
                          <a:srgbClr val="000000"/>
                        </a:solidFill>
                        <a:effectLst/>
                        <a:latin typeface="Times New Roman" panose="02020603050405020304" pitchFamily="18" charset="0"/>
                      </a:endParaRPr>
                    </a:p>
                  </a:txBody>
                  <a:tcPr marL="5570" marR="5570" marT="5570" marB="0" anchor="ctr"/>
                </a:tc>
                <a:tc vMerge="1">
                  <a:txBody>
                    <a:bodyPr/>
                    <a:lstStyle/>
                    <a:p>
                      <a:endParaRPr lang="en-US"/>
                    </a:p>
                  </a:txBody>
                  <a:tcPr/>
                </a:tc>
                <a:tc>
                  <a:txBody>
                    <a:bodyPr/>
                    <a:lstStyle/>
                    <a:p>
                      <a:pPr algn="ctr" rtl="0" fontAlgn="t"/>
                      <a:r>
                        <a:rPr lang="en-US" sz="1050" u="none" strike="noStrike">
                          <a:effectLst/>
                        </a:rPr>
                        <a:t>nes</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4035569433"/>
                  </a:ext>
                </a:extLst>
              </a:tr>
              <a:tr h="175932">
                <a:tc>
                  <a:txBody>
                    <a:bodyPr/>
                    <a:lstStyle/>
                    <a:p>
                      <a:pPr algn="ctr" rtl="0" fontAlgn="t"/>
                      <a:r>
                        <a:rPr lang="en-US" sz="1050" u="none" strike="noStrike">
                          <a:effectLst/>
                        </a:rPr>
                        <a:t>62034210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Men's or boys' arabian trousers, breeches of cotton</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62033910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Men's or boys' jackets &amp; blazers of silk or silk waste</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2838984135"/>
                  </a:ext>
                </a:extLst>
              </a:tr>
              <a:tr h="167554">
                <a:tc rowSpan="2">
                  <a:txBody>
                    <a:bodyPr/>
                    <a:lstStyle/>
                    <a:p>
                      <a:pPr algn="ctr" rtl="0" fontAlgn="t"/>
                      <a:r>
                        <a:rPr lang="en-US" sz="1050" u="none" strike="noStrike">
                          <a:effectLst/>
                        </a:rPr>
                        <a:t>62034390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Men's or boys' trousers, breeches, nes, of synthetic</a:t>
                      </a:r>
                      <a:endParaRPr lang="en-US" sz="1050" b="0" i="0" u="none" strike="noStrike">
                        <a:solidFill>
                          <a:srgbClr val="000000"/>
                        </a:solidFill>
                        <a:effectLst/>
                        <a:latin typeface="Times New Roman" panose="02020603050405020304" pitchFamily="18" charset="0"/>
                      </a:endParaRPr>
                    </a:p>
                  </a:txBody>
                  <a:tcPr marL="5570" marR="5570" marT="5570" marB="0" anchor="ctr"/>
                </a:tc>
                <a:tc rowSpan="2">
                  <a:txBody>
                    <a:bodyPr/>
                    <a:lstStyle/>
                    <a:p>
                      <a:pPr algn="ctr" rtl="0" fontAlgn="t"/>
                      <a:r>
                        <a:rPr lang="en-US" sz="1050" u="none" strike="noStrike">
                          <a:effectLst/>
                        </a:rPr>
                        <a:t>62034100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Men's or boys' trousers, breeches, etc, of wool or fine</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166233792"/>
                  </a:ext>
                </a:extLst>
              </a:tr>
              <a:tr h="175932">
                <a:tc vMerge="1">
                  <a:txBody>
                    <a:bodyPr/>
                    <a:lstStyle/>
                    <a:p>
                      <a:endParaRPr lang="en-US"/>
                    </a:p>
                  </a:txBody>
                  <a:tcPr/>
                </a:tc>
                <a:tc>
                  <a:txBody>
                    <a:bodyPr/>
                    <a:lstStyle/>
                    <a:p>
                      <a:pPr algn="ctr" rtl="0" fontAlgn="t"/>
                      <a:r>
                        <a:rPr lang="en-US" sz="1050" u="none" strike="noStrike">
                          <a:effectLst/>
                        </a:rPr>
                        <a:t>fibres</a:t>
                      </a:r>
                      <a:endParaRPr lang="en-US" sz="1050" b="0" i="0" u="none" strike="noStrike">
                        <a:solidFill>
                          <a:srgbClr val="000000"/>
                        </a:solidFill>
                        <a:effectLst/>
                        <a:latin typeface="Times New Roman" panose="02020603050405020304" pitchFamily="18" charset="0"/>
                      </a:endParaRPr>
                    </a:p>
                  </a:txBody>
                  <a:tcPr marL="5570" marR="5570" marT="5570" marB="0" anchor="ctr"/>
                </a:tc>
                <a:tc vMerge="1">
                  <a:txBody>
                    <a:bodyPr/>
                    <a:lstStyle/>
                    <a:p>
                      <a:endParaRPr lang="en-US"/>
                    </a:p>
                  </a:txBody>
                  <a:tcPr/>
                </a:tc>
                <a:tc>
                  <a:txBody>
                    <a:bodyPr/>
                    <a:lstStyle/>
                    <a:p>
                      <a:pPr algn="ctr" rtl="0" fontAlgn="t"/>
                      <a:r>
                        <a:rPr lang="en-US" sz="1050" u="none" strike="noStrike">
                          <a:effectLst/>
                        </a:rPr>
                        <a:t>animal hair</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4114862015"/>
                  </a:ext>
                </a:extLst>
              </a:tr>
              <a:tr h="175932">
                <a:tc rowSpan="2">
                  <a:txBody>
                    <a:bodyPr/>
                    <a:lstStyle/>
                    <a:p>
                      <a:pPr algn="ctr" rtl="0" fontAlgn="t"/>
                      <a:r>
                        <a:rPr lang="en-US" sz="1050" u="none" strike="noStrike">
                          <a:effectLst/>
                        </a:rPr>
                        <a:t>62034990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Men's or boys' trousers, breeches, nes, of oth textile</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62034290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Men's or boys' trousers, breeches, nes, of cotton</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3001207050"/>
                  </a:ext>
                </a:extLst>
              </a:tr>
              <a:tr h="175932">
                <a:tc vMerge="1">
                  <a:txBody>
                    <a:bodyPr/>
                    <a:lstStyle/>
                    <a:p>
                      <a:endParaRPr lang="en-US"/>
                    </a:p>
                  </a:txBody>
                  <a:tcPr/>
                </a:tc>
                <a:tc>
                  <a:txBody>
                    <a:bodyPr/>
                    <a:lstStyle/>
                    <a:p>
                      <a:pPr algn="ctr" rtl="0" fontAlgn="t"/>
                      <a:r>
                        <a:rPr lang="en-US" sz="1050" u="none" strike="noStrike">
                          <a:effectLst/>
                        </a:rPr>
                        <a:t>fibres</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62042200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Women's or girls' ensembles of cotton</a:t>
                      </a:r>
                      <a:endParaRPr lang="en-US" sz="1050" b="0" i="0" u="none" strike="noStrike">
                        <a:solidFill>
                          <a:srgbClr val="000000"/>
                        </a:solidFill>
                        <a:effectLst/>
                        <a:latin typeface="Times New Roman" panose="02020603050405020304" pitchFamily="18" charset="0"/>
                      </a:endParaRPr>
                    </a:p>
                  </a:txBody>
                  <a:tcPr marL="5570" marR="5570" marT="5570" marB="0" anchor="ctr"/>
                </a:tc>
                <a:extLst>
                  <a:ext uri="{0D108BD9-81ED-4DB2-BD59-A6C34878D82A}">
                    <a16:rowId xmlns:a16="http://schemas.microsoft.com/office/drawing/2014/main" val="3928729346"/>
                  </a:ext>
                </a:extLst>
              </a:tr>
              <a:tr h="175932">
                <a:tc>
                  <a:txBody>
                    <a:bodyPr/>
                    <a:lstStyle/>
                    <a:p>
                      <a:pPr algn="ctr" rtl="0" fontAlgn="t"/>
                      <a:r>
                        <a:rPr lang="en-US" sz="1050" u="none" strike="noStrike">
                          <a:effectLst/>
                        </a:rPr>
                        <a:t>62043200</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rtl="0" fontAlgn="t"/>
                      <a:r>
                        <a:rPr lang="en-US" sz="1050" u="none" strike="noStrike">
                          <a:effectLst/>
                        </a:rPr>
                        <a:t>Women's or girls' jackets &amp; blazers of cotton</a:t>
                      </a:r>
                      <a:endParaRPr lang="en-US" sz="1050" b="0" i="0" u="none" strike="noStrike">
                        <a:solidFill>
                          <a:srgbClr val="000000"/>
                        </a:solidFill>
                        <a:effectLst/>
                        <a:latin typeface="Times New Roman" panose="02020603050405020304" pitchFamily="18" charset="0"/>
                      </a:endParaRPr>
                    </a:p>
                  </a:txBody>
                  <a:tcPr marL="5570" marR="5570" marT="5570" marB="0" anchor="ctr"/>
                </a:tc>
                <a:tc>
                  <a:txBody>
                    <a:bodyPr/>
                    <a:lstStyle/>
                    <a:p>
                      <a:pPr algn="ctr" fontAlgn="b"/>
                      <a:endParaRPr lang="en-US" sz="1050" b="0" i="0" u="none" strike="noStrike">
                        <a:solidFill>
                          <a:srgbClr val="000000"/>
                        </a:solidFill>
                        <a:effectLst/>
                        <a:latin typeface="Calibri" panose="020F0502020204030204" pitchFamily="34" charset="0"/>
                      </a:endParaRPr>
                    </a:p>
                  </a:txBody>
                  <a:tcPr marL="5570" marR="5570" marT="5570" marB="0" anchor="ctr"/>
                </a:tc>
                <a:tc>
                  <a:txBody>
                    <a:bodyPr/>
                    <a:lstStyle/>
                    <a:p>
                      <a:pPr algn="ctr" fontAlgn="b"/>
                      <a:endParaRPr lang="en-US" sz="1050" b="0" i="0" u="none" strike="noStrike" dirty="0">
                        <a:solidFill>
                          <a:srgbClr val="000000"/>
                        </a:solidFill>
                        <a:effectLst/>
                        <a:latin typeface="Calibri" panose="020F0502020204030204" pitchFamily="34" charset="0"/>
                      </a:endParaRPr>
                    </a:p>
                  </a:txBody>
                  <a:tcPr marL="5570" marR="5570" marT="5570" marB="0" anchor="ctr"/>
                </a:tc>
                <a:extLst>
                  <a:ext uri="{0D108BD9-81ED-4DB2-BD59-A6C34878D82A}">
                    <a16:rowId xmlns:a16="http://schemas.microsoft.com/office/drawing/2014/main" val="523740006"/>
                  </a:ext>
                </a:extLst>
              </a:tr>
            </a:tbl>
          </a:graphicData>
        </a:graphic>
      </p:graphicFrame>
    </p:spTree>
    <p:extLst>
      <p:ext uri="{BB962C8B-B14F-4D97-AF65-F5344CB8AC3E}">
        <p14:creationId xmlns:p14="http://schemas.microsoft.com/office/powerpoint/2010/main" val="35867807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218" y="124980"/>
            <a:ext cx="10844010" cy="660111"/>
          </a:xfrm>
        </p:spPr>
        <p:txBody>
          <a:bodyPr>
            <a:noAutofit/>
          </a:bodyPr>
          <a:lstStyle/>
          <a:p>
            <a:r>
              <a:rPr lang="en-US" sz="3600" dirty="0"/>
              <a:t>Composition of 313 Priority Lines </a:t>
            </a:r>
          </a:p>
        </p:txBody>
      </p:sp>
      <p:graphicFrame>
        <p:nvGraphicFramePr>
          <p:cNvPr id="4" name="Content Placeholder 3"/>
          <p:cNvGraphicFramePr>
            <a:graphicFrameLocks noGrp="1"/>
          </p:cNvGraphicFramePr>
          <p:nvPr>
            <p:ph idx="1"/>
          </p:nvPr>
        </p:nvGraphicFramePr>
        <p:xfrm>
          <a:off x="1052939" y="683496"/>
          <a:ext cx="9626897" cy="5710143"/>
        </p:xfrm>
        <a:graphic>
          <a:graphicData uri="http://schemas.openxmlformats.org/drawingml/2006/table">
            <a:tbl>
              <a:tblPr>
                <a:tableStyleId>{E8B1032C-EA38-4F05-BA0D-38AFFFC7BED3}</a:tableStyleId>
              </a:tblPr>
              <a:tblGrid>
                <a:gridCol w="7825713">
                  <a:extLst>
                    <a:ext uri="{9D8B030D-6E8A-4147-A177-3AD203B41FA5}">
                      <a16:colId xmlns:a16="http://schemas.microsoft.com/office/drawing/2014/main" val="20000"/>
                    </a:ext>
                  </a:extLst>
                </a:gridCol>
                <a:gridCol w="1801184">
                  <a:extLst>
                    <a:ext uri="{9D8B030D-6E8A-4147-A177-3AD203B41FA5}">
                      <a16:colId xmlns:a16="http://schemas.microsoft.com/office/drawing/2014/main" val="20001"/>
                    </a:ext>
                  </a:extLst>
                </a:gridCol>
              </a:tblGrid>
              <a:tr h="523847">
                <a:tc>
                  <a:txBody>
                    <a:bodyPr/>
                    <a:lstStyle/>
                    <a:p>
                      <a:pPr algn="ctr" fontAlgn="t"/>
                      <a:r>
                        <a:rPr lang="en-US" sz="1800" b="1" u="none" strike="noStrike" dirty="0">
                          <a:latin typeface="Calibri" pitchFamily="34" charset="0"/>
                          <a:cs typeface="Calibri" pitchFamily="34" charset="0"/>
                        </a:rPr>
                        <a:t>Sectors</a:t>
                      </a:r>
                      <a:endParaRPr lang="en-US" sz="1800" b="1" i="0" u="none" strike="noStrike" dirty="0">
                        <a:solidFill>
                          <a:srgbClr val="000000"/>
                        </a:solidFill>
                        <a:latin typeface="Calibri" pitchFamily="34" charset="0"/>
                        <a:cs typeface="Calibri" pitchFamily="34" charset="0"/>
                      </a:endParaRPr>
                    </a:p>
                  </a:txBody>
                  <a:tcPr marL="5415" marR="5415" marT="5415" marB="0" anchor="ctr">
                    <a:solidFill>
                      <a:schemeClr val="accent6">
                        <a:lumMod val="60000"/>
                        <a:lumOff val="40000"/>
                      </a:schemeClr>
                    </a:solidFill>
                  </a:tcPr>
                </a:tc>
                <a:tc>
                  <a:txBody>
                    <a:bodyPr/>
                    <a:lstStyle/>
                    <a:p>
                      <a:pPr algn="ctr" fontAlgn="t"/>
                      <a:r>
                        <a:rPr lang="en-US" sz="1800" b="1" u="none" strike="noStrike" dirty="0">
                          <a:latin typeface="Calibri" pitchFamily="34" charset="0"/>
                          <a:cs typeface="Calibri" pitchFamily="34" charset="0"/>
                        </a:rPr>
                        <a:t># TLs</a:t>
                      </a:r>
                      <a:endParaRPr lang="en-US" sz="1800" b="1" i="0" u="none" strike="noStrike" dirty="0">
                        <a:solidFill>
                          <a:srgbClr val="000000"/>
                        </a:solidFill>
                        <a:latin typeface="Calibri" pitchFamily="34" charset="0"/>
                        <a:cs typeface="Calibri" pitchFamily="34" charset="0"/>
                      </a:endParaRPr>
                    </a:p>
                  </a:txBody>
                  <a:tcPr marL="5415" marR="5415" marT="5415" marB="0" anchor="ctr">
                    <a:solidFill>
                      <a:schemeClr val="accent6">
                        <a:lumMod val="60000"/>
                        <a:lumOff val="40000"/>
                      </a:schemeClr>
                    </a:solidFill>
                  </a:tcPr>
                </a:tc>
                <a:extLst>
                  <a:ext uri="{0D108BD9-81ED-4DB2-BD59-A6C34878D82A}">
                    <a16:rowId xmlns:a16="http://schemas.microsoft.com/office/drawing/2014/main" val="10000"/>
                  </a:ext>
                </a:extLst>
              </a:tr>
              <a:tr h="265368">
                <a:tc>
                  <a:txBody>
                    <a:bodyPr/>
                    <a:lstStyle/>
                    <a:p>
                      <a:pPr algn="l" fontAlgn="b"/>
                      <a:r>
                        <a:rPr lang="en-US" sz="1600" b="1" u="none" strike="noStrike" dirty="0">
                          <a:latin typeface="Calibri" pitchFamily="34" charset="0"/>
                          <a:cs typeface="Calibri" pitchFamily="34" charset="0"/>
                        </a:rPr>
                        <a:t>Articles of apparel (Garments &amp; Made-ups)</a:t>
                      </a:r>
                      <a:endParaRPr lang="en-US" sz="1600" b="1" i="0" u="none" strike="noStrike" dirty="0">
                        <a:solidFill>
                          <a:srgbClr val="000000"/>
                        </a:solidFill>
                        <a:latin typeface="Calibri" pitchFamily="34" charset="0"/>
                        <a:cs typeface="Calibri" pitchFamily="34" charset="0"/>
                      </a:endParaRPr>
                    </a:p>
                  </a:txBody>
                  <a:tcPr marL="6350" marR="6350" marT="6350" marB="0" anchor="ctr"/>
                </a:tc>
                <a:tc>
                  <a:txBody>
                    <a:bodyPr/>
                    <a:lstStyle/>
                    <a:p>
                      <a:pPr algn="ctr" fontAlgn="b"/>
                      <a:r>
                        <a:rPr lang="en-US" sz="1800" b="1" u="none" strike="noStrike" spc="0" dirty="0">
                          <a:latin typeface="Calibri" pitchFamily="34" charset="0"/>
                          <a:cs typeface="Calibri" pitchFamily="34" charset="0"/>
                        </a:rPr>
                        <a:t>105</a:t>
                      </a:r>
                      <a:endParaRPr lang="en-US" sz="1800" b="1" i="0" u="none" strike="noStrike" spc="0" dirty="0">
                        <a:solidFill>
                          <a:srgbClr val="000000"/>
                        </a:solidFill>
                        <a:latin typeface="Calibri" pitchFamily="34" charset="0"/>
                        <a:cs typeface="Calibri" pitchFamily="34" charset="0"/>
                      </a:endParaRPr>
                    </a:p>
                  </a:txBody>
                  <a:tcPr marL="6350" marR="6350" marT="6350" marB="0" anchor="ctr"/>
                </a:tc>
                <a:extLst>
                  <a:ext uri="{0D108BD9-81ED-4DB2-BD59-A6C34878D82A}">
                    <a16:rowId xmlns:a16="http://schemas.microsoft.com/office/drawing/2014/main" val="10001"/>
                  </a:ext>
                </a:extLst>
              </a:tr>
              <a:tr h="467095">
                <a:tc>
                  <a:txBody>
                    <a:bodyPr/>
                    <a:lstStyle/>
                    <a:p>
                      <a:pPr algn="l" fontAlgn="b"/>
                      <a:r>
                        <a:rPr lang="en-US" sz="1600" b="1" u="none" strike="noStrike" dirty="0">
                          <a:latin typeface="Calibri" pitchFamily="34" charset="0"/>
                          <a:cs typeface="Calibri" pitchFamily="34" charset="0"/>
                        </a:rPr>
                        <a:t>Animal Products (Sea food, Meat, Poultry, Milk &amp; Cream, Honey)</a:t>
                      </a:r>
                      <a:endParaRPr lang="en-US" sz="1600" b="1" i="0" u="none" strike="noStrike" dirty="0">
                        <a:solidFill>
                          <a:srgbClr val="000000"/>
                        </a:solidFill>
                        <a:latin typeface="Calibri" pitchFamily="34" charset="0"/>
                        <a:cs typeface="Calibri" pitchFamily="34" charset="0"/>
                      </a:endParaRPr>
                    </a:p>
                  </a:txBody>
                  <a:tcPr marL="6350" marR="6350" marT="6350" marB="0" anchor="ctr"/>
                </a:tc>
                <a:tc>
                  <a:txBody>
                    <a:bodyPr/>
                    <a:lstStyle/>
                    <a:p>
                      <a:pPr algn="ctr" fontAlgn="b"/>
                      <a:r>
                        <a:rPr lang="en-US" sz="1800" b="1" u="none" strike="noStrike" spc="0" dirty="0">
                          <a:latin typeface="Calibri" pitchFamily="34" charset="0"/>
                          <a:cs typeface="Calibri" pitchFamily="34" charset="0"/>
                        </a:rPr>
                        <a:t>28</a:t>
                      </a:r>
                      <a:endParaRPr lang="en-US" sz="1800" b="1" i="0" u="none" strike="noStrike" spc="0" dirty="0">
                        <a:solidFill>
                          <a:srgbClr val="000000"/>
                        </a:solidFill>
                        <a:latin typeface="Calibri" pitchFamily="34" charset="0"/>
                        <a:cs typeface="Calibri" pitchFamily="34" charset="0"/>
                      </a:endParaRPr>
                    </a:p>
                  </a:txBody>
                  <a:tcPr marL="6350" marR="6350" marT="6350" marB="0" anchor="ctr"/>
                </a:tc>
                <a:extLst>
                  <a:ext uri="{0D108BD9-81ED-4DB2-BD59-A6C34878D82A}">
                    <a16:rowId xmlns:a16="http://schemas.microsoft.com/office/drawing/2014/main" val="10002"/>
                  </a:ext>
                </a:extLst>
              </a:tr>
              <a:tr h="265368">
                <a:tc>
                  <a:txBody>
                    <a:bodyPr/>
                    <a:lstStyle/>
                    <a:p>
                      <a:pPr algn="l" fontAlgn="b"/>
                      <a:r>
                        <a:rPr lang="en-US" sz="1600" b="1" u="none" strike="noStrike" dirty="0">
                          <a:latin typeface="Calibri" pitchFamily="34" charset="0"/>
                          <a:cs typeface="Calibri" pitchFamily="34" charset="0"/>
                        </a:rPr>
                        <a:t>Textiles (Yarn &amp; Carpets)</a:t>
                      </a:r>
                      <a:endParaRPr lang="en-US" sz="1600" b="1" i="0" u="none" strike="noStrike" dirty="0">
                        <a:solidFill>
                          <a:srgbClr val="000000"/>
                        </a:solidFill>
                        <a:latin typeface="Calibri" pitchFamily="34" charset="0"/>
                        <a:cs typeface="Calibri" pitchFamily="34" charset="0"/>
                      </a:endParaRPr>
                    </a:p>
                  </a:txBody>
                  <a:tcPr marL="6350" marR="6350" marT="6350" marB="0" anchor="ctr"/>
                </a:tc>
                <a:tc>
                  <a:txBody>
                    <a:bodyPr/>
                    <a:lstStyle/>
                    <a:p>
                      <a:pPr algn="ctr" fontAlgn="b"/>
                      <a:r>
                        <a:rPr lang="en-US" sz="1800" b="1" u="none" strike="noStrike" spc="0" dirty="0">
                          <a:latin typeface="Calibri" pitchFamily="34" charset="0"/>
                          <a:cs typeface="Calibri" pitchFamily="34" charset="0"/>
                        </a:rPr>
                        <a:t>24</a:t>
                      </a:r>
                      <a:endParaRPr lang="en-US" sz="1800" b="1" i="0" u="none" strike="noStrike" spc="0" dirty="0">
                        <a:solidFill>
                          <a:srgbClr val="000000"/>
                        </a:solidFill>
                        <a:latin typeface="Calibri" pitchFamily="34" charset="0"/>
                        <a:cs typeface="Calibri" pitchFamily="34" charset="0"/>
                      </a:endParaRPr>
                    </a:p>
                  </a:txBody>
                  <a:tcPr marL="6350" marR="6350" marT="6350" marB="0" anchor="ctr"/>
                </a:tc>
                <a:extLst>
                  <a:ext uri="{0D108BD9-81ED-4DB2-BD59-A6C34878D82A}">
                    <a16:rowId xmlns:a16="http://schemas.microsoft.com/office/drawing/2014/main" val="10003"/>
                  </a:ext>
                </a:extLst>
              </a:tr>
              <a:tr h="265368">
                <a:tc>
                  <a:txBody>
                    <a:bodyPr/>
                    <a:lstStyle/>
                    <a:p>
                      <a:pPr algn="l" fontAlgn="b"/>
                      <a:r>
                        <a:rPr lang="en-US" sz="1600" b="1" u="none" strike="noStrike" dirty="0">
                          <a:latin typeface="Calibri" pitchFamily="34" charset="0"/>
                          <a:cs typeface="Calibri" pitchFamily="34" charset="0"/>
                        </a:rPr>
                        <a:t>Prepared Food Stuff </a:t>
                      </a:r>
                      <a:endParaRPr lang="en-US" sz="1600" b="1" i="0" u="none" strike="noStrike" dirty="0">
                        <a:solidFill>
                          <a:srgbClr val="000000"/>
                        </a:solidFill>
                        <a:latin typeface="Calibri" pitchFamily="34" charset="0"/>
                        <a:cs typeface="Calibri" pitchFamily="34" charset="0"/>
                      </a:endParaRPr>
                    </a:p>
                  </a:txBody>
                  <a:tcPr marL="6350" marR="6350" marT="6350" marB="0" anchor="ctr"/>
                </a:tc>
                <a:tc>
                  <a:txBody>
                    <a:bodyPr/>
                    <a:lstStyle/>
                    <a:p>
                      <a:pPr algn="ctr" fontAlgn="b"/>
                      <a:r>
                        <a:rPr lang="en-US" sz="1800" b="1" i="0" u="none" strike="noStrike" spc="0" dirty="0">
                          <a:solidFill>
                            <a:srgbClr val="000000"/>
                          </a:solidFill>
                          <a:latin typeface="Calibri" pitchFamily="34" charset="0"/>
                          <a:cs typeface="Calibri" pitchFamily="34" charset="0"/>
                        </a:rPr>
                        <a:t>19</a:t>
                      </a:r>
                    </a:p>
                  </a:txBody>
                  <a:tcPr marL="6350" marR="6350" marT="6350" marB="0" anchor="ctr"/>
                </a:tc>
                <a:extLst>
                  <a:ext uri="{0D108BD9-81ED-4DB2-BD59-A6C34878D82A}">
                    <a16:rowId xmlns:a16="http://schemas.microsoft.com/office/drawing/2014/main" val="10004"/>
                  </a:ext>
                </a:extLst>
              </a:tr>
              <a:tr h="265368">
                <a:tc>
                  <a:txBody>
                    <a:bodyPr/>
                    <a:lstStyle/>
                    <a:p>
                      <a:pPr algn="l" fontAlgn="b"/>
                      <a:r>
                        <a:rPr lang="en-US" sz="1600" b="1" u="none" strike="noStrike" dirty="0">
                          <a:latin typeface="Calibri" pitchFamily="34" charset="0"/>
                          <a:cs typeface="Calibri" pitchFamily="34" charset="0"/>
                        </a:rPr>
                        <a:t>Leather</a:t>
                      </a:r>
                      <a:endParaRPr lang="en-US" sz="1600" b="1" i="0" u="none" strike="noStrike" dirty="0">
                        <a:solidFill>
                          <a:srgbClr val="000000"/>
                        </a:solidFill>
                        <a:latin typeface="Calibri" pitchFamily="34" charset="0"/>
                        <a:cs typeface="Calibri" pitchFamily="34" charset="0"/>
                      </a:endParaRPr>
                    </a:p>
                  </a:txBody>
                  <a:tcPr marL="6350" marR="6350" marT="6350" marB="0" anchor="ctr"/>
                </a:tc>
                <a:tc>
                  <a:txBody>
                    <a:bodyPr/>
                    <a:lstStyle/>
                    <a:p>
                      <a:pPr algn="ctr" fontAlgn="b"/>
                      <a:r>
                        <a:rPr lang="en-US" sz="1800" b="1" i="0" u="none" strike="noStrike" spc="0" dirty="0">
                          <a:solidFill>
                            <a:srgbClr val="000000"/>
                          </a:solidFill>
                          <a:latin typeface="Calibri" pitchFamily="34" charset="0"/>
                          <a:cs typeface="Calibri" pitchFamily="34" charset="0"/>
                        </a:rPr>
                        <a:t>18</a:t>
                      </a:r>
                    </a:p>
                  </a:txBody>
                  <a:tcPr marL="6350" marR="6350" marT="6350" marB="0" anchor="ctr"/>
                </a:tc>
                <a:extLst>
                  <a:ext uri="{0D108BD9-81ED-4DB2-BD59-A6C34878D82A}">
                    <a16:rowId xmlns:a16="http://schemas.microsoft.com/office/drawing/2014/main" val="10005"/>
                  </a:ext>
                </a:extLst>
              </a:tr>
              <a:tr h="467095">
                <a:tc>
                  <a:txBody>
                    <a:bodyPr/>
                    <a:lstStyle/>
                    <a:p>
                      <a:pPr algn="l" fontAlgn="b"/>
                      <a:r>
                        <a:rPr lang="en-US" sz="1600" b="1" u="none" strike="noStrike" dirty="0">
                          <a:latin typeface="Calibri" pitchFamily="34" charset="0"/>
                          <a:cs typeface="Calibri" pitchFamily="34" charset="0"/>
                        </a:rPr>
                        <a:t>Machinery (Fans, Refrigerators, ACs, Hydraulic Pumps, Heat Exchange Units)</a:t>
                      </a:r>
                      <a:endParaRPr lang="en-US" sz="1600" b="1" i="0" u="none" strike="noStrike" dirty="0">
                        <a:solidFill>
                          <a:srgbClr val="000000"/>
                        </a:solidFill>
                        <a:latin typeface="Calibri" pitchFamily="34" charset="0"/>
                        <a:cs typeface="Calibri" pitchFamily="34" charset="0"/>
                      </a:endParaRPr>
                    </a:p>
                  </a:txBody>
                  <a:tcPr marL="6350" marR="6350" marT="6350" marB="0" anchor="ctr"/>
                </a:tc>
                <a:tc>
                  <a:txBody>
                    <a:bodyPr/>
                    <a:lstStyle/>
                    <a:p>
                      <a:pPr algn="ctr" fontAlgn="b"/>
                      <a:r>
                        <a:rPr lang="en-US" sz="1800" b="1" u="none" strike="noStrike" spc="0" dirty="0">
                          <a:latin typeface="Calibri" pitchFamily="34" charset="0"/>
                          <a:cs typeface="Calibri" pitchFamily="34" charset="0"/>
                        </a:rPr>
                        <a:t>17</a:t>
                      </a:r>
                      <a:endParaRPr lang="en-US" sz="1800" b="1" i="0" u="none" strike="noStrike" spc="0" dirty="0">
                        <a:solidFill>
                          <a:srgbClr val="000000"/>
                        </a:solidFill>
                        <a:latin typeface="Calibri" pitchFamily="34" charset="0"/>
                        <a:cs typeface="Calibri" pitchFamily="34" charset="0"/>
                      </a:endParaRPr>
                    </a:p>
                  </a:txBody>
                  <a:tcPr marL="6350" marR="6350" marT="6350" marB="0" anchor="ctr"/>
                </a:tc>
                <a:extLst>
                  <a:ext uri="{0D108BD9-81ED-4DB2-BD59-A6C34878D82A}">
                    <a16:rowId xmlns:a16="http://schemas.microsoft.com/office/drawing/2014/main" val="10006"/>
                  </a:ext>
                </a:extLst>
              </a:tr>
              <a:tr h="265368">
                <a:tc>
                  <a:txBody>
                    <a:bodyPr/>
                    <a:lstStyle/>
                    <a:p>
                      <a:pPr algn="l" fontAlgn="b"/>
                      <a:r>
                        <a:rPr lang="en-US" sz="1600" b="1" u="none" strike="noStrike" dirty="0">
                          <a:latin typeface="Calibri" pitchFamily="34" charset="0"/>
                          <a:cs typeface="Calibri" pitchFamily="34" charset="0"/>
                        </a:rPr>
                        <a:t>Plastics, Articles of plastic</a:t>
                      </a:r>
                      <a:endParaRPr lang="en-US" sz="1600" b="1" i="0" u="none" strike="noStrike" dirty="0">
                        <a:solidFill>
                          <a:srgbClr val="000000"/>
                        </a:solidFill>
                        <a:latin typeface="Calibri" pitchFamily="34" charset="0"/>
                        <a:cs typeface="Calibri" pitchFamily="34" charset="0"/>
                      </a:endParaRPr>
                    </a:p>
                  </a:txBody>
                  <a:tcPr marL="6350" marR="6350" marT="6350" marB="0" anchor="ctr"/>
                </a:tc>
                <a:tc>
                  <a:txBody>
                    <a:bodyPr/>
                    <a:lstStyle/>
                    <a:p>
                      <a:pPr algn="ctr" fontAlgn="b"/>
                      <a:r>
                        <a:rPr lang="en-US" sz="1800" b="1" u="none" strike="noStrike" spc="0" dirty="0">
                          <a:latin typeface="Calibri" pitchFamily="34" charset="0"/>
                          <a:cs typeface="Calibri" pitchFamily="34" charset="0"/>
                        </a:rPr>
                        <a:t>14</a:t>
                      </a:r>
                      <a:endParaRPr lang="en-US" sz="1800" b="1" i="0" u="none" strike="noStrike" spc="0" dirty="0">
                        <a:solidFill>
                          <a:srgbClr val="000000"/>
                        </a:solidFill>
                        <a:latin typeface="Calibri" pitchFamily="34" charset="0"/>
                        <a:cs typeface="Calibri" pitchFamily="34" charset="0"/>
                      </a:endParaRPr>
                    </a:p>
                  </a:txBody>
                  <a:tcPr marL="6350" marR="6350" marT="6350" marB="0" anchor="ctr"/>
                </a:tc>
                <a:extLst>
                  <a:ext uri="{0D108BD9-81ED-4DB2-BD59-A6C34878D82A}">
                    <a16:rowId xmlns:a16="http://schemas.microsoft.com/office/drawing/2014/main" val="10007"/>
                  </a:ext>
                </a:extLst>
              </a:tr>
              <a:tr h="265368">
                <a:tc>
                  <a:txBody>
                    <a:bodyPr/>
                    <a:lstStyle/>
                    <a:p>
                      <a:pPr algn="l" fontAlgn="b"/>
                      <a:r>
                        <a:rPr lang="en-US" sz="1600" b="1" u="none" strike="noStrike" dirty="0">
                          <a:latin typeface="Calibri" pitchFamily="34" charset="0"/>
                          <a:cs typeface="Calibri" pitchFamily="34" charset="0"/>
                        </a:rPr>
                        <a:t>Vehicles (Tractors, auto and motorcycle parts)</a:t>
                      </a:r>
                      <a:endParaRPr lang="en-US" sz="1600" b="1" i="0" u="none" strike="noStrike" dirty="0">
                        <a:solidFill>
                          <a:srgbClr val="000000"/>
                        </a:solidFill>
                        <a:latin typeface="Calibri" pitchFamily="34" charset="0"/>
                        <a:cs typeface="Calibri" pitchFamily="34" charset="0"/>
                      </a:endParaRPr>
                    </a:p>
                  </a:txBody>
                  <a:tcPr marL="6350" marR="6350" marT="6350" marB="0" anchor="ctr"/>
                </a:tc>
                <a:tc>
                  <a:txBody>
                    <a:bodyPr/>
                    <a:lstStyle/>
                    <a:p>
                      <a:pPr algn="ctr" fontAlgn="b"/>
                      <a:r>
                        <a:rPr lang="en-US" sz="1800" b="1" u="none" strike="noStrike" spc="0" dirty="0">
                          <a:latin typeface="Calibri" pitchFamily="34" charset="0"/>
                          <a:cs typeface="Calibri" pitchFamily="34" charset="0"/>
                        </a:rPr>
                        <a:t>13</a:t>
                      </a:r>
                      <a:endParaRPr lang="en-US" sz="1800" b="1" i="0" u="none" strike="noStrike" spc="0" dirty="0">
                        <a:solidFill>
                          <a:srgbClr val="000000"/>
                        </a:solidFill>
                        <a:latin typeface="Calibri" pitchFamily="34" charset="0"/>
                        <a:cs typeface="Calibri" pitchFamily="34" charset="0"/>
                      </a:endParaRPr>
                    </a:p>
                  </a:txBody>
                  <a:tcPr marL="6350" marR="6350" marT="6350" marB="0" anchor="ctr"/>
                </a:tc>
                <a:extLst>
                  <a:ext uri="{0D108BD9-81ED-4DB2-BD59-A6C34878D82A}">
                    <a16:rowId xmlns:a16="http://schemas.microsoft.com/office/drawing/2014/main" val="10008"/>
                  </a:ext>
                </a:extLst>
              </a:tr>
              <a:tr h="467095">
                <a:tc>
                  <a:txBody>
                    <a:bodyPr/>
                    <a:lstStyle/>
                    <a:p>
                      <a:pPr algn="l" fontAlgn="b"/>
                      <a:r>
                        <a:rPr lang="en-US" sz="1600" b="1" u="none" strike="noStrike" dirty="0">
                          <a:latin typeface="Calibri" pitchFamily="34" charset="0"/>
                          <a:cs typeface="Calibri" pitchFamily="34" charset="0"/>
                        </a:rPr>
                        <a:t>Chemicals (Soaps &amp; Organic surface active agents, make up preps, gelatin, others)</a:t>
                      </a:r>
                      <a:endParaRPr lang="en-US" sz="1600" b="1" i="0" u="none" strike="noStrike" dirty="0">
                        <a:solidFill>
                          <a:srgbClr val="000000"/>
                        </a:solidFill>
                        <a:latin typeface="Calibri" pitchFamily="34" charset="0"/>
                        <a:cs typeface="Calibri" pitchFamily="34" charset="0"/>
                      </a:endParaRPr>
                    </a:p>
                  </a:txBody>
                  <a:tcPr marL="6350" marR="6350" marT="6350" marB="0" anchor="ctr"/>
                </a:tc>
                <a:tc>
                  <a:txBody>
                    <a:bodyPr/>
                    <a:lstStyle/>
                    <a:p>
                      <a:pPr algn="ctr" fontAlgn="b"/>
                      <a:r>
                        <a:rPr lang="en-US" sz="1800" b="1" u="none" strike="noStrike" spc="0" dirty="0">
                          <a:latin typeface="Calibri" pitchFamily="34" charset="0"/>
                          <a:cs typeface="Calibri" pitchFamily="34" charset="0"/>
                        </a:rPr>
                        <a:t>13</a:t>
                      </a:r>
                      <a:endParaRPr lang="en-US" sz="1800" b="1" i="0" u="none" strike="noStrike" spc="0" dirty="0">
                        <a:solidFill>
                          <a:srgbClr val="000000"/>
                        </a:solidFill>
                        <a:latin typeface="Calibri" pitchFamily="34" charset="0"/>
                        <a:cs typeface="Calibri" pitchFamily="34" charset="0"/>
                      </a:endParaRPr>
                    </a:p>
                  </a:txBody>
                  <a:tcPr marL="6350" marR="6350" marT="6350" marB="0" anchor="ctr"/>
                </a:tc>
                <a:extLst>
                  <a:ext uri="{0D108BD9-81ED-4DB2-BD59-A6C34878D82A}">
                    <a16:rowId xmlns:a16="http://schemas.microsoft.com/office/drawing/2014/main" val="10009"/>
                  </a:ext>
                </a:extLst>
              </a:tr>
              <a:tr h="265368">
                <a:tc>
                  <a:txBody>
                    <a:bodyPr/>
                    <a:lstStyle/>
                    <a:p>
                      <a:pPr algn="l" fontAlgn="b"/>
                      <a:r>
                        <a:rPr lang="en-US" sz="1600" b="1" u="none" strike="noStrike" dirty="0">
                          <a:latin typeface="Calibri" pitchFamily="34" charset="0"/>
                          <a:cs typeface="Calibri" pitchFamily="34" charset="0"/>
                        </a:rPr>
                        <a:t>Cereals &amp; Fruits </a:t>
                      </a:r>
                      <a:endParaRPr lang="en-US" sz="1600" b="1" i="0" u="none" strike="noStrike" dirty="0">
                        <a:solidFill>
                          <a:srgbClr val="000000"/>
                        </a:solidFill>
                        <a:latin typeface="Calibri" pitchFamily="34" charset="0"/>
                        <a:cs typeface="Calibri" pitchFamily="34" charset="0"/>
                      </a:endParaRPr>
                    </a:p>
                  </a:txBody>
                  <a:tcPr marL="6350" marR="6350" marT="6350" marB="0" anchor="ctr"/>
                </a:tc>
                <a:tc>
                  <a:txBody>
                    <a:bodyPr/>
                    <a:lstStyle/>
                    <a:p>
                      <a:pPr algn="ctr" fontAlgn="b"/>
                      <a:r>
                        <a:rPr lang="en-US" sz="1800" b="1" u="none" strike="noStrike" spc="0" dirty="0">
                          <a:latin typeface="Calibri" pitchFamily="34" charset="0"/>
                          <a:cs typeface="Calibri" pitchFamily="34" charset="0"/>
                        </a:rPr>
                        <a:t>10</a:t>
                      </a:r>
                      <a:endParaRPr lang="en-US" sz="1800" b="1" i="0" u="none" strike="noStrike" spc="0" dirty="0">
                        <a:solidFill>
                          <a:srgbClr val="000000"/>
                        </a:solidFill>
                        <a:latin typeface="Calibri" pitchFamily="34" charset="0"/>
                        <a:cs typeface="Calibri" pitchFamily="34" charset="0"/>
                      </a:endParaRPr>
                    </a:p>
                  </a:txBody>
                  <a:tcPr marL="6350" marR="6350" marT="6350" marB="0" anchor="ctr"/>
                </a:tc>
                <a:extLst>
                  <a:ext uri="{0D108BD9-81ED-4DB2-BD59-A6C34878D82A}">
                    <a16:rowId xmlns:a16="http://schemas.microsoft.com/office/drawing/2014/main" val="10010"/>
                  </a:ext>
                </a:extLst>
              </a:tr>
              <a:tr h="265368">
                <a:tc>
                  <a:txBody>
                    <a:bodyPr/>
                    <a:lstStyle/>
                    <a:p>
                      <a:pPr algn="l" fontAlgn="b"/>
                      <a:r>
                        <a:rPr lang="en-US" sz="1600" b="1" u="none" strike="noStrike" dirty="0" err="1">
                          <a:latin typeface="Calibri" pitchFamily="34" charset="0"/>
                          <a:cs typeface="Calibri" pitchFamily="34" charset="0"/>
                        </a:rPr>
                        <a:t>Jewellery</a:t>
                      </a:r>
                      <a:r>
                        <a:rPr lang="en-US" sz="1600" b="1" u="none" strike="noStrike" dirty="0">
                          <a:latin typeface="Calibri" pitchFamily="34" charset="0"/>
                          <a:cs typeface="Calibri" pitchFamily="34" charset="0"/>
                        </a:rPr>
                        <a:t> and Parts etc.</a:t>
                      </a:r>
                      <a:endParaRPr lang="en-US" sz="1600" b="1" i="0" u="none" strike="noStrike" dirty="0">
                        <a:solidFill>
                          <a:srgbClr val="000000"/>
                        </a:solidFill>
                        <a:latin typeface="Calibri" pitchFamily="34" charset="0"/>
                        <a:cs typeface="Calibri" pitchFamily="34" charset="0"/>
                      </a:endParaRPr>
                    </a:p>
                  </a:txBody>
                  <a:tcPr marL="6350" marR="6350" marT="6350" marB="0" anchor="ctr"/>
                </a:tc>
                <a:tc>
                  <a:txBody>
                    <a:bodyPr/>
                    <a:lstStyle/>
                    <a:p>
                      <a:pPr algn="ctr" fontAlgn="b"/>
                      <a:r>
                        <a:rPr lang="en-US" sz="1800" b="1" u="none" strike="noStrike" spc="0" dirty="0">
                          <a:latin typeface="Calibri" pitchFamily="34" charset="0"/>
                          <a:cs typeface="Calibri" pitchFamily="34" charset="0"/>
                        </a:rPr>
                        <a:t>9</a:t>
                      </a:r>
                      <a:endParaRPr lang="en-US" sz="1800" b="1" i="0" u="none" strike="noStrike" spc="0" dirty="0">
                        <a:solidFill>
                          <a:srgbClr val="000000"/>
                        </a:solidFill>
                        <a:latin typeface="Calibri" pitchFamily="34" charset="0"/>
                        <a:cs typeface="Calibri" pitchFamily="34" charset="0"/>
                      </a:endParaRPr>
                    </a:p>
                  </a:txBody>
                  <a:tcPr marL="6350" marR="6350" marT="6350" marB="0" anchor="ctr"/>
                </a:tc>
                <a:extLst>
                  <a:ext uri="{0D108BD9-81ED-4DB2-BD59-A6C34878D82A}">
                    <a16:rowId xmlns:a16="http://schemas.microsoft.com/office/drawing/2014/main" val="10011"/>
                  </a:ext>
                </a:extLst>
              </a:tr>
              <a:tr h="265368">
                <a:tc>
                  <a:txBody>
                    <a:bodyPr/>
                    <a:lstStyle/>
                    <a:p>
                      <a:pPr algn="l" fontAlgn="b"/>
                      <a:r>
                        <a:rPr lang="fr-FR" sz="1600" b="1" u="none" strike="noStrike" dirty="0" err="1">
                          <a:latin typeface="Calibri" pitchFamily="34" charset="0"/>
                          <a:cs typeface="Calibri" pitchFamily="34" charset="0"/>
                        </a:rPr>
                        <a:t>Bedding</a:t>
                      </a:r>
                      <a:r>
                        <a:rPr lang="fr-FR" sz="1600" b="1" u="none" strike="noStrike" dirty="0">
                          <a:latin typeface="Calibri" pitchFamily="34" charset="0"/>
                          <a:cs typeface="Calibri" pitchFamily="34" charset="0"/>
                        </a:rPr>
                        <a:t> Articles, </a:t>
                      </a:r>
                      <a:r>
                        <a:rPr lang="fr-FR" sz="1600" b="1" u="none" strike="noStrike" dirty="0" err="1">
                          <a:latin typeface="Calibri" pitchFamily="34" charset="0"/>
                          <a:cs typeface="Calibri" pitchFamily="34" charset="0"/>
                        </a:rPr>
                        <a:t>Mattresses</a:t>
                      </a:r>
                      <a:r>
                        <a:rPr lang="fr-FR" sz="1600" b="1" u="none" strike="noStrike" dirty="0">
                          <a:latin typeface="Calibri" pitchFamily="34" charset="0"/>
                          <a:cs typeface="Calibri" pitchFamily="34" charset="0"/>
                        </a:rPr>
                        <a:t>, Electric </a:t>
                      </a:r>
                      <a:r>
                        <a:rPr lang="fr-FR" sz="1600" b="1" u="none" strike="noStrike" dirty="0" err="1">
                          <a:latin typeface="Calibri" pitchFamily="34" charset="0"/>
                          <a:cs typeface="Calibri" pitchFamily="34" charset="0"/>
                        </a:rPr>
                        <a:t>Lamps</a:t>
                      </a:r>
                      <a:endParaRPr lang="fr-FR" sz="1600" b="1" i="0" u="none" strike="noStrike" dirty="0">
                        <a:solidFill>
                          <a:srgbClr val="000000"/>
                        </a:solidFill>
                        <a:latin typeface="Calibri" pitchFamily="34" charset="0"/>
                        <a:cs typeface="Calibri" pitchFamily="34" charset="0"/>
                      </a:endParaRPr>
                    </a:p>
                  </a:txBody>
                  <a:tcPr marL="6350" marR="6350" marT="6350" marB="0" anchor="ctr"/>
                </a:tc>
                <a:tc>
                  <a:txBody>
                    <a:bodyPr/>
                    <a:lstStyle/>
                    <a:p>
                      <a:pPr algn="ctr" fontAlgn="b"/>
                      <a:r>
                        <a:rPr lang="en-US" sz="1800" b="1" u="none" strike="noStrike" spc="0" dirty="0">
                          <a:latin typeface="Calibri" pitchFamily="34" charset="0"/>
                          <a:cs typeface="Calibri" pitchFamily="34" charset="0"/>
                        </a:rPr>
                        <a:t>8</a:t>
                      </a:r>
                      <a:endParaRPr lang="en-US" sz="1800" b="1" i="0" u="none" strike="noStrike" spc="0" dirty="0">
                        <a:solidFill>
                          <a:srgbClr val="000000"/>
                        </a:solidFill>
                        <a:latin typeface="Calibri" pitchFamily="34" charset="0"/>
                        <a:cs typeface="Calibri" pitchFamily="34" charset="0"/>
                      </a:endParaRPr>
                    </a:p>
                  </a:txBody>
                  <a:tcPr marL="6350" marR="6350" marT="6350" marB="0" anchor="ctr"/>
                </a:tc>
                <a:extLst>
                  <a:ext uri="{0D108BD9-81ED-4DB2-BD59-A6C34878D82A}">
                    <a16:rowId xmlns:a16="http://schemas.microsoft.com/office/drawing/2014/main" val="10012"/>
                  </a:ext>
                </a:extLst>
              </a:tr>
              <a:tr h="265368">
                <a:tc>
                  <a:txBody>
                    <a:bodyPr/>
                    <a:lstStyle/>
                    <a:p>
                      <a:pPr algn="l" fontAlgn="b"/>
                      <a:r>
                        <a:rPr lang="en-US" sz="1600" b="1" u="none" strike="noStrike" dirty="0">
                          <a:latin typeface="Calibri" pitchFamily="34" charset="0"/>
                          <a:cs typeface="Calibri" pitchFamily="34" charset="0"/>
                        </a:rPr>
                        <a:t>Oil Seeds, Vegetable Fats and Oils</a:t>
                      </a:r>
                      <a:endParaRPr lang="en-US" sz="1600" b="1" i="0" u="none" strike="noStrike" dirty="0">
                        <a:solidFill>
                          <a:srgbClr val="000000"/>
                        </a:solidFill>
                        <a:latin typeface="Calibri" pitchFamily="34" charset="0"/>
                        <a:cs typeface="Calibri" pitchFamily="34" charset="0"/>
                      </a:endParaRPr>
                    </a:p>
                  </a:txBody>
                  <a:tcPr marL="6350" marR="6350" marT="6350" marB="0" anchor="ctr"/>
                </a:tc>
                <a:tc>
                  <a:txBody>
                    <a:bodyPr/>
                    <a:lstStyle/>
                    <a:p>
                      <a:pPr algn="ctr" fontAlgn="b"/>
                      <a:r>
                        <a:rPr lang="en-US" sz="1800" b="1" u="none" strike="noStrike" spc="0" dirty="0">
                          <a:latin typeface="Calibri" pitchFamily="34" charset="0"/>
                          <a:cs typeface="Calibri" pitchFamily="34" charset="0"/>
                        </a:rPr>
                        <a:t>7</a:t>
                      </a:r>
                      <a:endParaRPr lang="en-US" sz="1800" b="1" i="0" u="none" strike="noStrike" spc="0" dirty="0">
                        <a:solidFill>
                          <a:srgbClr val="000000"/>
                        </a:solidFill>
                        <a:latin typeface="Calibri" pitchFamily="34" charset="0"/>
                        <a:cs typeface="Calibri" pitchFamily="34" charset="0"/>
                      </a:endParaRPr>
                    </a:p>
                  </a:txBody>
                  <a:tcPr marL="6350" marR="6350" marT="6350" marB="0" anchor="ctr"/>
                </a:tc>
                <a:extLst>
                  <a:ext uri="{0D108BD9-81ED-4DB2-BD59-A6C34878D82A}">
                    <a16:rowId xmlns:a16="http://schemas.microsoft.com/office/drawing/2014/main" val="10013"/>
                  </a:ext>
                </a:extLst>
              </a:tr>
              <a:tr h="265368">
                <a:tc>
                  <a:txBody>
                    <a:bodyPr/>
                    <a:lstStyle/>
                    <a:p>
                      <a:pPr algn="l" fontAlgn="b"/>
                      <a:r>
                        <a:rPr lang="en-US" sz="1600" b="1" u="none" strike="noStrike" dirty="0">
                          <a:latin typeface="Calibri" pitchFamily="34" charset="0"/>
                          <a:cs typeface="Calibri" pitchFamily="34" charset="0"/>
                        </a:rPr>
                        <a:t>Footwear </a:t>
                      </a:r>
                      <a:endParaRPr lang="en-US" sz="1600" b="1" i="0" u="none" strike="noStrike" dirty="0">
                        <a:solidFill>
                          <a:srgbClr val="000000"/>
                        </a:solidFill>
                        <a:latin typeface="Calibri" pitchFamily="34" charset="0"/>
                        <a:cs typeface="Calibri" pitchFamily="34" charset="0"/>
                      </a:endParaRPr>
                    </a:p>
                  </a:txBody>
                  <a:tcPr marL="6350" marR="6350" marT="6350" marB="0" anchor="ctr"/>
                </a:tc>
                <a:tc>
                  <a:txBody>
                    <a:bodyPr/>
                    <a:lstStyle/>
                    <a:p>
                      <a:pPr algn="ctr" fontAlgn="b"/>
                      <a:r>
                        <a:rPr lang="en-US" sz="1800" b="1" i="0" u="none" strike="noStrike" spc="0" dirty="0">
                          <a:solidFill>
                            <a:srgbClr val="000000"/>
                          </a:solidFill>
                          <a:latin typeface="Calibri" pitchFamily="34" charset="0"/>
                          <a:cs typeface="Calibri" pitchFamily="34" charset="0"/>
                        </a:rPr>
                        <a:t>9</a:t>
                      </a:r>
                    </a:p>
                  </a:txBody>
                  <a:tcPr marL="6350" marR="6350" marT="6350" marB="0" anchor="ctr"/>
                </a:tc>
                <a:extLst>
                  <a:ext uri="{0D108BD9-81ED-4DB2-BD59-A6C34878D82A}">
                    <a16:rowId xmlns:a16="http://schemas.microsoft.com/office/drawing/2014/main" val="10014"/>
                  </a:ext>
                </a:extLst>
              </a:tr>
              <a:tr h="697641">
                <a:tc>
                  <a:txBody>
                    <a:bodyPr/>
                    <a:lstStyle/>
                    <a:p>
                      <a:pPr algn="l" fontAlgn="b"/>
                      <a:r>
                        <a:rPr lang="en-US" sz="1600" b="1" u="none" strike="noStrike" dirty="0">
                          <a:latin typeface="Calibri" pitchFamily="34" charset="0"/>
                          <a:cs typeface="Calibri" pitchFamily="34" charset="0"/>
                        </a:rPr>
                        <a:t>Others (Electric accumulators, Sanitary Ware, Manicure/Pedicure Sets, Conductors, Cables, Cement, Glassware, Iron and Steel)</a:t>
                      </a:r>
                      <a:endParaRPr lang="en-US" sz="1600" b="1" i="0" u="none" strike="noStrike" dirty="0">
                        <a:solidFill>
                          <a:srgbClr val="000000"/>
                        </a:solidFill>
                        <a:latin typeface="Calibri" pitchFamily="34" charset="0"/>
                        <a:cs typeface="Calibri" pitchFamily="34" charset="0"/>
                      </a:endParaRPr>
                    </a:p>
                  </a:txBody>
                  <a:tcPr marL="6350" marR="6350" marT="6350" marB="0" anchor="ctr"/>
                </a:tc>
                <a:tc>
                  <a:txBody>
                    <a:bodyPr/>
                    <a:lstStyle/>
                    <a:p>
                      <a:pPr algn="ctr" fontAlgn="b"/>
                      <a:r>
                        <a:rPr lang="en-US" sz="1800" b="1" u="none" strike="noStrike" spc="0" dirty="0">
                          <a:latin typeface="Calibri" pitchFamily="34" charset="0"/>
                          <a:cs typeface="Calibri" pitchFamily="34" charset="0"/>
                        </a:rPr>
                        <a:t>19</a:t>
                      </a:r>
                      <a:endParaRPr lang="en-US" sz="1800" b="1" i="0" u="none" strike="noStrike" spc="0" dirty="0">
                        <a:solidFill>
                          <a:srgbClr val="000000"/>
                        </a:solidFill>
                        <a:latin typeface="Calibri" pitchFamily="34" charset="0"/>
                        <a:cs typeface="Calibri" pitchFamily="34" charset="0"/>
                      </a:endParaRPr>
                    </a:p>
                  </a:txBody>
                  <a:tcPr marL="6350" marR="6350" marT="6350" marB="0" anchor="ctr"/>
                </a:tc>
                <a:extLst>
                  <a:ext uri="{0D108BD9-81ED-4DB2-BD59-A6C34878D82A}">
                    <a16:rowId xmlns:a16="http://schemas.microsoft.com/office/drawing/2014/main" val="10015"/>
                  </a:ext>
                </a:extLst>
              </a:tr>
            </a:tbl>
          </a:graphicData>
        </a:graphic>
      </p:graphicFrame>
      <p:sp>
        <p:nvSpPr>
          <p:cNvPr id="6" name="Slide Number Placeholder 5"/>
          <p:cNvSpPr>
            <a:spLocks noGrp="1"/>
          </p:cNvSpPr>
          <p:nvPr>
            <p:ph type="sldNum" sz="quarter" idx="4294967295"/>
          </p:nvPr>
        </p:nvSpPr>
        <p:spPr>
          <a:xfrm>
            <a:off x="8610600" y="650143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2EA6E-090F-4127-9A39-718DD97FEF4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2353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C935-AA43-4349-8789-395C03E4E3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C19957-A5AE-4B71-A57E-37C7ED648585}"/>
              </a:ext>
            </a:extLst>
          </p:cNvPr>
          <p:cNvSpPr>
            <a:spLocks noGrp="1"/>
          </p:cNvSpPr>
          <p:nvPr>
            <p:ph idx="1"/>
          </p:nvPr>
        </p:nvSpPr>
        <p:spPr/>
        <p:txBody>
          <a:bodyPr>
            <a:normAutofit fontScale="92500" lnSpcReduction="20000"/>
          </a:bodyPr>
          <a:lstStyle/>
          <a:p>
            <a:r>
              <a:rPr lang="en-US" sz="1600" b="0" i="0" dirty="0">
                <a:solidFill>
                  <a:srgbClr val="292929"/>
                </a:solidFill>
                <a:effectLst/>
                <a:latin typeface="Poppins"/>
              </a:rPr>
              <a:t>The second phase of the China Pakistan Free Trade Agreement (CPFTA) spanning 2019-2024 was finalized between the two countries in early 2019 and entered its implementation phase from January 1, 2020. Negotiated well, CPFTA2 should significantly improve Pakistani exporters’ access to the USD 2 trillion Chinese import market and thus help address the country’s ballooning trade deficit.</a:t>
            </a:r>
          </a:p>
          <a:p>
            <a:pPr algn="l"/>
            <a:r>
              <a:rPr lang="en-US" sz="1600" b="0" i="0" dirty="0">
                <a:solidFill>
                  <a:srgbClr val="292929"/>
                </a:solidFill>
                <a:effectLst/>
                <a:latin typeface="Poppins"/>
              </a:rPr>
              <a:t>The assessment starts with the construction of a comprehensive dataset of all 8,238 tariff lines at the HS-8 digit level that China has included in CPFTA2, which merges three types of data for each tariff line: tariffs offered under CPFTA1 and Phase 2 (for year 0, year 5 and year 10), trade data on volumes for China and Pakistan, as well as growth rates for Pakistan, China and China’s top trade partners, and thirdly, tariff data for all countries that export to China by product. This dataset is used to compare tariffs offered by China to Pakistani products under CPFTA2 with those offered under CPFTA1 to determine if market access in China has improved, as well as with the tariffs offered to other countries that export those products to China. While the tariff concessions offered by Pakistan to Chinese products are an important second aspect to the FTA, these are outside the scope of this report.</a:t>
            </a:r>
          </a:p>
          <a:p>
            <a:pPr algn="l"/>
            <a:r>
              <a:rPr lang="en-US" sz="1600" b="0" i="0" dirty="0">
                <a:solidFill>
                  <a:srgbClr val="292929"/>
                </a:solidFill>
                <a:effectLst/>
                <a:latin typeface="Poppins"/>
              </a:rPr>
              <a:t>The top-level results indicate that the tariff structure offered to Pakistan under CPFTA2 is a marked improvement over CPFTA1. On over 80 per cent of the CPFTA2 product lines that China imports, Pakistan is now offered tariffs that are lower than or equivalent to China’s main trade partner. Nearly 40 per cent of the CPFTA2 products that China imports have seen a lowering of tariffs under CPFTA2 as compared to CPFTA1, and 45 per cent of the tariff lines will now be offered duty free access into China. A disaggregated analysis for Pakistan’s high priority products shows substantial opportunities to expand and diversify exports to China, though there remain a small but significant number of product lines for which Pakistan still does not face competitive access to China, including rice, durum wheat, paper and paper board articles, as well as medicaments of hormones.</a:t>
            </a:r>
          </a:p>
          <a:p>
            <a:endParaRPr lang="en-US" sz="1600" dirty="0">
              <a:latin typeface="Poppins"/>
            </a:endParaRPr>
          </a:p>
        </p:txBody>
      </p:sp>
    </p:spTree>
    <p:extLst>
      <p:ext uri="{BB962C8B-B14F-4D97-AF65-F5344CB8AC3E}">
        <p14:creationId xmlns:p14="http://schemas.microsoft.com/office/powerpoint/2010/main" val="14241614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10">
            <a:extLst>
              <a:ext uri="{FF2B5EF4-FFF2-40B4-BE49-F238E27FC236}">
                <a16:creationId xmlns:a16="http://schemas.microsoft.com/office/drawing/2014/main" id="{9576D91E-D743-8B43-9C19-9090B737DBBD}"/>
              </a:ext>
            </a:extLst>
          </p:cNvPr>
          <p:cNvSpPr>
            <a:spLocks/>
          </p:cNvSpPr>
          <p:nvPr/>
        </p:nvSpPr>
        <p:spPr bwMode="auto">
          <a:xfrm>
            <a:off x="7276208" y="4803870"/>
            <a:ext cx="4939600" cy="2053237"/>
          </a:xfrm>
          <a:custGeom>
            <a:avLst/>
            <a:gdLst>
              <a:gd name="T0" fmla="*/ 17 w 2669"/>
              <a:gd name="T1" fmla="*/ 0 h 1110"/>
              <a:gd name="T2" fmla="*/ 2669 w 2669"/>
              <a:gd name="T3" fmla="*/ 1099 h 1110"/>
              <a:gd name="T4" fmla="*/ 2669 w 2669"/>
              <a:gd name="T5" fmla="*/ 1110 h 1110"/>
              <a:gd name="T6" fmla="*/ 2583 w 2669"/>
              <a:gd name="T7" fmla="*/ 1110 h 1110"/>
              <a:gd name="T8" fmla="*/ 0 w 2669"/>
              <a:gd name="T9" fmla="*/ 40 h 1110"/>
              <a:gd name="T10" fmla="*/ 17 w 2669"/>
              <a:gd name="T11" fmla="*/ 0 h 1110"/>
            </a:gdLst>
            <a:ahLst/>
            <a:cxnLst>
              <a:cxn ang="0">
                <a:pos x="T0" y="T1"/>
              </a:cxn>
              <a:cxn ang="0">
                <a:pos x="T2" y="T3"/>
              </a:cxn>
              <a:cxn ang="0">
                <a:pos x="T4" y="T5"/>
              </a:cxn>
              <a:cxn ang="0">
                <a:pos x="T6" y="T7"/>
              </a:cxn>
              <a:cxn ang="0">
                <a:pos x="T8" y="T9"/>
              </a:cxn>
              <a:cxn ang="0">
                <a:pos x="T10" y="T11"/>
              </a:cxn>
            </a:cxnLst>
            <a:rect l="0" t="0" r="r" b="b"/>
            <a:pathLst>
              <a:path w="2669" h="1110">
                <a:moveTo>
                  <a:pt x="17" y="0"/>
                </a:moveTo>
                <a:cubicBezTo>
                  <a:pt x="2669" y="1099"/>
                  <a:pt x="2669" y="1099"/>
                  <a:pt x="2669" y="1099"/>
                </a:cubicBezTo>
                <a:cubicBezTo>
                  <a:pt x="2669" y="1110"/>
                  <a:pt x="2669" y="1110"/>
                  <a:pt x="2669" y="1110"/>
                </a:cubicBezTo>
                <a:cubicBezTo>
                  <a:pt x="2583" y="1110"/>
                  <a:pt x="2583" y="1110"/>
                  <a:pt x="2583" y="1110"/>
                </a:cubicBezTo>
                <a:cubicBezTo>
                  <a:pt x="0" y="40"/>
                  <a:pt x="0" y="40"/>
                  <a:pt x="0" y="40"/>
                </a:cubicBezTo>
                <a:cubicBezTo>
                  <a:pt x="6" y="27"/>
                  <a:pt x="11" y="13"/>
                  <a:pt x="17" y="0"/>
                </a:cubicBezTo>
                <a:close/>
              </a:path>
            </a:pathLst>
          </a:custGeom>
          <a:solidFill>
            <a:schemeClr val="bg1"/>
          </a:solidFill>
          <a:ln>
            <a:noFill/>
          </a:ln>
          <a:effectLst/>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3" name="Freeform 11">
            <a:extLst>
              <a:ext uri="{FF2B5EF4-FFF2-40B4-BE49-F238E27FC236}">
                <a16:creationId xmlns:a16="http://schemas.microsoft.com/office/drawing/2014/main" id="{77B58F62-E0E3-364E-ABBC-0ED13DADCA96}"/>
              </a:ext>
            </a:extLst>
          </p:cNvPr>
          <p:cNvSpPr>
            <a:spLocks/>
          </p:cNvSpPr>
          <p:nvPr/>
        </p:nvSpPr>
        <p:spPr bwMode="auto">
          <a:xfrm>
            <a:off x="8427303" y="3067369"/>
            <a:ext cx="3788504" cy="3789738"/>
          </a:xfrm>
          <a:custGeom>
            <a:avLst/>
            <a:gdLst>
              <a:gd name="T0" fmla="*/ 30 w 2047"/>
              <a:gd name="T1" fmla="*/ 0 h 2048"/>
              <a:gd name="T2" fmla="*/ 2047 w 2047"/>
              <a:gd name="T3" fmla="*/ 2017 h 2048"/>
              <a:gd name="T4" fmla="*/ 2047 w 2047"/>
              <a:gd name="T5" fmla="*/ 2048 h 2048"/>
              <a:gd name="T6" fmla="*/ 2017 w 2047"/>
              <a:gd name="T7" fmla="*/ 2048 h 2048"/>
              <a:gd name="T8" fmla="*/ 0 w 2047"/>
              <a:gd name="T9" fmla="*/ 31 h 2048"/>
              <a:gd name="T10" fmla="*/ 30 w 2047"/>
              <a:gd name="T11" fmla="*/ 0 h 2048"/>
            </a:gdLst>
            <a:ahLst/>
            <a:cxnLst>
              <a:cxn ang="0">
                <a:pos x="T0" y="T1"/>
              </a:cxn>
              <a:cxn ang="0">
                <a:pos x="T2" y="T3"/>
              </a:cxn>
              <a:cxn ang="0">
                <a:pos x="T4" y="T5"/>
              </a:cxn>
              <a:cxn ang="0">
                <a:pos x="T6" y="T7"/>
              </a:cxn>
              <a:cxn ang="0">
                <a:pos x="T8" y="T9"/>
              </a:cxn>
              <a:cxn ang="0">
                <a:pos x="T10" y="T11"/>
              </a:cxn>
            </a:cxnLst>
            <a:rect l="0" t="0" r="r" b="b"/>
            <a:pathLst>
              <a:path w="2047" h="2048">
                <a:moveTo>
                  <a:pt x="30" y="0"/>
                </a:moveTo>
                <a:cubicBezTo>
                  <a:pt x="2047" y="2017"/>
                  <a:pt x="2047" y="2017"/>
                  <a:pt x="2047" y="2017"/>
                </a:cubicBezTo>
                <a:cubicBezTo>
                  <a:pt x="2047" y="2048"/>
                  <a:pt x="2047" y="2048"/>
                  <a:pt x="2047" y="2048"/>
                </a:cubicBezTo>
                <a:cubicBezTo>
                  <a:pt x="2017" y="2048"/>
                  <a:pt x="2017" y="2048"/>
                  <a:pt x="2017" y="2048"/>
                </a:cubicBezTo>
                <a:cubicBezTo>
                  <a:pt x="0" y="31"/>
                  <a:pt x="0" y="31"/>
                  <a:pt x="0" y="31"/>
                </a:cubicBezTo>
                <a:cubicBezTo>
                  <a:pt x="10" y="20"/>
                  <a:pt x="20" y="10"/>
                  <a:pt x="30" y="0"/>
                </a:cubicBezTo>
                <a:close/>
              </a:path>
            </a:pathLst>
          </a:custGeom>
          <a:solidFill>
            <a:schemeClr val="bg1"/>
          </a:solidFill>
          <a:ln>
            <a:noFill/>
          </a:ln>
          <a:effectLst/>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4" name="Freeform 12">
            <a:extLst>
              <a:ext uri="{FF2B5EF4-FFF2-40B4-BE49-F238E27FC236}">
                <a16:creationId xmlns:a16="http://schemas.microsoft.com/office/drawing/2014/main" id="{22A166BD-B936-7C49-BF11-C15E77C67FD5}"/>
              </a:ext>
            </a:extLst>
          </p:cNvPr>
          <p:cNvSpPr>
            <a:spLocks/>
          </p:cNvSpPr>
          <p:nvPr/>
        </p:nvSpPr>
        <p:spPr bwMode="auto">
          <a:xfrm>
            <a:off x="10162570" y="1918740"/>
            <a:ext cx="2053237" cy="4938368"/>
          </a:xfrm>
          <a:custGeom>
            <a:avLst/>
            <a:gdLst>
              <a:gd name="T0" fmla="*/ 40 w 1109"/>
              <a:gd name="T1" fmla="*/ 0 h 2669"/>
              <a:gd name="T2" fmla="*/ 1109 w 1109"/>
              <a:gd name="T3" fmla="*/ 2582 h 2669"/>
              <a:gd name="T4" fmla="*/ 1109 w 1109"/>
              <a:gd name="T5" fmla="*/ 2669 h 2669"/>
              <a:gd name="T6" fmla="*/ 1098 w 1109"/>
              <a:gd name="T7" fmla="*/ 2669 h 2669"/>
              <a:gd name="T8" fmla="*/ 0 w 1109"/>
              <a:gd name="T9" fmla="*/ 17 h 2669"/>
              <a:gd name="T10" fmla="*/ 40 w 1109"/>
              <a:gd name="T11" fmla="*/ 0 h 2669"/>
            </a:gdLst>
            <a:ahLst/>
            <a:cxnLst>
              <a:cxn ang="0">
                <a:pos x="T0" y="T1"/>
              </a:cxn>
              <a:cxn ang="0">
                <a:pos x="T2" y="T3"/>
              </a:cxn>
              <a:cxn ang="0">
                <a:pos x="T4" y="T5"/>
              </a:cxn>
              <a:cxn ang="0">
                <a:pos x="T6" y="T7"/>
              </a:cxn>
              <a:cxn ang="0">
                <a:pos x="T8" y="T9"/>
              </a:cxn>
              <a:cxn ang="0">
                <a:pos x="T10" y="T11"/>
              </a:cxn>
            </a:cxnLst>
            <a:rect l="0" t="0" r="r" b="b"/>
            <a:pathLst>
              <a:path w="1109" h="2669">
                <a:moveTo>
                  <a:pt x="40" y="0"/>
                </a:moveTo>
                <a:cubicBezTo>
                  <a:pt x="1109" y="2582"/>
                  <a:pt x="1109" y="2582"/>
                  <a:pt x="1109" y="2582"/>
                </a:cubicBezTo>
                <a:cubicBezTo>
                  <a:pt x="1109" y="2669"/>
                  <a:pt x="1109" y="2669"/>
                  <a:pt x="1109" y="2669"/>
                </a:cubicBezTo>
                <a:cubicBezTo>
                  <a:pt x="1098" y="2669"/>
                  <a:pt x="1098" y="2669"/>
                  <a:pt x="1098" y="2669"/>
                </a:cubicBezTo>
                <a:cubicBezTo>
                  <a:pt x="0" y="17"/>
                  <a:pt x="0" y="17"/>
                  <a:pt x="0" y="17"/>
                </a:cubicBezTo>
                <a:cubicBezTo>
                  <a:pt x="13" y="11"/>
                  <a:pt x="26" y="5"/>
                  <a:pt x="40" y="0"/>
                </a:cubicBezTo>
                <a:close/>
              </a:path>
            </a:pathLst>
          </a:custGeom>
          <a:solidFill>
            <a:schemeClr val="bg1"/>
          </a:solidFill>
          <a:ln>
            <a:noFill/>
          </a:ln>
          <a:effectLst/>
        </p:spPr>
        <p:txBody>
          <a:bodyPr vert="horz" wrap="square" lIns="91416" tIns="45708" rIns="91416" bIns="4570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35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8" name="Subtitle 2">
            <a:extLst>
              <a:ext uri="{FF2B5EF4-FFF2-40B4-BE49-F238E27FC236}">
                <a16:creationId xmlns:a16="http://schemas.microsoft.com/office/drawing/2014/main" id="{E5D7F3C4-CF83-4540-9F20-34B5044363BE}"/>
              </a:ext>
            </a:extLst>
          </p:cNvPr>
          <p:cNvSpPr txBox="1">
            <a:spLocks/>
          </p:cNvSpPr>
          <p:nvPr/>
        </p:nvSpPr>
        <p:spPr>
          <a:xfrm>
            <a:off x="291627" y="2550180"/>
            <a:ext cx="11249344" cy="2601259"/>
          </a:xfrm>
          <a:prstGeom prst="rect">
            <a:avLst/>
          </a:prstGeom>
          <a:solidFill>
            <a:schemeClr val="bg1">
              <a:lumMod val="85000"/>
            </a:schemeClr>
          </a:solidFill>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14350" marR="0" lvl="0" indent="-514350" algn="l" defTabSz="1087636" rtl="0" eaLnBrk="1" fontAlgn="auto" latinLnBrk="0" hangingPunct="1">
              <a:lnSpc>
                <a:spcPct val="120000"/>
              </a:lnSpc>
              <a:spcBef>
                <a:spcPct val="20000"/>
              </a:spcBef>
              <a:spcAft>
                <a:spcPts val="0"/>
              </a:spcAft>
              <a:buClrTx/>
              <a:buSzTx/>
              <a:buFont typeface="+mj-lt"/>
              <a:buAutoNum type="romanLcPeriod"/>
              <a:tabLst/>
              <a:defRPr/>
            </a:pPr>
            <a:r>
              <a:rPr kumimoji="0" lang="en-US" sz="2000" b="1" i="0" u="none" strike="noStrike" kern="1200" cap="none" spc="0" normalizeH="0" baseline="0" noProof="0" dirty="0">
                <a:ln>
                  <a:noFill/>
                </a:ln>
                <a:solidFill>
                  <a:prstClr val="black"/>
                </a:solidFill>
                <a:effectLst/>
                <a:uLnTx/>
                <a:uFillTx/>
                <a:latin typeface="Poppins"/>
                <a:ea typeface="+mn-ea"/>
                <a:cs typeface="Open Sans Light"/>
              </a:rPr>
              <a:t>Tariff lines on which zero tariff  was applied immediately</a:t>
            </a:r>
          </a:p>
          <a:p>
            <a:pPr marL="514350" marR="0" lvl="0" indent="-514350" algn="l" defTabSz="1087636" rtl="0" eaLnBrk="1" fontAlgn="auto" latinLnBrk="0" hangingPunct="1">
              <a:lnSpc>
                <a:spcPct val="120000"/>
              </a:lnSpc>
              <a:spcBef>
                <a:spcPct val="20000"/>
              </a:spcBef>
              <a:spcAft>
                <a:spcPts val="0"/>
              </a:spcAft>
              <a:buClrTx/>
              <a:buSzTx/>
              <a:buFont typeface="+mj-lt"/>
              <a:buAutoNum type="romanLcPeriod"/>
              <a:tabLst/>
              <a:defRPr/>
            </a:pPr>
            <a:r>
              <a:rPr kumimoji="0" lang="en-US" sz="2000" b="1" i="0" u="none" strike="noStrike" kern="1200" cap="none" spc="0" normalizeH="0" baseline="0" noProof="0" dirty="0">
                <a:ln>
                  <a:noFill/>
                </a:ln>
                <a:solidFill>
                  <a:prstClr val="black"/>
                </a:solidFill>
                <a:effectLst/>
                <a:uLnTx/>
                <a:uFillTx/>
                <a:latin typeface="Poppins"/>
                <a:ea typeface="+mn-ea"/>
                <a:cs typeface="Open Sans Light"/>
              </a:rPr>
              <a:t>Tariff lines on which duty become zero in three years</a:t>
            </a:r>
          </a:p>
          <a:p>
            <a:pPr marL="1373386" marR="0" lvl="1" indent="-285750" algn="l" defTabSz="1087636" rtl="0" eaLnBrk="1" fontAlgn="auto" latinLnBrk="0" hangingPunct="1">
              <a:lnSpc>
                <a:spcPct val="13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oppins"/>
                <a:ea typeface="+mn-ea"/>
                <a:cs typeface="Open Sans"/>
              </a:rPr>
              <a:t>A total of 644 tariff lines at 8-digit level are entitled to enjoy Zero Tariff, when Exported to China.</a:t>
            </a:r>
          </a:p>
          <a:p>
            <a:pPr marL="1373386" marR="0" lvl="1" indent="-285750" algn="l" defTabSz="1087636" rtl="0" eaLnBrk="1" fontAlgn="auto" latinLnBrk="0" hangingPunct="1">
              <a:lnSpc>
                <a:spcPct val="130000"/>
              </a:lnSpc>
              <a:spcBef>
                <a:spcPct val="20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Poppins"/>
                <a:ea typeface="+mn-ea"/>
                <a:cs typeface="Open Sans"/>
              </a:rPr>
              <a:t>A total of 100 tariff lines at 8-digit level are entitled to enjoy Zero Tariff, when Exported or Imported to and from China.</a:t>
            </a:r>
            <a:endParaRPr kumimoji="0" lang="en-US" sz="1600" b="1" i="0" u="none" strike="noStrike" kern="1200" cap="none" spc="0" normalizeH="0" baseline="0" noProof="0" dirty="0">
              <a:ln>
                <a:noFill/>
              </a:ln>
              <a:solidFill>
                <a:prstClr val="black"/>
              </a:solidFill>
              <a:effectLst/>
              <a:uLnTx/>
              <a:uFillTx/>
              <a:latin typeface="Poppins"/>
              <a:ea typeface="League Spartan" charset="0"/>
              <a:cs typeface="Poppins" pitchFamily="2" charset="77"/>
            </a:endParaRPr>
          </a:p>
        </p:txBody>
      </p:sp>
      <p:sp>
        <p:nvSpPr>
          <p:cNvPr id="61" name="Freeform 974">
            <a:extLst>
              <a:ext uri="{FF2B5EF4-FFF2-40B4-BE49-F238E27FC236}">
                <a16:creationId xmlns:a16="http://schemas.microsoft.com/office/drawing/2014/main" id="{4BE20EEC-D2A3-B346-8FB9-5125813D2AD5}"/>
              </a:ext>
            </a:extLst>
          </p:cNvPr>
          <p:cNvSpPr>
            <a:spLocks noChangeAspect="1" noChangeArrowheads="1"/>
          </p:cNvSpPr>
          <p:nvPr/>
        </p:nvSpPr>
        <p:spPr bwMode="auto">
          <a:xfrm>
            <a:off x="1799042" y="1775400"/>
            <a:ext cx="353416" cy="353416"/>
          </a:xfrm>
          <a:custGeom>
            <a:avLst/>
            <a:gdLst>
              <a:gd name="T0" fmla="*/ 171517 w 288565"/>
              <a:gd name="T1" fmla="*/ 244515 h 288564"/>
              <a:gd name="T2" fmla="*/ 81165 w 288565"/>
              <a:gd name="T3" fmla="*/ 244515 h 288564"/>
              <a:gd name="T4" fmla="*/ 37293 w 288565"/>
              <a:gd name="T5" fmla="*/ 242961 h 288564"/>
              <a:gd name="T6" fmla="*/ 47384 w 288565"/>
              <a:gd name="T7" fmla="*/ 232966 h 288564"/>
              <a:gd name="T8" fmla="*/ 47384 w 288565"/>
              <a:gd name="T9" fmla="*/ 262237 h 288564"/>
              <a:gd name="T10" fmla="*/ 85098 w 288565"/>
              <a:gd name="T11" fmla="*/ 181428 h 288564"/>
              <a:gd name="T12" fmla="*/ 125853 w 288565"/>
              <a:gd name="T13" fmla="*/ 190610 h 288564"/>
              <a:gd name="T14" fmla="*/ 85098 w 288565"/>
              <a:gd name="T15" fmla="*/ 181428 h 288564"/>
              <a:gd name="T16" fmla="*/ 47384 w 288565"/>
              <a:gd name="T17" fmla="*/ 196292 h 288564"/>
              <a:gd name="T18" fmla="*/ 47384 w 288565"/>
              <a:gd name="T19" fmla="*/ 167106 h 288564"/>
              <a:gd name="T20" fmla="*/ 28647 w 288565"/>
              <a:gd name="T21" fmla="*/ 186203 h 288564"/>
              <a:gd name="T22" fmla="*/ 204488 w 288565"/>
              <a:gd name="T23" fmla="*/ 145977 h 288564"/>
              <a:gd name="T24" fmla="*/ 195466 w 288565"/>
              <a:gd name="T25" fmla="*/ 166359 h 288564"/>
              <a:gd name="T26" fmla="*/ 212067 w 288565"/>
              <a:gd name="T27" fmla="*/ 181645 h 288564"/>
              <a:gd name="T28" fmla="*/ 235525 w 288565"/>
              <a:gd name="T29" fmla="*/ 192199 h 288564"/>
              <a:gd name="T30" fmla="*/ 248517 w 288565"/>
              <a:gd name="T31" fmla="*/ 151437 h 288564"/>
              <a:gd name="T32" fmla="*/ 213871 w 288565"/>
              <a:gd name="T33" fmla="*/ 126325 h 288564"/>
              <a:gd name="T34" fmla="*/ 136504 w 288565"/>
              <a:gd name="T35" fmla="*/ 127128 h 288564"/>
              <a:gd name="T36" fmla="*/ 81165 w 288565"/>
              <a:gd name="T37" fmla="*/ 127128 h 288564"/>
              <a:gd name="T38" fmla="*/ 37293 w 288565"/>
              <a:gd name="T39" fmla="*/ 126958 h 288564"/>
              <a:gd name="T40" fmla="*/ 47384 w 288565"/>
              <a:gd name="T41" fmla="*/ 116508 h 288564"/>
              <a:gd name="T42" fmla="*/ 230473 w 288565"/>
              <a:gd name="T43" fmla="*/ 139791 h 288564"/>
              <a:gd name="T44" fmla="*/ 261148 w 288565"/>
              <a:gd name="T45" fmla="*/ 151437 h 288564"/>
              <a:gd name="T46" fmla="*/ 243464 w 288565"/>
              <a:gd name="T47" fmla="*/ 203481 h 288564"/>
              <a:gd name="T48" fmla="*/ 213871 w 288565"/>
              <a:gd name="T49" fmla="*/ 190743 h 288564"/>
              <a:gd name="T50" fmla="*/ 182836 w 288565"/>
              <a:gd name="T51" fmla="*/ 199478 h 288564"/>
              <a:gd name="T52" fmla="*/ 165873 w 288565"/>
              <a:gd name="T53" fmla="*/ 146705 h 288564"/>
              <a:gd name="T54" fmla="*/ 209902 w 288565"/>
              <a:gd name="T55" fmla="*/ 114315 h 288564"/>
              <a:gd name="T56" fmla="*/ 47384 w 288565"/>
              <a:gd name="T57" fmla="*/ 146055 h 288564"/>
              <a:gd name="T58" fmla="*/ 214526 w 288565"/>
              <a:gd name="T59" fmla="*/ 96188 h 288564"/>
              <a:gd name="T60" fmla="*/ 280256 w 288565"/>
              <a:gd name="T61" fmla="*/ 162000 h 288564"/>
              <a:gd name="T62" fmla="*/ 197047 w 288565"/>
              <a:gd name="T63" fmla="*/ 63659 h 288564"/>
              <a:gd name="T64" fmla="*/ 146348 w 288565"/>
              <a:gd name="T65" fmla="*/ 72841 h 288564"/>
              <a:gd name="T66" fmla="*/ 85162 w 288565"/>
              <a:gd name="T67" fmla="*/ 63659 h 288564"/>
              <a:gd name="T68" fmla="*/ 122593 w 288565"/>
              <a:gd name="T69" fmla="*/ 72841 h 288564"/>
              <a:gd name="T70" fmla="*/ 85162 w 288565"/>
              <a:gd name="T71" fmla="*/ 63659 h 288564"/>
              <a:gd name="T72" fmla="*/ 47384 w 288565"/>
              <a:gd name="T73" fmla="*/ 78164 h 288564"/>
              <a:gd name="T74" fmla="*/ 47384 w 288565"/>
              <a:gd name="T75" fmla="*/ 49337 h 288564"/>
              <a:gd name="T76" fmla="*/ 28647 w 288565"/>
              <a:gd name="T77" fmla="*/ 68434 h 288564"/>
              <a:gd name="T78" fmla="*/ 67175 w 288565"/>
              <a:gd name="T79" fmla="*/ 21696 h 288564"/>
              <a:gd name="T80" fmla="*/ 163241 w 288565"/>
              <a:gd name="T81" fmla="*/ 21696 h 288564"/>
              <a:gd name="T82" fmla="*/ 22030 w 288565"/>
              <a:gd name="T83" fmla="*/ 8679 h 288564"/>
              <a:gd name="T84" fmla="*/ 22030 w 288565"/>
              <a:gd name="T85" fmla="*/ 280608 h 288564"/>
              <a:gd name="T86" fmla="*/ 222110 w 288565"/>
              <a:gd name="T87" fmla="*/ 236491 h 288564"/>
              <a:gd name="T88" fmla="*/ 214526 w 288565"/>
              <a:gd name="T89" fmla="*/ 87509 h 288564"/>
              <a:gd name="T90" fmla="*/ 208748 w 288565"/>
              <a:gd name="T91" fmla="*/ 8679 h 288564"/>
              <a:gd name="T92" fmla="*/ 156381 w 288565"/>
              <a:gd name="T93" fmla="*/ 37968 h 288564"/>
              <a:gd name="T94" fmla="*/ 58145 w 288565"/>
              <a:gd name="T95" fmla="*/ 8679 h 288564"/>
              <a:gd name="T96" fmla="*/ 208748 w 288565"/>
              <a:gd name="T97" fmla="*/ 0 h 288564"/>
              <a:gd name="T98" fmla="*/ 289285 w 288565"/>
              <a:gd name="T99" fmla="*/ 162000 h 288564"/>
              <a:gd name="T100" fmla="*/ 208748 w 288565"/>
              <a:gd name="T101" fmla="*/ 289286 h 288564"/>
              <a:gd name="T102" fmla="*/ 0 w 288565"/>
              <a:gd name="T103" fmla="*/ 21696 h 2885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8565" h="288564">
                <a:moveTo>
                  <a:pt x="84929" y="239713"/>
                </a:moveTo>
                <a:lnTo>
                  <a:pt x="167124" y="239713"/>
                </a:lnTo>
                <a:cubicBezTo>
                  <a:pt x="168927" y="239713"/>
                  <a:pt x="171090" y="241999"/>
                  <a:pt x="171090" y="243904"/>
                </a:cubicBezTo>
                <a:cubicBezTo>
                  <a:pt x="171090" y="246571"/>
                  <a:pt x="168927" y="248857"/>
                  <a:pt x="167124" y="248857"/>
                </a:cubicBezTo>
                <a:lnTo>
                  <a:pt x="84929" y="248857"/>
                </a:lnTo>
                <a:cubicBezTo>
                  <a:pt x="82765" y="248857"/>
                  <a:pt x="80963" y="246571"/>
                  <a:pt x="80963" y="243904"/>
                </a:cubicBezTo>
                <a:cubicBezTo>
                  <a:pt x="80963" y="241999"/>
                  <a:pt x="82765" y="239713"/>
                  <a:pt x="84929" y="239713"/>
                </a:cubicBezTo>
                <a:close/>
                <a:moveTo>
                  <a:pt x="47266" y="232384"/>
                </a:moveTo>
                <a:cubicBezTo>
                  <a:pt x="41515" y="232384"/>
                  <a:pt x="37201" y="236657"/>
                  <a:pt x="37201" y="242354"/>
                </a:cubicBezTo>
                <a:cubicBezTo>
                  <a:pt x="37201" y="248051"/>
                  <a:pt x="41515" y="252680"/>
                  <a:pt x="47266" y="252680"/>
                </a:cubicBezTo>
                <a:cubicBezTo>
                  <a:pt x="53016" y="252680"/>
                  <a:pt x="57330" y="248051"/>
                  <a:pt x="57330" y="242354"/>
                </a:cubicBezTo>
                <a:cubicBezTo>
                  <a:pt x="57330" y="236657"/>
                  <a:pt x="53016" y="232384"/>
                  <a:pt x="47266" y="232384"/>
                </a:cubicBezTo>
                <a:close/>
                <a:moveTo>
                  <a:pt x="47266" y="223838"/>
                </a:moveTo>
                <a:cubicBezTo>
                  <a:pt x="58049" y="223838"/>
                  <a:pt x="66316" y="232384"/>
                  <a:pt x="66316" y="242354"/>
                </a:cubicBezTo>
                <a:cubicBezTo>
                  <a:pt x="66316" y="253036"/>
                  <a:pt x="58049" y="261582"/>
                  <a:pt x="47266" y="261582"/>
                </a:cubicBezTo>
                <a:cubicBezTo>
                  <a:pt x="37201" y="261582"/>
                  <a:pt x="28575" y="253036"/>
                  <a:pt x="28575" y="242354"/>
                </a:cubicBezTo>
                <a:cubicBezTo>
                  <a:pt x="28575" y="232384"/>
                  <a:pt x="37201" y="223838"/>
                  <a:pt x="47266" y="223838"/>
                </a:cubicBezTo>
                <a:close/>
                <a:moveTo>
                  <a:pt x="84886" y="180975"/>
                </a:moveTo>
                <a:lnTo>
                  <a:pt x="125539" y="180975"/>
                </a:lnTo>
                <a:cubicBezTo>
                  <a:pt x="127679" y="180975"/>
                  <a:pt x="129818" y="183173"/>
                  <a:pt x="129818" y="185738"/>
                </a:cubicBezTo>
                <a:cubicBezTo>
                  <a:pt x="129818" y="187936"/>
                  <a:pt x="127679" y="190134"/>
                  <a:pt x="125539" y="190134"/>
                </a:cubicBezTo>
                <a:lnTo>
                  <a:pt x="84886" y="190134"/>
                </a:lnTo>
                <a:cubicBezTo>
                  <a:pt x="82746" y="190134"/>
                  <a:pt x="80963" y="187936"/>
                  <a:pt x="80963" y="185738"/>
                </a:cubicBezTo>
                <a:cubicBezTo>
                  <a:pt x="80963" y="183173"/>
                  <a:pt x="82746" y="180975"/>
                  <a:pt x="84886" y="180975"/>
                </a:cubicBezTo>
                <a:close/>
                <a:moveTo>
                  <a:pt x="47266" y="175314"/>
                </a:moveTo>
                <a:cubicBezTo>
                  <a:pt x="41515" y="175314"/>
                  <a:pt x="37201" y="180347"/>
                  <a:pt x="37201" y="185738"/>
                </a:cubicBezTo>
                <a:cubicBezTo>
                  <a:pt x="37201" y="191130"/>
                  <a:pt x="41515" y="195802"/>
                  <a:pt x="47266" y="195802"/>
                </a:cubicBezTo>
                <a:cubicBezTo>
                  <a:pt x="53016" y="195802"/>
                  <a:pt x="57330" y="191130"/>
                  <a:pt x="57330" y="185738"/>
                </a:cubicBezTo>
                <a:cubicBezTo>
                  <a:pt x="57330" y="180347"/>
                  <a:pt x="53016" y="175314"/>
                  <a:pt x="47266" y="175314"/>
                </a:cubicBezTo>
                <a:close/>
                <a:moveTo>
                  <a:pt x="47266" y="166688"/>
                </a:moveTo>
                <a:cubicBezTo>
                  <a:pt x="58049" y="166688"/>
                  <a:pt x="66316" y="175314"/>
                  <a:pt x="66316" y="185738"/>
                </a:cubicBezTo>
                <a:cubicBezTo>
                  <a:pt x="66316" y="196162"/>
                  <a:pt x="58049" y="204429"/>
                  <a:pt x="47266" y="204429"/>
                </a:cubicBezTo>
                <a:cubicBezTo>
                  <a:pt x="37201" y="204429"/>
                  <a:pt x="28575" y="196162"/>
                  <a:pt x="28575" y="185738"/>
                </a:cubicBezTo>
                <a:cubicBezTo>
                  <a:pt x="28575" y="175314"/>
                  <a:pt x="37201" y="166688"/>
                  <a:pt x="47266" y="166688"/>
                </a:cubicBezTo>
                <a:close/>
                <a:moveTo>
                  <a:pt x="213339" y="126009"/>
                </a:moveTo>
                <a:lnTo>
                  <a:pt x="203979" y="145613"/>
                </a:lnTo>
                <a:cubicBezTo>
                  <a:pt x="203619" y="146702"/>
                  <a:pt x="201819" y="147792"/>
                  <a:pt x="200739" y="148155"/>
                </a:cubicBezTo>
                <a:lnTo>
                  <a:pt x="179500" y="151059"/>
                </a:lnTo>
                <a:lnTo>
                  <a:pt x="194979" y="165943"/>
                </a:lnTo>
                <a:cubicBezTo>
                  <a:pt x="195699" y="167395"/>
                  <a:pt x="196059" y="168485"/>
                  <a:pt x="196059" y="170300"/>
                </a:cubicBezTo>
                <a:lnTo>
                  <a:pt x="192459" y="191719"/>
                </a:lnTo>
                <a:lnTo>
                  <a:pt x="211539" y="181191"/>
                </a:lnTo>
                <a:cubicBezTo>
                  <a:pt x="211899" y="181191"/>
                  <a:pt x="212979" y="180828"/>
                  <a:pt x="213339" y="180828"/>
                </a:cubicBezTo>
                <a:cubicBezTo>
                  <a:pt x="214059" y="180828"/>
                  <a:pt x="214779" y="181191"/>
                  <a:pt x="215499" y="181191"/>
                </a:cubicBezTo>
                <a:lnTo>
                  <a:pt x="234939" y="191719"/>
                </a:lnTo>
                <a:lnTo>
                  <a:pt x="230979" y="170300"/>
                </a:lnTo>
                <a:cubicBezTo>
                  <a:pt x="230619" y="168485"/>
                  <a:pt x="230979" y="167395"/>
                  <a:pt x="232419" y="165943"/>
                </a:cubicBezTo>
                <a:lnTo>
                  <a:pt x="247898" y="151059"/>
                </a:lnTo>
                <a:lnTo>
                  <a:pt x="226299" y="148155"/>
                </a:lnTo>
                <a:cubicBezTo>
                  <a:pt x="224859" y="147792"/>
                  <a:pt x="223779" y="146702"/>
                  <a:pt x="223059" y="145613"/>
                </a:cubicBezTo>
                <a:lnTo>
                  <a:pt x="213339" y="126009"/>
                </a:lnTo>
                <a:close/>
                <a:moveTo>
                  <a:pt x="84932" y="122238"/>
                </a:moveTo>
                <a:lnTo>
                  <a:pt x="131835" y="122238"/>
                </a:lnTo>
                <a:cubicBezTo>
                  <a:pt x="134360" y="122238"/>
                  <a:pt x="136164" y="124524"/>
                  <a:pt x="136164" y="126810"/>
                </a:cubicBezTo>
                <a:cubicBezTo>
                  <a:pt x="136164" y="129096"/>
                  <a:pt x="134360" y="131382"/>
                  <a:pt x="131835" y="131382"/>
                </a:cubicBezTo>
                <a:lnTo>
                  <a:pt x="84932" y="131382"/>
                </a:lnTo>
                <a:cubicBezTo>
                  <a:pt x="82767" y="131382"/>
                  <a:pt x="80963" y="129096"/>
                  <a:pt x="80963" y="126810"/>
                </a:cubicBezTo>
                <a:cubicBezTo>
                  <a:pt x="80963" y="124524"/>
                  <a:pt x="82767" y="122238"/>
                  <a:pt x="84932" y="122238"/>
                </a:cubicBezTo>
                <a:close/>
                <a:moveTo>
                  <a:pt x="47266" y="116217"/>
                </a:moveTo>
                <a:cubicBezTo>
                  <a:pt x="41515" y="116217"/>
                  <a:pt x="37201" y="121249"/>
                  <a:pt x="37201" y="126641"/>
                </a:cubicBezTo>
                <a:cubicBezTo>
                  <a:pt x="37201" y="132751"/>
                  <a:pt x="41515" y="137064"/>
                  <a:pt x="47266" y="137064"/>
                </a:cubicBezTo>
                <a:cubicBezTo>
                  <a:pt x="53016" y="137064"/>
                  <a:pt x="57330" y="132751"/>
                  <a:pt x="57330" y="126641"/>
                </a:cubicBezTo>
                <a:cubicBezTo>
                  <a:pt x="57330" y="121249"/>
                  <a:pt x="53016" y="116217"/>
                  <a:pt x="47266" y="116217"/>
                </a:cubicBezTo>
                <a:close/>
                <a:moveTo>
                  <a:pt x="209379" y="114029"/>
                </a:moveTo>
                <a:cubicBezTo>
                  <a:pt x="211179" y="111125"/>
                  <a:pt x="216219" y="111125"/>
                  <a:pt x="217299" y="114029"/>
                </a:cubicBezTo>
                <a:lnTo>
                  <a:pt x="229899" y="139442"/>
                </a:lnTo>
                <a:lnTo>
                  <a:pt x="257618" y="143435"/>
                </a:lnTo>
                <a:cubicBezTo>
                  <a:pt x="259418" y="143798"/>
                  <a:pt x="260858" y="145250"/>
                  <a:pt x="261218" y="146339"/>
                </a:cubicBezTo>
                <a:cubicBezTo>
                  <a:pt x="261578" y="148155"/>
                  <a:pt x="261578" y="149607"/>
                  <a:pt x="260498" y="151059"/>
                </a:cubicBezTo>
                <a:lnTo>
                  <a:pt x="239979" y="170663"/>
                </a:lnTo>
                <a:lnTo>
                  <a:pt x="245018" y="198980"/>
                </a:lnTo>
                <a:cubicBezTo>
                  <a:pt x="245018" y="200795"/>
                  <a:pt x="244298" y="202247"/>
                  <a:pt x="242858" y="202973"/>
                </a:cubicBezTo>
                <a:cubicBezTo>
                  <a:pt x="242138" y="204062"/>
                  <a:pt x="241418" y="204062"/>
                  <a:pt x="240339" y="204062"/>
                </a:cubicBezTo>
                <a:cubicBezTo>
                  <a:pt x="239619" y="204062"/>
                  <a:pt x="238899" y="204062"/>
                  <a:pt x="238539" y="203336"/>
                </a:cubicBezTo>
                <a:lnTo>
                  <a:pt x="213339" y="190267"/>
                </a:lnTo>
                <a:lnTo>
                  <a:pt x="188500" y="203336"/>
                </a:lnTo>
                <a:cubicBezTo>
                  <a:pt x="187060" y="204425"/>
                  <a:pt x="185260" y="204062"/>
                  <a:pt x="183820" y="202973"/>
                </a:cubicBezTo>
                <a:cubicBezTo>
                  <a:pt x="182740" y="202247"/>
                  <a:pt x="182020" y="200795"/>
                  <a:pt x="182380" y="198980"/>
                </a:cubicBezTo>
                <a:lnTo>
                  <a:pt x="186700" y="170663"/>
                </a:lnTo>
                <a:lnTo>
                  <a:pt x="166900" y="151059"/>
                </a:lnTo>
                <a:cubicBezTo>
                  <a:pt x="165460" y="149607"/>
                  <a:pt x="165100" y="148155"/>
                  <a:pt x="165460" y="146339"/>
                </a:cubicBezTo>
                <a:cubicBezTo>
                  <a:pt x="166540" y="145250"/>
                  <a:pt x="167620" y="143798"/>
                  <a:pt x="169060" y="143435"/>
                </a:cubicBezTo>
                <a:lnTo>
                  <a:pt x="196779" y="139442"/>
                </a:lnTo>
                <a:lnTo>
                  <a:pt x="209379" y="114029"/>
                </a:lnTo>
                <a:close/>
                <a:moveTo>
                  <a:pt x="47266" y="107950"/>
                </a:moveTo>
                <a:cubicBezTo>
                  <a:pt x="58049" y="107950"/>
                  <a:pt x="66316" y="116217"/>
                  <a:pt x="66316" y="126641"/>
                </a:cubicBezTo>
                <a:cubicBezTo>
                  <a:pt x="66316" y="137064"/>
                  <a:pt x="58049" y="145691"/>
                  <a:pt x="47266" y="145691"/>
                </a:cubicBezTo>
                <a:cubicBezTo>
                  <a:pt x="37201" y="145691"/>
                  <a:pt x="28575" y="137064"/>
                  <a:pt x="28575" y="126641"/>
                </a:cubicBezTo>
                <a:cubicBezTo>
                  <a:pt x="28575" y="116217"/>
                  <a:pt x="37201" y="107950"/>
                  <a:pt x="47266" y="107950"/>
                </a:cubicBezTo>
                <a:close/>
                <a:moveTo>
                  <a:pt x="213992" y="95948"/>
                </a:moveTo>
                <a:cubicBezTo>
                  <a:pt x="177966" y="95948"/>
                  <a:pt x="148785" y="125165"/>
                  <a:pt x="148785" y="161596"/>
                </a:cubicBezTo>
                <a:cubicBezTo>
                  <a:pt x="148785" y="198027"/>
                  <a:pt x="177966" y="227244"/>
                  <a:pt x="213992" y="227244"/>
                </a:cubicBezTo>
                <a:cubicBezTo>
                  <a:pt x="250017" y="227244"/>
                  <a:pt x="279558" y="198027"/>
                  <a:pt x="279558" y="161596"/>
                </a:cubicBezTo>
                <a:cubicBezTo>
                  <a:pt x="279558" y="125165"/>
                  <a:pt x="250017" y="95948"/>
                  <a:pt x="213992" y="95948"/>
                </a:cubicBezTo>
                <a:close/>
                <a:moveTo>
                  <a:pt x="145984" y="63500"/>
                </a:moveTo>
                <a:lnTo>
                  <a:pt x="196556" y="63500"/>
                </a:lnTo>
                <a:cubicBezTo>
                  <a:pt x="198723" y="63500"/>
                  <a:pt x="201252" y="66064"/>
                  <a:pt x="201252" y="68629"/>
                </a:cubicBezTo>
                <a:cubicBezTo>
                  <a:pt x="201252" y="71193"/>
                  <a:pt x="198723" y="72659"/>
                  <a:pt x="196556" y="72659"/>
                </a:cubicBezTo>
                <a:lnTo>
                  <a:pt x="145984" y="72659"/>
                </a:lnTo>
                <a:cubicBezTo>
                  <a:pt x="143455" y="72659"/>
                  <a:pt x="141288" y="71193"/>
                  <a:pt x="141288" y="68629"/>
                </a:cubicBezTo>
                <a:cubicBezTo>
                  <a:pt x="141288" y="66064"/>
                  <a:pt x="143455" y="63500"/>
                  <a:pt x="145984" y="63500"/>
                </a:cubicBezTo>
                <a:close/>
                <a:moveTo>
                  <a:pt x="84950" y="63500"/>
                </a:moveTo>
                <a:lnTo>
                  <a:pt x="122287" y="63500"/>
                </a:lnTo>
                <a:cubicBezTo>
                  <a:pt x="124825" y="63500"/>
                  <a:pt x="126637" y="66064"/>
                  <a:pt x="126637" y="68629"/>
                </a:cubicBezTo>
                <a:cubicBezTo>
                  <a:pt x="126637" y="71193"/>
                  <a:pt x="124825" y="72659"/>
                  <a:pt x="122287" y="72659"/>
                </a:cubicBezTo>
                <a:lnTo>
                  <a:pt x="84950" y="72659"/>
                </a:lnTo>
                <a:cubicBezTo>
                  <a:pt x="82775" y="72659"/>
                  <a:pt x="80963" y="71193"/>
                  <a:pt x="80963" y="68629"/>
                </a:cubicBezTo>
                <a:cubicBezTo>
                  <a:pt x="80963" y="66064"/>
                  <a:pt x="82775" y="63500"/>
                  <a:pt x="84950" y="63500"/>
                </a:cubicBezTo>
                <a:close/>
                <a:moveTo>
                  <a:pt x="47266" y="58199"/>
                </a:moveTo>
                <a:cubicBezTo>
                  <a:pt x="41515" y="58199"/>
                  <a:pt x="37201" y="62512"/>
                  <a:pt x="37201" y="68263"/>
                </a:cubicBezTo>
                <a:cubicBezTo>
                  <a:pt x="37201" y="73654"/>
                  <a:pt x="41515" y="77968"/>
                  <a:pt x="47266" y="77968"/>
                </a:cubicBezTo>
                <a:cubicBezTo>
                  <a:pt x="53016" y="77968"/>
                  <a:pt x="57330" y="73654"/>
                  <a:pt x="57330" y="68263"/>
                </a:cubicBezTo>
                <a:cubicBezTo>
                  <a:pt x="57330" y="62512"/>
                  <a:pt x="53016" y="58199"/>
                  <a:pt x="47266" y="58199"/>
                </a:cubicBezTo>
                <a:close/>
                <a:moveTo>
                  <a:pt x="47266" y="49213"/>
                </a:moveTo>
                <a:cubicBezTo>
                  <a:pt x="58049" y="49213"/>
                  <a:pt x="66316" y="57839"/>
                  <a:pt x="66316" y="68263"/>
                </a:cubicBezTo>
                <a:cubicBezTo>
                  <a:pt x="66316" y="78327"/>
                  <a:pt x="58049" y="86954"/>
                  <a:pt x="47266" y="86954"/>
                </a:cubicBezTo>
                <a:cubicBezTo>
                  <a:pt x="37201" y="86954"/>
                  <a:pt x="28575" y="78327"/>
                  <a:pt x="28575" y="68263"/>
                </a:cubicBezTo>
                <a:cubicBezTo>
                  <a:pt x="28575" y="57839"/>
                  <a:pt x="37201" y="49213"/>
                  <a:pt x="47266" y="49213"/>
                </a:cubicBezTo>
                <a:close/>
                <a:moveTo>
                  <a:pt x="67007" y="8657"/>
                </a:moveTo>
                <a:lnTo>
                  <a:pt x="67007" y="21642"/>
                </a:lnTo>
                <a:cubicBezTo>
                  <a:pt x="67007" y="25610"/>
                  <a:pt x="69890" y="28856"/>
                  <a:pt x="74213" y="28856"/>
                </a:cubicBezTo>
                <a:lnTo>
                  <a:pt x="155991" y="28856"/>
                </a:lnTo>
                <a:cubicBezTo>
                  <a:pt x="159953" y="28856"/>
                  <a:pt x="162835" y="25610"/>
                  <a:pt x="162835" y="21642"/>
                </a:cubicBezTo>
                <a:lnTo>
                  <a:pt x="162835" y="8657"/>
                </a:lnTo>
                <a:lnTo>
                  <a:pt x="67007" y="8657"/>
                </a:lnTo>
                <a:close/>
                <a:moveTo>
                  <a:pt x="21976" y="8657"/>
                </a:moveTo>
                <a:cubicBezTo>
                  <a:pt x="14410" y="8657"/>
                  <a:pt x="8646" y="14428"/>
                  <a:pt x="8646" y="21642"/>
                </a:cubicBezTo>
                <a:lnTo>
                  <a:pt x="8646" y="266561"/>
                </a:lnTo>
                <a:cubicBezTo>
                  <a:pt x="8646" y="273775"/>
                  <a:pt x="14410" y="279907"/>
                  <a:pt x="21976" y="279907"/>
                </a:cubicBezTo>
                <a:lnTo>
                  <a:pt x="208228" y="279907"/>
                </a:lnTo>
                <a:cubicBezTo>
                  <a:pt x="215433" y="279907"/>
                  <a:pt x="221557" y="273775"/>
                  <a:pt x="221557" y="266561"/>
                </a:cubicBezTo>
                <a:lnTo>
                  <a:pt x="221557" y="235901"/>
                </a:lnTo>
                <a:cubicBezTo>
                  <a:pt x="219035" y="235901"/>
                  <a:pt x="216874" y="235901"/>
                  <a:pt x="213992" y="235901"/>
                </a:cubicBezTo>
                <a:cubicBezTo>
                  <a:pt x="173283" y="235901"/>
                  <a:pt x="139779" y="202716"/>
                  <a:pt x="139779" y="161596"/>
                </a:cubicBezTo>
                <a:cubicBezTo>
                  <a:pt x="139779" y="120836"/>
                  <a:pt x="173283" y="87291"/>
                  <a:pt x="213992" y="87291"/>
                </a:cubicBezTo>
                <a:cubicBezTo>
                  <a:pt x="216874" y="87291"/>
                  <a:pt x="219035" y="87291"/>
                  <a:pt x="221557" y="87651"/>
                </a:cubicBezTo>
                <a:lnTo>
                  <a:pt x="221557" y="21642"/>
                </a:lnTo>
                <a:cubicBezTo>
                  <a:pt x="221557" y="14428"/>
                  <a:pt x="215433" y="8657"/>
                  <a:pt x="208228" y="8657"/>
                </a:cubicBezTo>
                <a:lnTo>
                  <a:pt x="171842" y="8657"/>
                </a:lnTo>
                <a:lnTo>
                  <a:pt x="171842" y="21642"/>
                </a:lnTo>
                <a:cubicBezTo>
                  <a:pt x="171842" y="30660"/>
                  <a:pt x="164637" y="37874"/>
                  <a:pt x="155991" y="37874"/>
                </a:cubicBezTo>
                <a:lnTo>
                  <a:pt x="74213" y="37874"/>
                </a:lnTo>
                <a:cubicBezTo>
                  <a:pt x="65566" y="37874"/>
                  <a:pt x="58001" y="30660"/>
                  <a:pt x="58001" y="21642"/>
                </a:cubicBezTo>
                <a:lnTo>
                  <a:pt x="58001" y="8657"/>
                </a:lnTo>
                <a:lnTo>
                  <a:pt x="21976" y="8657"/>
                </a:lnTo>
                <a:close/>
                <a:moveTo>
                  <a:pt x="21976" y="0"/>
                </a:moveTo>
                <a:lnTo>
                  <a:pt x="208228" y="0"/>
                </a:lnTo>
                <a:cubicBezTo>
                  <a:pt x="220477" y="0"/>
                  <a:pt x="230203" y="9739"/>
                  <a:pt x="230203" y="21642"/>
                </a:cubicBezTo>
                <a:lnTo>
                  <a:pt x="230203" y="89094"/>
                </a:lnTo>
                <a:cubicBezTo>
                  <a:pt x="263347" y="96308"/>
                  <a:pt x="288565" y="126247"/>
                  <a:pt x="288565" y="161596"/>
                </a:cubicBezTo>
                <a:cubicBezTo>
                  <a:pt x="288565" y="196945"/>
                  <a:pt x="263347" y="226884"/>
                  <a:pt x="230203" y="234098"/>
                </a:cubicBezTo>
                <a:lnTo>
                  <a:pt x="230203" y="266561"/>
                </a:lnTo>
                <a:cubicBezTo>
                  <a:pt x="230203" y="278825"/>
                  <a:pt x="220477" y="288564"/>
                  <a:pt x="208228" y="288564"/>
                </a:cubicBezTo>
                <a:lnTo>
                  <a:pt x="21976" y="288564"/>
                </a:lnTo>
                <a:cubicBezTo>
                  <a:pt x="10087" y="288564"/>
                  <a:pt x="0" y="278825"/>
                  <a:pt x="0" y="266561"/>
                </a:cubicBezTo>
                <a:lnTo>
                  <a:pt x="0" y="21642"/>
                </a:lnTo>
                <a:cubicBezTo>
                  <a:pt x="0" y="9739"/>
                  <a:pt x="10087" y="0"/>
                  <a:pt x="21976"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0FF03805-0A72-B14E-AA88-BB1A9BA3BFDD}"/>
              </a:ext>
            </a:extLst>
          </p:cNvPr>
          <p:cNvSpPr txBox="1"/>
          <p:nvPr/>
        </p:nvSpPr>
        <p:spPr>
          <a:xfrm>
            <a:off x="2416245" y="74733"/>
            <a:ext cx="732976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all" spc="0" normalizeH="0" baseline="0" noProof="0" dirty="0">
                <a:ln>
                  <a:noFill/>
                </a:ln>
                <a:solidFill>
                  <a:srgbClr val="000000"/>
                </a:solidFill>
                <a:effectLst/>
                <a:uLnTx/>
                <a:uFillTx/>
                <a:latin typeface="Poppins"/>
                <a:ea typeface="+mn-ea"/>
                <a:cs typeface="+mn-cs"/>
              </a:rPr>
              <a:t>PAK-CHINA EARLY HARVEST PROGRAMME</a:t>
            </a:r>
          </a:p>
        </p:txBody>
      </p:sp>
      <p:sp>
        <p:nvSpPr>
          <p:cNvPr id="52" name="TextBox 51">
            <a:extLst>
              <a:ext uri="{FF2B5EF4-FFF2-40B4-BE49-F238E27FC236}">
                <a16:creationId xmlns:a16="http://schemas.microsoft.com/office/drawing/2014/main" id="{1A722124-EBC4-8F4E-8159-C1DD5EEDF0FF}"/>
              </a:ext>
            </a:extLst>
          </p:cNvPr>
          <p:cNvSpPr txBox="1"/>
          <p:nvPr/>
        </p:nvSpPr>
        <p:spPr>
          <a:xfrm>
            <a:off x="276689" y="675092"/>
            <a:ext cx="109124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Poppins"/>
                <a:ea typeface="+mn-ea"/>
                <a:cs typeface="+mn-cs"/>
              </a:rPr>
              <a:t>Main Features: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EHP has provided duty free access to a substantial number of products within two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1A1A1A"/>
                </a:solidFill>
                <a:effectLst/>
                <a:uLnTx/>
                <a:uFillTx/>
                <a:latin typeface="Times New Roman" panose="02020603050405020304" pitchFamily="18" charset="0"/>
                <a:ea typeface="+mn-ea"/>
                <a:cs typeface="Times New Roman" panose="02020603050405020304" pitchFamily="18" charset="0"/>
              </a:rPr>
              <a:t>It has two types of tariff concessions.</a:t>
            </a:r>
          </a:p>
        </p:txBody>
      </p:sp>
      <p:sp>
        <p:nvSpPr>
          <p:cNvPr id="2" name="TextBox 1">
            <a:extLst>
              <a:ext uri="{FF2B5EF4-FFF2-40B4-BE49-F238E27FC236}">
                <a16:creationId xmlns:a16="http://schemas.microsoft.com/office/drawing/2014/main" id="{24A11588-BBA8-4380-B3A3-B8736E4AD50E}"/>
              </a:ext>
            </a:extLst>
          </p:cNvPr>
          <p:cNvSpPr txBox="1"/>
          <p:nvPr/>
        </p:nvSpPr>
        <p:spPr>
          <a:xfrm>
            <a:off x="7732450" y="5752730"/>
            <a:ext cx="13050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Back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60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76413-10BB-4054-B458-B415E61B69FC}"/>
              </a:ext>
            </a:extLst>
          </p:cNvPr>
          <p:cNvSpPr>
            <a:spLocks noGrp="1"/>
          </p:cNvSpPr>
          <p:nvPr>
            <p:ph type="title"/>
          </p:nvPr>
        </p:nvSpPr>
        <p:spPr>
          <a:xfrm>
            <a:off x="812800" y="157013"/>
            <a:ext cx="10515600" cy="546083"/>
          </a:xfrm>
        </p:spPr>
        <p:txBody>
          <a:bodyPr>
            <a:noAutofit/>
          </a:bodyPr>
          <a:lstStyle/>
          <a:p>
            <a:r>
              <a:rPr lang="en-US" sz="3600" dirty="0"/>
              <a:t>Sectors in Sensitive List</a:t>
            </a:r>
          </a:p>
        </p:txBody>
      </p:sp>
      <p:graphicFrame>
        <p:nvGraphicFramePr>
          <p:cNvPr id="4" name="Content Placeholder 3">
            <a:extLst>
              <a:ext uri="{FF2B5EF4-FFF2-40B4-BE49-F238E27FC236}">
                <a16:creationId xmlns:a16="http://schemas.microsoft.com/office/drawing/2014/main" id="{DA923A54-6C39-44A4-9D6A-3DEDF7B9FFB3}"/>
              </a:ext>
            </a:extLst>
          </p:cNvPr>
          <p:cNvGraphicFramePr>
            <a:graphicFrameLocks noGrp="1"/>
          </p:cNvGraphicFramePr>
          <p:nvPr>
            <p:ph idx="1"/>
          </p:nvPr>
        </p:nvGraphicFramePr>
        <p:xfrm>
          <a:off x="879429" y="829627"/>
          <a:ext cx="9258870" cy="5666194"/>
        </p:xfrm>
        <a:graphic>
          <a:graphicData uri="http://schemas.openxmlformats.org/drawingml/2006/table">
            <a:tbl>
              <a:tblPr>
                <a:tableStyleId>{E8B1032C-EA38-4F05-BA0D-38AFFFC7BED3}</a:tableStyleId>
              </a:tblPr>
              <a:tblGrid>
                <a:gridCol w="7458532">
                  <a:extLst>
                    <a:ext uri="{9D8B030D-6E8A-4147-A177-3AD203B41FA5}">
                      <a16:colId xmlns:a16="http://schemas.microsoft.com/office/drawing/2014/main" val="73175750"/>
                    </a:ext>
                  </a:extLst>
                </a:gridCol>
                <a:gridCol w="1800338">
                  <a:extLst>
                    <a:ext uri="{9D8B030D-6E8A-4147-A177-3AD203B41FA5}">
                      <a16:colId xmlns:a16="http://schemas.microsoft.com/office/drawing/2014/main" val="1607762060"/>
                    </a:ext>
                  </a:extLst>
                </a:gridCol>
              </a:tblGrid>
              <a:tr h="504869">
                <a:tc>
                  <a:txBody>
                    <a:bodyPr/>
                    <a:lstStyle/>
                    <a:p>
                      <a:pPr algn="ctr" fontAlgn="b"/>
                      <a:r>
                        <a:rPr lang="en-US" sz="1600" b="1" u="none" strike="noStrike" dirty="0">
                          <a:solidFill>
                            <a:schemeClr val="bg1"/>
                          </a:solidFill>
                          <a:effectLst/>
                          <a:latin typeface="Calibri" pitchFamily="34" charset="0"/>
                          <a:cs typeface="Calibri" pitchFamily="34" charset="0"/>
                        </a:rPr>
                        <a:t>SECTORS</a:t>
                      </a:r>
                      <a:endParaRPr lang="en-US" sz="1600" b="1" i="0" u="none" strike="noStrike" dirty="0">
                        <a:solidFill>
                          <a:schemeClr val="bg1"/>
                        </a:solidFill>
                        <a:effectLst/>
                        <a:latin typeface="Calibri" pitchFamily="34" charset="0"/>
                        <a:cs typeface="Calibri" pitchFamily="34" charset="0"/>
                      </a:endParaRPr>
                    </a:p>
                  </a:txBody>
                  <a:tcPr marL="4855" marR="4855" marT="4855" marB="0" anchor="ctr">
                    <a:solidFill>
                      <a:schemeClr val="accent4">
                        <a:lumMod val="75000"/>
                      </a:schemeClr>
                    </a:solidFill>
                  </a:tcPr>
                </a:tc>
                <a:tc>
                  <a:txBody>
                    <a:bodyPr/>
                    <a:lstStyle/>
                    <a:p>
                      <a:pPr algn="ctr" fontAlgn="b"/>
                      <a:r>
                        <a:rPr lang="en-US" sz="1600" b="1" u="none" strike="noStrike" dirty="0">
                          <a:solidFill>
                            <a:schemeClr val="bg1"/>
                          </a:solidFill>
                          <a:effectLst/>
                          <a:latin typeface="Calibri" pitchFamily="34" charset="0"/>
                          <a:cs typeface="Calibri" pitchFamily="34" charset="0"/>
                        </a:rPr>
                        <a:t># TLs</a:t>
                      </a:r>
                      <a:endParaRPr lang="en-US" sz="1600" b="1" i="0" u="none" strike="noStrike" dirty="0">
                        <a:solidFill>
                          <a:schemeClr val="bg1"/>
                        </a:solidFill>
                        <a:effectLst/>
                        <a:latin typeface="Calibri" pitchFamily="34" charset="0"/>
                        <a:cs typeface="Calibri" pitchFamily="34" charset="0"/>
                      </a:endParaRPr>
                    </a:p>
                  </a:txBody>
                  <a:tcPr marL="4855" marR="4855" marT="4855" marB="0" anchor="ctr">
                    <a:solidFill>
                      <a:schemeClr val="accent4">
                        <a:lumMod val="75000"/>
                      </a:schemeClr>
                    </a:solidFill>
                  </a:tcPr>
                </a:tc>
                <a:extLst>
                  <a:ext uri="{0D108BD9-81ED-4DB2-BD59-A6C34878D82A}">
                    <a16:rowId xmlns:a16="http://schemas.microsoft.com/office/drawing/2014/main" val="1903205513"/>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Textiles &amp; Clothing</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u="none" strike="noStrike" spc="300" dirty="0">
                          <a:latin typeface="Times New Roman" panose="02020603050405020304" pitchFamily="18" charset="0"/>
                          <a:cs typeface="Times New Roman" panose="02020603050405020304" pitchFamily="18" charset="0"/>
                        </a:rPr>
                        <a:t>503</a:t>
                      </a:r>
                      <a:endParaRPr lang="en-US" sz="1600" b="0" i="0" u="none" strike="noStrike" spc="300" dirty="0">
                        <a:solidFill>
                          <a:srgbClr val="000000"/>
                        </a:solidFill>
                        <a:latin typeface="Times New Roman" panose="02020603050405020304" pitchFamily="18" charset="0"/>
                        <a:cs typeface="Times New Roman" panose="02020603050405020304" pitchFamily="18" charset="0"/>
                      </a:endParaRPr>
                    </a:p>
                  </a:txBody>
                  <a:tcPr marL="6351" marR="6351" marT="6350" marB="0" anchor="ctr"/>
                </a:tc>
                <a:extLst>
                  <a:ext uri="{0D108BD9-81ED-4DB2-BD59-A6C34878D82A}">
                    <a16:rowId xmlns:a16="http://schemas.microsoft.com/office/drawing/2014/main" val="1059643562"/>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Iron and steel, Articles of iron and steel</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u="none" strike="noStrike" spc="300" dirty="0">
                          <a:latin typeface="Times New Roman" panose="02020603050405020304" pitchFamily="18" charset="0"/>
                          <a:cs typeface="Times New Roman" panose="02020603050405020304" pitchFamily="18" charset="0"/>
                        </a:rPr>
                        <a:t>177</a:t>
                      </a:r>
                      <a:endParaRPr lang="en-US" sz="1600" b="0" i="0" u="none" strike="noStrike" spc="300" dirty="0">
                        <a:solidFill>
                          <a:srgbClr val="000000"/>
                        </a:solidFill>
                        <a:latin typeface="Times New Roman" panose="02020603050405020304" pitchFamily="18" charset="0"/>
                        <a:cs typeface="Times New Roman" panose="02020603050405020304" pitchFamily="18" charset="0"/>
                      </a:endParaRPr>
                    </a:p>
                  </a:txBody>
                  <a:tcPr marL="6351" marR="6351" marT="6350" marB="0" anchor="ctr"/>
                </a:tc>
                <a:extLst>
                  <a:ext uri="{0D108BD9-81ED-4DB2-BD59-A6C34878D82A}">
                    <a16:rowId xmlns:a16="http://schemas.microsoft.com/office/drawing/2014/main" val="3637402451"/>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Vehicles</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u="none" strike="noStrike" spc="300" dirty="0">
                          <a:latin typeface="Times New Roman" panose="02020603050405020304" pitchFamily="18" charset="0"/>
                          <a:cs typeface="Times New Roman" panose="02020603050405020304" pitchFamily="18" charset="0"/>
                        </a:rPr>
                        <a:t>173</a:t>
                      </a:r>
                      <a:endParaRPr lang="en-US" sz="1600" b="0" i="0" u="none" strike="noStrike" spc="300" dirty="0">
                        <a:solidFill>
                          <a:srgbClr val="000000"/>
                        </a:solidFill>
                        <a:latin typeface="Times New Roman" panose="02020603050405020304" pitchFamily="18" charset="0"/>
                        <a:cs typeface="Times New Roman" panose="02020603050405020304" pitchFamily="18" charset="0"/>
                      </a:endParaRPr>
                    </a:p>
                  </a:txBody>
                  <a:tcPr marL="6351" marR="6351" marT="6350" marB="0" anchor="ctr"/>
                </a:tc>
                <a:extLst>
                  <a:ext uri="{0D108BD9-81ED-4DB2-BD59-A6C34878D82A}">
                    <a16:rowId xmlns:a16="http://schemas.microsoft.com/office/drawing/2014/main" val="3356066071"/>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Machinery</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u="none" strike="noStrike" spc="300" dirty="0">
                          <a:latin typeface="Times New Roman" panose="02020603050405020304" pitchFamily="18" charset="0"/>
                          <a:cs typeface="Times New Roman" panose="02020603050405020304" pitchFamily="18" charset="0"/>
                        </a:rPr>
                        <a:t>137</a:t>
                      </a:r>
                      <a:endParaRPr lang="en-US" sz="1600" b="0" i="0" u="none" strike="noStrike" spc="300" dirty="0">
                        <a:solidFill>
                          <a:srgbClr val="000000"/>
                        </a:solidFill>
                        <a:latin typeface="Times New Roman" panose="02020603050405020304" pitchFamily="18" charset="0"/>
                        <a:cs typeface="Times New Roman" panose="02020603050405020304" pitchFamily="18" charset="0"/>
                      </a:endParaRPr>
                    </a:p>
                  </a:txBody>
                  <a:tcPr marL="6351" marR="6351" marT="6350" marB="0" anchor="ctr"/>
                </a:tc>
                <a:extLst>
                  <a:ext uri="{0D108BD9-81ED-4DB2-BD59-A6C34878D82A}">
                    <a16:rowId xmlns:a16="http://schemas.microsoft.com/office/drawing/2014/main" val="2927168082"/>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Electrical equipment</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u="none" strike="noStrike" spc="300" dirty="0">
                          <a:latin typeface="Times New Roman" panose="02020603050405020304" pitchFamily="18" charset="0"/>
                          <a:cs typeface="Times New Roman" panose="02020603050405020304" pitchFamily="18" charset="0"/>
                        </a:rPr>
                        <a:t>136</a:t>
                      </a:r>
                      <a:endParaRPr lang="en-US" sz="1600" b="0" i="0" u="none" strike="noStrike" spc="300" dirty="0">
                        <a:solidFill>
                          <a:srgbClr val="000000"/>
                        </a:solidFill>
                        <a:latin typeface="Times New Roman" panose="02020603050405020304" pitchFamily="18" charset="0"/>
                        <a:cs typeface="Times New Roman" panose="02020603050405020304" pitchFamily="18" charset="0"/>
                      </a:endParaRPr>
                    </a:p>
                  </a:txBody>
                  <a:tcPr marL="6351" marR="6351" marT="6350" marB="0" anchor="ctr"/>
                </a:tc>
                <a:extLst>
                  <a:ext uri="{0D108BD9-81ED-4DB2-BD59-A6C34878D82A}">
                    <a16:rowId xmlns:a16="http://schemas.microsoft.com/office/drawing/2014/main" val="3135580375"/>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Agriculture</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i="0" u="none" strike="noStrike" spc="300" dirty="0">
                          <a:solidFill>
                            <a:srgbClr val="000000"/>
                          </a:solidFill>
                          <a:latin typeface="Times New Roman" panose="02020603050405020304" pitchFamily="18" charset="0"/>
                          <a:cs typeface="Times New Roman" panose="02020603050405020304" pitchFamily="18" charset="0"/>
                        </a:rPr>
                        <a:t>90</a:t>
                      </a:r>
                    </a:p>
                  </a:txBody>
                  <a:tcPr marL="6351" marR="6351" marT="6350" marB="0" anchor="ctr"/>
                </a:tc>
                <a:extLst>
                  <a:ext uri="{0D108BD9-81ED-4DB2-BD59-A6C34878D82A}">
                    <a16:rowId xmlns:a16="http://schemas.microsoft.com/office/drawing/2014/main" val="4019505257"/>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Plastics, Articles of plastic</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u="none" strike="noStrike" spc="300" dirty="0">
                          <a:latin typeface="Times New Roman" panose="02020603050405020304" pitchFamily="18" charset="0"/>
                          <a:cs typeface="Times New Roman" panose="02020603050405020304" pitchFamily="18" charset="0"/>
                        </a:rPr>
                        <a:t>85</a:t>
                      </a:r>
                      <a:endParaRPr lang="en-US" sz="1600" b="0" i="0" u="none" strike="noStrike" spc="300" dirty="0">
                        <a:solidFill>
                          <a:srgbClr val="000000"/>
                        </a:solidFill>
                        <a:latin typeface="Times New Roman" panose="02020603050405020304" pitchFamily="18" charset="0"/>
                        <a:cs typeface="Times New Roman" panose="02020603050405020304" pitchFamily="18" charset="0"/>
                      </a:endParaRPr>
                    </a:p>
                  </a:txBody>
                  <a:tcPr marL="6351" marR="6351" marT="6350" marB="0" anchor="ctr"/>
                </a:tc>
                <a:extLst>
                  <a:ext uri="{0D108BD9-81ED-4DB2-BD59-A6C34878D82A}">
                    <a16:rowId xmlns:a16="http://schemas.microsoft.com/office/drawing/2014/main" val="157577732"/>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Chemicals</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i="0" u="none" strike="noStrike" spc="300" dirty="0">
                          <a:solidFill>
                            <a:srgbClr val="000000"/>
                          </a:solidFill>
                          <a:latin typeface="Times New Roman" panose="02020603050405020304" pitchFamily="18" charset="0"/>
                          <a:cs typeface="Times New Roman" panose="02020603050405020304" pitchFamily="18" charset="0"/>
                        </a:rPr>
                        <a:t>98</a:t>
                      </a:r>
                    </a:p>
                  </a:txBody>
                  <a:tcPr marL="6351" marR="6351" marT="6350" marB="0" anchor="ctr"/>
                </a:tc>
                <a:extLst>
                  <a:ext uri="{0D108BD9-81ED-4DB2-BD59-A6C34878D82A}">
                    <a16:rowId xmlns:a16="http://schemas.microsoft.com/office/drawing/2014/main" val="140787732"/>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Other base metals</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u="none" strike="noStrike" spc="300" dirty="0">
                          <a:latin typeface="Times New Roman" panose="02020603050405020304" pitchFamily="18" charset="0"/>
                          <a:cs typeface="Times New Roman" panose="02020603050405020304" pitchFamily="18" charset="0"/>
                        </a:rPr>
                        <a:t>70</a:t>
                      </a:r>
                      <a:endParaRPr lang="en-US" sz="1600" b="0" i="0" u="none" strike="noStrike" spc="300" dirty="0">
                        <a:solidFill>
                          <a:srgbClr val="000000"/>
                        </a:solidFill>
                        <a:latin typeface="Times New Roman" panose="02020603050405020304" pitchFamily="18" charset="0"/>
                        <a:cs typeface="Times New Roman" panose="02020603050405020304" pitchFamily="18" charset="0"/>
                      </a:endParaRPr>
                    </a:p>
                  </a:txBody>
                  <a:tcPr marL="6351" marR="6351" marT="6350" marB="0" anchor="ctr"/>
                </a:tc>
                <a:extLst>
                  <a:ext uri="{0D108BD9-81ED-4DB2-BD59-A6C34878D82A}">
                    <a16:rowId xmlns:a16="http://schemas.microsoft.com/office/drawing/2014/main" val="539022399"/>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Misc manufactured articles</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u="none" strike="noStrike" spc="300" dirty="0">
                          <a:latin typeface="Times New Roman" panose="02020603050405020304" pitchFamily="18" charset="0"/>
                          <a:cs typeface="Times New Roman" panose="02020603050405020304" pitchFamily="18" charset="0"/>
                        </a:rPr>
                        <a:t>56</a:t>
                      </a:r>
                      <a:endParaRPr lang="en-US" sz="1600" b="0" i="0" u="none" strike="noStrike" spc="300" dirty="0">
                        <a:solidFill>
                          <a:srgbClr val="000000"/>
                        </a:solidFill>
                        <a:latin typeface="Times New Roman" panose="02020603050405020304" pitchFamily="18" charset="0"/>
                        <a:cs typeface="Times New Roman" panose="02020603050405020304" pitchFamily="18" charset="0"/>
                      </a:endParaRPr>
                    </a:p>
                  </a:txBody>
                  <a:tcPr marL="6351" marR="6351" marT="6350" marB="0" anchor="ctr"/>
                </a:tc>
                <a:extLst>
                  <a:ext uri="{0D108BD9-81ED-4DB2-BD59-A6C34878D82A}">
                    <a16:rowId xmlns:a16="http://schemas.microsoft.com/office/drawing/2014/main" val="1305616958"/>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Rubber</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u="none" strike="noStrike" spc="300" dirty="0">
                          <a:latin typeface="Times New Roman" panose="02020603050405020304" pitchFamily="18" charset="0"/>
                          <a:cs typeface="Times New Roman" panose="02020603050405020304" pitchFamily="18" charset="0"/>
                        </a:rPr>
                        <a:t>54</a:t>
                      </a:r>
                      <a:endParaRPr lang="en-US" sz="1600" b="0" i="0" u="none" strike="noStrike" spc="300" dirty="0">
                        <a:solidFill>
                          <a:srgbClr val="000000"/>
                        </a:solidFill>
                        <a:latin typeface="Times New Roman" panose="02020603050405020304" pitchFamily="18" charset="0"/>
                        <a:cs typeface="Times New Roman" panose="02020603050405020304" pitchFamily="18" charset="0"/>
                      </a:endParaRPr>
                    </a:p>
                  </a:txBody>
                  <a:tcPr marL="6351" marR="6351" marT="6350" marB="0" anchor="ctr"/>
                </a:tc>
                <a:extLst>
                  <a:ext uri="{0D108BD9-81ED-4DB2-BD59-A6C34878D82A}">
                    <a16:rowId xmlns:a16="http://schemas.microsoft.com/office/drawing/2014/main" val="1079827253"/>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Paper and paperboard</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u="none" strike="noStrike" spc="300" dirty="0">
                          <a:latin typeface="Times New Roman" panose="02020603050405020304" pitchFamily="18" charset="0"/>
                          <a:cs typeface="Times New Roman" panose="02020603050405020304" pitchFamily="18" charset="0"/>
                        </a:rPr>
                        <a:t>36</a:t>
                      </a:r>
                      <a:endParaRPr lang="en-US" sz="1600" b="0" i="0" u="none" strike="noStrike" spc="300" dirty="0">
                        <a:solidFill>
                          <a:srgbClr val="000000"/>
                        </a:solidFill>
                        <a:latin typeface="Times New Roman" panose="02020603050405020304" pitchFamily="18" charset="0"/>
                        <a:cs typeface="Times New Roman" panose="02020603050405020304" pitchFamily="18" charset="0"/>
                      </a:endParaRPr>
                    </a:p>
                  </a:txBody>
                  <a:tcPr marL="6351" marR="6351" marT="6350" marB="0" anchor="ctr"/>
                </a:tc>
                <a:extLst>
                  <a:ext uri="{0D108BD9-81ED-4DB2-BD59-A6C34878D82A}">
                    <a16:rowId xmlns:a16="http://schemas.microsoft.com/office/drawing/2014/main" val="1604811413"/>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Ceramics</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u="none" strike="noStrike" spc="300" dirty="0">
                          <a:latin typeface="Times New Roman" panose="02020603050405020304" pitchFamily="18" charset="0"/>
                          <a:cs typeface="Times New Roman" panose="02020603050405020304" pitchFamily="18" charset="0"/>
                        </a:rPr>
                        <a:t>35</a:t>
                      </a:r>
                      <a:endParaRPr lang="en-US" sz="1600" b="0" i="0" u="none" strike="noStrike" spc="300" dirty="0">
                        <a:solidFill>
                          <a:srgbClr val="000000"/>
                        </a:solidFill>
                        <a:latin typeface="Times New Roman" panose="02020603050405020304" pitchFamily="18" charset="0"/>
                        <a:cs typeface="Times New Roman" panose="02020603050405020304" pitchFamily="18" charset="0"/>
                      </a:endParaRPr>
                    </a:p>
                  </a:txBody>
                  <a:tcPr marL="6351" marR="6351" marT="6350" marB="0" anchor="ctr"/>
                </a:tc>
                <a:extLst>
                  <a:ext uri="{0D108BD9-81ED-4DB2-BD59-A6C34878D82A}">
                    <a16:rowId xmlns:a16="http://schemas.microsoft.com/office/drawing/2014/main" val="2682963290"/>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Glass and glassware</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u="none" strike="noStrike" spc="300" dirty="0">
                          <a:latin typeface="Times New Roman" panose="02020603050405020304" pitchFamily="18" charset="0"/>
                          <a:cs typeface="Times New Roman" panose="02020603050405020304" pitchFamily="18" charset="0"/>
                        </a:rPr>
                        <a:t>27</a:t>
                      </a:r>
                      <a:endParaRPr lang="en-US" sz="1600" b="0" i="0" u="none" strike="noStrike" spc="300" dirty="0">
                        <a:solidFill>
                          <a:srgbClr val="000000"/>
                        </a:solidFill>
                        <a:latin typeface="Times New Roman" panose="02020603050405020304" pitchFamily="18" charset="0"/>
                        <a:cs typeface="Times New Roman" panose="02020603050405020304" pitchFamily="18" charset="0"/>
                      </a:endParaRPr>
                    </a:p>
                  </a:txBody>
                  <a:tcPr marL="6351" marR="6351" marT="6350" marB="0" anchor="ctr"/>
                </a:tc>
                <a:extLst>
                  <a:ext uri="{0D108BD9-81ED-4DB2-BD59-A6C34878D82A}">
                    <a16:rowId xmlns:a16="http://schemas.microsoft.com/office/drawing/2014/main" val="859675041"/>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Medical/surgical instruments, projector, lenses</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u="none" strike="noStrike" spc="300" dirty="0">
                          <a:latin typeface="Times New Roman" panose="02020603050405020304" pitchFamily="18" charset="0"/>
                          <a:cs typeface="Times New Roman" panose="02020603050405020304" pitchFamily="18" charset="0"/>
                        </a:rPr>
                        <a:t>23</a:t>
                      </a:r>
                      <a:endParaRPr lang="en-US" sz="1600" b="0" i="0" u="none" strike="noStrike" spc="300" dirty="0">
                        <a:solidFill>
                          <a:srgbClr val="000000"/>
                        </a:solidFill>
                        <a:latin typeface="Times New Roman" panose="02020603050405020304" pitchFamily="18" charset="0"/>
                        <a:cs typeface="Times New Roman" panose="02020603050405020304" pitchFamily="18" charset="0"/>
                      </a:endParaRPr>
                    </a:p>
                  </a:txBody>
                  <a:tcPr marL="6351" marR="6351" marT="6350" marB="0" anchor="ctr"/>
                </a:tc>
                <a:extLst>
                  <a:ext uri="{0D108BD9-81ED-4DB2-BD59-A6C34878D82A}">
                    <a16:rowId xmlns:a16="http://schemas.microsoft.com/office/drawing/2014/main" val="3510471329"/>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Footwear and headgear</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u="none" strike="noStrike" spc="300" dirty="0">
                          <a:latin typeface="Times New Roman" panose="02020603050405020304" pitchFamily="18" charset="0"/>
                          <a:cs typeface="Times New Roman" panose="02020603050405020304" pitchFamily="18" charset="0"/>
                        </a:rPr>
                        <a:t>21</a:t>
                      </a:r>
                      <a:endParaRPr lang="en-US" sz="1600" b="0" i="0" u="none" strike="noStrike" spc="300" dirty="0">
                        <a:solidFill>
                          <a:srgbClr val="000000"/>
                        </a:solidFill>
                        <a:latin typeface="Times New Roman" panose="02020603050405020304" pitchFamily="18" charset="0"/>
                        <a:cs typeface="Times New Roman" panose="02020603050405020304" pitchFamily="18" charset="0"/>
                      </a:endParaRPr>
                    </a:p>
                  </a:txBody>
                  <a:tcPr marL="6351" marR="6351" marT="6350" marB="0" anchor="ctr"/>
                </a:tc>
                <a:extLst>
                  <a:ext uri="{0D108BD9-81ED-4DB2-BD59-A6C34878D82A}">
                    <a16:rowId xmlns:a16="http://schemas.microsoft.com/office/drawing/2014/main" val="104463412"/>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Wood and articles</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u="none" strike="noStrike" spc="300" dirty="0">
                          <a:latin typeface="Times New Roman" panose="02020603050405020304" pitchFamily="18" charset="0"/>
                          <a:cs typeface="Times New Roman" panose="02020603050405020304" pitchFamily="18" charset="0"/>
                        </a:rPr>
                        <a:t>16</a:t>
                      </a:r>
                      <a:endParaRPr lang="en-US" sz="1600" b="0" i="0" u="none" strike="noStrike" spc="300" dirty="0">
                        <a:solidFill>
                          <a:srgbClr val="000000"/>
                        </a:solidFill>
                        <a:latin typeface="Times New Roman" panose="02020603050405020304" pitchFamily="18" charset="0"/>
                        <a:cs typeface="Times New Roman" panose="02020603050405020304" pitchFamily="18" charset="0"/>
                      </a:endParaRPr>
                    </a:p>
                  </a:txBody>
                  <a:tcPr marL="6351" marR="6351" marT="6350" marB="0" anchor="ctr"/>
                </a:tc>
                <a:extLst>
                  <a:ext uri="{0D108BD9-81ED-4DB2-BD59-A6C34878D82A}">
                    <a16:rowId xmlns:a16="http://schemas.microsoft.com/office/drawing/2014/main" val="2604656032"/>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Leather</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u="none" strike="noStrike" spc="300" dirty="0">
                          <a:latin typeface="Times New Roman" panose="02020603050405020304" pitchFamily="18" charset="0"/>
                          <a:cs typeface="Times New Roman" panose="02020603050405020304" pitchFamily="18" charset="0"/>
                        </a:rPr>
                        <a:t>15</a:t>
                      </a:r>
                      <a:endParaRPr lang="en-US" sz="1600" b="0" i="0" u="none" strike="noStrike" spc="300" dirty="0">
                        <a:solidFill>
                          <a:srgbClr val="000000"/>
                        </a:solidFill>
                        <a:latin typeface="Times New Roman" panose="02020603050405020304" pitchFamily="18" charset="0"/>
                        <a:cs typeface="Times New Roman" panose="02020603050405020304" pitchFamily="18" charset="0"/>
                      </a:endParaRPr>
                    </a:p>
                  </a:txBody>
                  <a:tcPr marL="6351" marR="6351" marT="6350" marB="0" anchor="ctr"/>
                </a:tc>
                <a:extLst>
                  <a:ext uri="{0D108BD9-81ED-4DB2-BD59-A6C34878D82A}">
                    <a16:rowId xmlns:a16="http://schemas.microsoft.com/office/drawing/2014/main" val="4210445131"/>
                  </a:ext>
                </a:extLst>
              </a:tr>
              <a:tr h="258135">
                <a:tc>
                  <a:txBody>
                    <a:bodyPr/>
                    <a:lstStyle/>
                    <a:p>
                      <a:pPr algn="l" fontAlgn="b"/>
                      <a:r>
                        <a:rPr lang="en-US" sz="1600" b="1" u="none" strike="noStrike" dirty="0">
                          <a:latin typeface="Times New Roman" panose="02020603050405020304" pitchFamily="18" charset="0"/>
                          <a:cs typeface="Times New Roman" panose="02020603050405020304" pitchFamily="18" charset="0"/>
                        </a:rPr>
                        <a:t>Articles of stone, plaster</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6351" marR="6351" marT="6350" marB="0"/>
                </a:tc>
                <a:tc>
                  <a:txBody>
                    <a:bodyPr/>
                    <a:lstStyle/>
                    <a:p>
                      <a:pPr algn="ctr" fontAlgn="b"/>
                      <a:r>
                        <a:rPr lang="en-US" sz="1600" b="0" u="none" strike="noStrike" spc="300" dirty="0">
                          <a:latin typeface="Times New Roman" panose="02020603050405020304" pitchFamily="18" charset="0"/>
                          <a:cs typeface="Times New Roman" panose="02020603050405020304" pitchFamily="18" charset="0"/>
                        </a:rPr>
                        <a:t>13</a:t>
                      </a:r>
                      <a:endParaRPr lang="en-US" sz="1600" b="0" i="0" u="none" strike="noStrike" spc="300" dirty="0">
                        <a:solidFill>
                          <a:srgbClr val="000000"/>
                        </a:solidFill>
                        <a:latin typeface="Times New Roman" panose="02020603050405020304" pitchFamily="18" charset="0"/>
                        <a:cs typeface="Times New Roman" panose="02020603050405020304" pitchFamily="18" charset="0"/>
                      </a:endParaRPr>
                    </a:p>
                  </a:txBody>
                  <a:tcPr marL="6351" marR="6351" marT="6350" marB="0" anchor="ctr"/>
                </a:tc>
                <a:extLst>
                  <a:ext uri="{0D108BD9-81ED-4DB2-BD59-A6C34878D82A}">
                    <a16:rowId xmlns:a16="http://schemas.microsoft.com/office/drawing/2014/main" val="1795402219"/>
                  </a:ext>
                </a:extLst>
              </a:tr>
              <a:tr h="256760">
                <a:tc>
                  <a:txBody>
                    <a:bodyPr/>
                    <a:lstStyle/>
                    <a:p>
                      <a:pPr algn="l" fontAlgn="b"/>
                      <a:r>
                        <a:rPr lang="en-US" sz="1600" b="1" u="none" strike="noStrike" dirty="0">
                          <a:effectLst/>
                          <a:latin typeface="Times New Roman" panose="02020603050405020304" pitchFamily="18" charset="0"/>
                          <a:cs typeface="Times New Roman" panose="02020603050405020304" pitchFamily="18" charset="0"/>
                        </a:rPr>
                        <a:t>Grand Total</a:t>
                      </a:r>
                      <a:endParaRPr lang="en-US"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4855" marR="4855" marT="4855" marB="0"/>
                </a:tc>
                <a:tc>
                  <a:txBody>
                    <a:bodyPr/>
                    <a:lstStyle/>
                    <a:p>
                      <a:pPr algn="ctr" fontAlgn="b"/>
                      <a:r>
                        <a:rPr lang="en-US" sz="1600" b="0" u="none" strike="noStrike" spc="300" dirty="0">
                          <a:effectLst/>
                          <a:latin typeface="Times New Roman" panose="02020603050405020304" pitchFamily="18" charset="0"/>
                          <a:cs typeface="Times New Roman" panose="02020603050405020304" pitchFamily="18" charset="0"/>
                        </a:rPr>
                        <a:t>1,760</a:t>
                      </a:r>
                      <a:endParaRPr lang="en-US" sz="1600" b="0" i="0" u="none" strike="noStrike" spc="300" dirty="0">
                        <a:solidFill>
                          <a:schemeClr val="tx1"/>
                        </a:solidFill>
                        <a:effectLst/>
                        <a:latin typeface="Times New Roman" panose="02020603050405020304" pitchFamily="18" charset="0"/>
                        <a:cs typeface="Times New Roman" panose="02020603050405020304" pitchFamily="18" charset="0"/>
                      </a:endParaRPr>
                    </a:p>
                  </a:txBody>
                  <a:tcPr marL="4855" marR="4855" marT="4855" marB="0" anchor="ctr"/>
                </a:tc>
                <a:extLst>
                  <a:ext uri="{0D108BD9-81ED-4DB2-BD59-A6C34878D82A}">
                    <a16:rowId xmlns:a16="http://schemas.microsoft.com/office/drawing/2014/main" val="285427408"/>
                  </a:ext>
                </a:extLst>
              </a:tr>
            </a:tbl>
          </a:graphicData>
        </a:graphic>
      </p:graphicFrame>
      <p:sp>
        <p:nvSpPr>
          <p:cNvPr id="6" name="Slide Number Placeholder 5"/>
          <p:cNvSpPr>
            <a:spLocks noGrp="1"/>
          </p:cNvSpPr>
          <p:nvPr>
            <p:ph type="sldNum" sz="quarter" idx="12"/>
          </p:nvPr>
        </p:nvSpPr>
        <p:spPr>
          <a:xfrm>
            <a:off x="8979089" y="658332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2EA6E-090F-4127-9A39-718DD97FEF4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87D3148-29E3-432F-898D-937EBB119B1F}"/>
              </a:ext>
            </a:extLst>
          </p:cNvPr>
          <p:cNvSpPr txBox="1"/>
          <p:nvPr/>
        </p:nvSpPr>
        <p:spPr>
          <a:xfrm>
            <a:off x="11097087" y="5788241"/>
            <a:ext cx="8522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ction="ppaction://hlinksldjump"/>
              </a:rPr>
              <a:t>Back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31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nd Phase of China-Pakistan Free Trade Agreement Comes Into Effect | ACE  NEWS">
            <a:extLst>
              <a:ext uri="{FF2B5EF4-FFF2-40B4-BE49-F238E27FC236}">
                <a16:creationId xmlns:a16="http://schemas.microsoft.com/office/drawing/2014/main" id="{6D0C474D-3F3F-79B9-CC25-1E0C8402F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 y="-162560"/>
            <a:ext cx="12120880" cy="11762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27FABF1-1893-0785-8FFF-262EC6B50234}"/>
              </a:ext>
            </a:extLst>
          </p:cNvPr>
          <p:cNvSpPr>
            <a:spLocks noGrp="1"/>
          </p:cNvSpPr>
          <p:nvPr>
            <p:ph idx="1"/>
          </p:nvPr>
        </p:nvSpPr>
        <p:spPr>
          <a:xfrm>
            <a:off x="182880" y="1270000"/>
            <a:ext cx="11948160" cy="5345614"/>
          </a:xfrm>
        </p:spPr>
        <p:txBody>
          <a:bodyPr>
            <a:normAutofit/>
          </a:bodyPr>
          <a:lstStyle/>
          <a:p>
            <a:pPr>
              <a:lnSpc>
                <a:spcPct val="150000"/>
              </a:lnSpc>
            </a:pPr>
            <a:r>
              <a:rPr lang="en-US" dirty="0">
                <a:latin typeface="Bookman Old Style" panose="02050604050505020204" pitchFamily="18" charset="0"/>
              </a:rPr>
              <a:t>impact analysis (SMART)</a:t>
            </a:r>
          </a:p>
          <a:p>
            <a:pPr>
              <a:lnSpc>
                <a:spcPct val="150000"/>
              </a:lnSpc>
            </a:pPr>
            <a:r>
              <a:rPr lang="en-US" dirty="0">
                <a:latin typeface="Bookman Old Style" panose="02050604050505020204" pitchFamily="18" charset="0"/>
              </a:rPr>
              <a:t>Sectoral distribution</a:t>
            </a:r>
          </a:p>
          <a:p>
            <a:pPr>
              <a:lnSpc>
                <a:spcPct val="150000"/>
              </a:lnSpc>
            </a:pPr>
            <a:r>
              <a:rPr lang="en-US" dirty="0">
                <a:latin typeface="Bookman Old Style" panose="02050604050505020204" pitchFamily="18" charset="0"/>
              </a:rPr>
              <a:t>Utilization rates (through EDE system)</a:t>
            </a:r>
          </a:p>
          <a:p>
            <a:pPr>
              <a:lnSpc>
                <a:spcPct val="150000"/>
              </a:lnSpc>
            </a:pPr>
            <a:r>
              <a:rPr lang="en-US" dirty="0">
                <a:latin typeface="Bookman Old Style" panose="02050604050505020204" pitchFamily="18" charset="0"/>
              </a:rPr>
              <a:t>Qualitative approach (consultation with exporters)</a:t>
            </a:r>
          </a:p>
        </p:txBody>
      </p:sp>
      <p:sp>
        <p:nvSpPr>
          <p:cNvPr id="2" name="Title 1">
            <a:extLst>
              <a:ext uri="{FF2B5EF4-FFF2-40B4-BE49-F238E27FC236}">
                <a16:creationId xmlns:a16="http://schemas.microsoft.com/office/drawing/2014/main" id="{78170937-C7F0-B57F-98B5-1A03EC88120F}"/>
              </a:ext>
            </a:extLst>
          </p:cNvPr>
          <p:cNvSpPr>
            <a:spLocks noGrp="1"/>
          </p:cNvSpPr>
          <p:nvPr>
            <p:ph type="title"/>
          </p:nvPr>
        </p:nvSpPr>
        <p:spPr>
          <a:xfrm>
            <a:off x="421640" y="242386"/>
            <a:ext cx="10515600" cy="691515"/>
          </a:xfrm>
        </p:spPr>
        <p:txBody>
          <a:bodyPr>
            <a:normAutofit fontScale="90000"/>
          </a:bodyPr>
          <a:lstStyle/>
          <a:p>
            <a:r>
              <a:rPr lang="en-US" b="1" dirty="0">
                <a:solidFill>
                  <a:schemeClr val="bg1"/>
                </a:solidFill>
                <a:latin typeface="Bookman Old Style" panose="02050604050505020204" pitchFamily="18" charset="0"/>
              </a:rPr>
              <a:t>Methodology</a:t>
            </a:r>
          </a:p>
        </p:txBody>
      </p:sp>
    </p:spTree>
    <p:extLst>
      <p:ext uri="{BB962C8B-B14F-4D97-AF65-F5344CB8AC3E}">
        <p14:creationId xmlns:p14="http://schemas.microsoft.com/office/powerpoint/2010/main" val="3597133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12854</Words>
  <Application>Microsoft Office PowerPoint</Application>
  <PresentationFormat>Widescreen</PresentationFormat>
  <Paragraphs>1985</Paragraphs>
  <Slides>85</Slides>
  <Notes>3</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85</vt:i4>
      </vt:variant>
    </vt:vector>
  </HeadingPairs>
  <TitlesOfParts>
    <vt:vector size="97" baseType="lpstr">
      <vt:lpstr>Arial</vt:lpstr>
      <vt:lpstr>Bookman Old Style</vt:lpstr>
      <vt:lpstr>Calibri</vt:lpstr>
      <vt:lpstr>Calibri Light</vt:lpstr>
      <vt:lpstr>Lato Light</vt:lpstr>
      <vt:lpstr>Matura MT Script Capitals</vt:lpstr>
      <vt:lpstr>Open Sans</vt:lpstr>
      <vt:lpstr>Poppins</vt:lpstr>
      <vt:lpstr>Poppins Light</vt:lpstr>
      <vt:lpstr>Times New Roman</vt:lpstr>
      <vt:lpstr>Wingdings</vt:lpstr>
      <vt:lpstr>Office Theme</vt:lpstr>
      <vt:lpstr>A performance of  China Pakistan Free Trade Agreement Phase I &amp; II Export Analysis of Pakistan (313 Tariff Lines)</vt:lpstr>
      <vt:lpstr>SCHEME OF PRESENTATION </vt:lpstr>
      <vt:lpstr>PowerPoint Presentation</vt:lpstr>
      <vt:lpstr>Introduction</vt:lpstr>
      <vt:lpstr>Background of the study</vt:lpstr>
      <vt:lpstr>Literaure Review</vt:lpstr>
      <vt:lpstr>objectives of the study</vt:lpstr>
      <vt:lpstr>Data Sources  and data variables</vt:lpstr>
      <vt:lpstr>Methodology</vt:lpstr>
      <vt:lpstr>PowerPoint Presentation</vt:lpstr>
      <vt:lpstr>Overview of Pakistan China Bilateral Trade (USDMillion) </vt:lpstr>
      <vt:lpstr>Overview of Pakistan China Bilateral Trade (USDMillion) </vt:lpstr>
      <vt:lpstr> Pakistan’s top export products to China(USDMillion) </vt:lpstr>
      <vt:lpstr>Pak-China Free Trade Agreement (PCFTA-I)</vt:lpstr>
      <vt:lpstr>PowerPoint Presentation</vt:lpstr>
      <vt:lpstr>Description of CPFTA II concessions offered to Pakistan by China</vt:lpstr>
      <vt:lpstr>PowerPoint Presentation</vt:lpstr>
      <vt:lpstr>PowerPoint Presentation</vt:lpstr>
      <vt:lpstr>PowerPoint Presentation</vt:lpstr>
      <vt:lpstr>PowerPoint Presentation</vt:lpstr>
      <vt:lpstr>Export Analysis pre &amp; fost FTA (Gross)</vt:lpstr>
      <vt:lpstr>PowerPoint Presentation</vt:lpstr>
      <vt:lpstr>Performance of top sectors after phase II</vt:lpstr>
      <vt:lpstr>PowerPoint Presentation</vt:lpstr>
      <vt:lpstr>PowerPoint Presentation</vt:lpstr>
      <vt:lpstr>Analysis of Utilization of 313 tariff lines</vt:lpstr>
      <vt:lpstr>PowerPoint Presentation</vt:lpstr>
      <vt:lpstr>Quantitative Analysis of CPFTA-II – Utilization Rate</vt:lpstr>
      <vt:lpstr>PowerPoint Presentation</vt:lpstr>
      <vt:lpstr>Non-Tariff Barriers</vt:lpstr>
      <vt:lpstr>HS – 02012000 (Fresh or chilled unboned bovine meat (excl. carcasses) </vt:lpstr>
      <vt:lpstr>03028910 Fresh or chilled scabber fish (trichurius)</vt:lpstr>
      <vt:lpstr>04022100 Milk and Cream</vt:lpstr>
      <vt:lpstr>PowerPoint Presentation</vt:lpstr>
      <vt:lpstr>PowerPoint Presentation</vt:lpstr>
      <vt:lpstr>Thank You</vt:lpstr>
      <vt:lpstr>Analysis of Utilization of CPFTA -II</vt:lpstr>
      <vt:lpstr>Analysis of Utilization of CPFTA -II</vt:lpstr>
      <vt:lpstr>Analysis of Utilization of CPFTA -II</vt:lpstr>
      <vt:lpstr>Data Discrepancies (Export Data - Weboc )</vt:lpstr>
      <vt:lpstr>Composition of Already Liberalized Products for Pakistan    (other than 313 TLs)</vt:lpstr>
      <vt:lpstr>Composition of Already Liberalized Products for Pakistan    (other than 313 TLs)</vt:lpstr>
      <vt:lpstr>Composition of Liberalized Products in 5 years for Pakistan</vt:lpstr>
      <vt:lpstr>Composition of Liberalized Products in 5 years for Pakistan</vt:lpstr>
      <vt:lpstr>Composition of Liberalized Products in 10 years for Pakistan</vt:lpstr>
      <vt:lpstr>Composition of Liberalized Products in 10 years for Pakistan</vt:lpstr>
      <vt:lpstr>Tariff Elimination Schedule of Pakistan</vt:lpstr>
      <vt:lpstr>Meat – Unutilized Tariff Lines </vt:lpstr>
      <vt:lpstr>Fish – Unutilized Tariff Lines </vt:lpstr>
      <vt:lpstr>Milk  – Unutilized Tariff Lines </vt:lpstr>
      <vt:lpstr>Fruit   – Unutilized Tariff Lines </vt:lpstr>
      <vt:lpstr>Processed Food  – Unutilized Tariff Lines </vt:lpstr>
      <vt:lpstr>Miscellaneous   – Unutilized Tariff Lines </vt:lpstr>
      <vt:lpstr>Leather – Unutilized Tariff Lines </vt:lpstr>
      <vt:lpstr>Yarn– Unutilized Tariff Lines </vt:lpstr>
      <vt:lpstr>Apparel – Unutilized Tariff Lines </vt:lpstr>
      <vt:lpstr>Main Features of CPFTA-II</vt:lpstr>
      <vt:lpstr>Comparison  of CPFTA 1 &amp; 2</vt:lpstr>
      <vt:lpstr>Composition of Already Liberalized Products for Pakistan    (other than 313 TLs)</vt:lpstr>
      <vt:lpstr>Composition of Already Liberalized Products for Pakistan    (other than 313 TLs)</vt:lpstr>
      <vt:lpstr>Composition of Liberalized Products in 5 years for Pakistan</vt:lpstr>
      <vt:lpstr>Composition of Liberalized Products in 5 years for Pakistan</vt:lpstr>
      <vt:lpstr>Composition of Liberalized Products in 10 years for Pakistan</vt:lpstr>
      <vt:lpstr>Composition of Liberalized Products in 10 years for Pakistan</vt:lpstr>
      <vt:lpstr>HS – 02012000 (Fresh or chilled unboned bovine meat (excl. carcasses) </vt:lpstr>
      <vt:lpstr>03028910 Fresh or chilled scabber fish (trichurius)</vt:lpstr>
      <vt:lpstr>04022100 Milk and Cream</vt:lpstr>
      <vt:lpstr>PowerPoint Presentation</vt:lpstr>
      <vt:lpstr>SPS Requirements </vt:lpstr>
      <vt:lpstr>Sea Food Sector</vt:lpstr>
      <vt:lpstr>Tariff Elimination Schedule of Pakistan</vt:lpstr>
      <vt:lpstr>Thank You</vt:lpstr>
      <vt:lpstr>Meat – Unutilized Tariff Lines </vt:lpstr>
      <vt:lpstr>Fish – Unutilized Tariff Lines </vt:lpstr>
      <vt:lpstr>Milk  – Unutilized Tariff Lines </vt:lpstr>
      <vt:lpstr>Fruit   – Unutilized Tariff Lines </vt:lpstr>
      <vt:lpstr>Processed Food  – Unutilized Tariff Lines </vt:lpstr>
      <vt:lpstr>Miscellaneous   – Unutilized Tariff Lines </vt:lpstr>
      <vt:lpstr>Leather – Unutilized Tariff Lines </vt:lpstr>
      <vt:lpstr>Yarn– Unutilized Tariff Lines </vt:lpstr>
      <vt:lpstr>Apparel – Unutilized Tariff Lines </vt:lpstr>
      <vt:lpstr>Composition of 313 Priority Lines </vt:lpstr>
      <vt:lpstr>PowerPoint Presentation</vt:lpstr>
      <vt:lpstr>PowerPoint Presentation</vt:lpstr>
      <vt:lpstr>Sectors in Sensitive 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performance of  China Pakistan Free Trade Agreement Phase I &amp; II Export Analysis of Pakistan (313 Tariff Lines)</dc:title>
  <dc:creator>Afshan Uroos</dc:creator>
  <cp:lastModifiedBy>Afshan Uroos</cp:lastModifiedBy>
  <cp:revision>13</cp:revision>
  <dcterms:created xsi:type="dcterms:W3CDTF">2022-06-30T02:26:28Z</dcterms:created>
  <dcterms:modified xsi:type="dcterms:W3CDTF">2022-07-04T05:26:46Z</dcterms:modified>
</cp:coreProperties>
</file>